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462" r:id="rId3"/>
    <p:sldId id="443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82" r:id="rId13"/>
    <p:sldId id="477" r:id="rId14"/>
    <p:sldId id="478" r:id="rId15"/>
    <p:sldId id="479" r:id="rId16"/>
    <p:sldId id="480" r:id="rId17"/>
    <p:sldId id="484" r:id="rId18"/>
    <p:sldId id="485" r:id="rId19"/>
    <p:sldId id="486" r:id="rId20"/>
    <p:sldId id="468" r:id="rId21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CC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72080" autoAdjust="0"/>
  </p:normalViewPr>
  <p:slideViewPr>
    <p:cSldViewPr>
      <p:cViewPr varScale="1">
        <p:scale>
          <a:sx n="47" d="100"/>
          <a:sy n="47" d="100"/>
        </p:scale>
        <p:origin x="-1290" y="-102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61022-8C95-AE49-9192-B10F0AA38606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8930F9-CEBC-544A-BE07-C2F16D52DD91}">
      <dgm:prSet phldrT="[Text]"/>
      <dgm:spPr/>
      <dgm:t>
        <a:bodyPr/>
        <a:lstStyle/>
        <a:p>
          <a:r>
            <a:rPr lang="en-US" dirty="0" smtClean="0">
              <a:solidFill>
                <a:srgbClr val="CC0000"/>
              </a:solidFill>
              <a:latin typeface="Chalkduster"/>
              <a:cs typeface="Chalkduster"/>
            </a:rPr>
            <a:t>Needs, Features, &amp; Requirements</a:t>
          </a:r>
          <a:endParaRPr lang="en-US" dirty="0">
            <a:solidFill>
              <a:srgbClr val="CC0000"/>
            </a:solidFill>
            <a:latin typeface="Chalkduster"/>
            <a:cs typeface="Chalkduster"/>
          </a:endParaRPr>
        </a:p>
      </dgm:t>
    </dgm:pt>
    <dgm:pt modelId="{0B3C2622-9749-5949-BD8F-D42DA6031237}" type="parTrans" cxnId="{6729F770-C2B3-9748-BAAE-9B030B525D65}">
      <dgm:prSet/>
      <dgm:spPr/>
      <dgm:t>
        <a:bodyPr/>
        <a:lstStyle/>
        <a:p>
          <a:endParaRPr lang="en-US"/>
        </a:p>
      </dgm:t>
    </dgm:pt>
    <dgm:pt modelId="{FBA0926A-3CCF-8C44-90DD-80D0A3859DF4}" type="sibTrans" cxnId="{6729F770-C2B3-9748-BAAE-9B030B525D65}">
      <dgm:prSet/>
      <dgm:spPr/>
      <dgm:t>
        <a:bodyPr/>
        <a:lstStyle/>
        <a:p>
          <a:endParaRPr lang="en-US"/>
        </a:p>
      </dgm:t>
    </dgm:pt>
    <dgm:pt modelId="{95047996-668B-5D4F-816B-E6970D885645}">
      <dgm:prSet phldrT="[Text]" custT="1"/>
      <dgm:spPr/>
      <dgm:t>
        <a:bodyPr/>
        <a:lstStyle/>
        <a:p>
          <a:r>
            <a: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Abstract &amp; Incomplete</a:t>
          </a:r>
          <a:endParaRPr lang="en-US" sz="2000" dirty="0"/>
        </a:p>
      </dgm:t>
    </dgm:pt>
    <dgm:pt modelId="{C032BD10-F09D-0C46-B31A-1E4EC8E4AEC6}" type="parTrans" cxnId="{1B59713B-6206-8043-AADC-66BEAAB9CD1C}">
      <dgm:prSet/>
      <dgm:spPr/>
      <dgm:t>
        <a:bodyPr/>
        <a:lstStyle/>
        <a:p>
          <a:endParaRPr lang="en-US"/>
        </a:p>
      </dgm:t>
    </dgm:pt>
    <dgm:pt modelId="{2E58EF7D-7D1C-F34B-BDE5-9D06616E4348}" type="sibTrans" cxnId="{1B59713B-6206-8043-AADC-66BEAAB9CD1C}">
      <dgm:prSet/>
      <dgm:spPr/>
      <dgm:t>
        <a:bodyPr/>
        <a:lstStyle/>
        <a:p>
          <a:endParaRPr lang="en-US"/>
        </a:p>
      </dgm:t>
    </dgm:pt>
    <dgm:pt modelId="{FBA76573-E86F-CC4F-9073-72805162FA22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US" sz="2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Software System</a:t>
          </a:r>
          <a:endParaRPr lang="en-US" sz="24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EF732DFF-53F5-634D-8068-2FCCDA37166D}" type="parTrans" cxnId="{AFE58219-BF29-864E-AA1F-9B0FF4EA07A4}">
      <dgm:prSet/>
      <dgm:spPr/>
      <dgm:t>
        <a:bodyPr/>
        <a:lstStyle/>
        <a:p>
          <a:endParaRPr lang="en-US"/>
        </a:p>
      </dgm:t>
    </dgm:pt>
    <dgm:pt modelId="{5C819A65-D383-6942-BA23-D3017024F781}" type="sibTrans" cxnId="{AFE58219-BF29-864E-AA1F-9B0FF4EA07A4}">
      <dgm:prSet/>
      <dgm:spPr/>
      <dgm:t>
        <a:bodyPr/>
        <a:lstStyle/>
        <a:p>
          <a:endParaRPr lang="en-US"/>
        </a:p>
      </dgm:t>
    </dgm:pt>
    <dgm:pt modelId="{223BDB07-DEB7-4746-B073-9249BC034900}">
      <dgm:prSet phldrT="[Text]" custT="1"/>
      <dgm:spPr/>
      <dgm:t>
        <a:bodyPr/>
        <a:lstStyle/>
        <a:p>
          <a:r>
            <a: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Concrete &amp; Complete</a:t>
          </a:r>
          <a:endParaRPr lang="en-US" sz="2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74FFCCC-9815-D44F-8C22-7179AC7CEF54}" type="parTrans" cxnId="{B6F4C32B-1489-2D4A-A38D-650E5F254980}">
      <dgm:prSet/>
      <dgm:spPr/>
      <dgm:t>
        <a:bodyPr/>
        <a:lstStyle/>
        <a:p>
          <a:endParaRPr lang="en-US"/>
        </a:p>
      </dgm:t>
    </dgm:pt>
    <dgm:pt modelId="{115F24F2-322D-A043-90B9-3D2C38A69A17}" type="sibTrans" cxnId="{B6F4C32B-1489-2D4A-A38D-650E5F254980}">
      <dgm:prSet/>
      <dgm:spPr/>
      <dgm:t>
        <a:bodyPr/>
        <a:lstStyle/>
        <a:p>
          <a:endParaRPr lang="en-US"/>
        </a:p>
      </dgm:t>
    </dgm:pt>
    <dgm:pt modelId="{3F3D0EDB-125A-9148-90A3-B04CA250887E}" type="pres">
      <dgm:prSet presAssocID="{3D061022-8C95-AE49-9192-B10F0AA3860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7D5773D-20EE-9248-B94F-2BFD95793E07}" type="pres">
      <dgm:prSet presAssocID="{6C8930F9-CEBC-544A-BE07-C2F16D52DD91}" presName="chaos" presStyleCnt="0"/>
      <dgm:spPr/>
    </dgm:pt>
    <dgm:pt modelId="{C2158EC1-7C7C-CD45-BF92-05429A951227}" type="pres">
      <dgm:prSet presAssocID="{6C8930F9-CEBC-544A-BE07-C2F16D52DD91}" presName="parTx1" presStyleLbl="revTx" presStyleIdx="0" presStyleCnt="3" custLinFactY="-9717" custLinFactNeighborX="44376" custLinFactNeighborY="-100000"/>
      <dgm:spPr/>
      <dgm:t>
        <a:bodyPr/>
        <a:lstStyle/>
        <a:p>
          <a:endParaRPr lang="en-US"/>
        </a:p>
      </dgm:t>
    </dgm:pt>
    <dgm:pt modelId="{AAAFFD71-184B-9342-BF79-4C79DA0D3C46}" type="pres">
      <dgm:prSet presAssocID="{6C8930F9-CEBC-544A-BE07-C2F16D52DD91}" presName="desTx1" presStyleLbl="revTx" presStyleIdx="1" presStyleCnt="3" custLinFactNeighborX="43882" custLinFactNeighborY="-90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84649-C69E-0643-A815-40FB1672E3D9}" type="pres">
      <dgm:prSet presAssocID="{6C8930F9-CEBC-544A-BE07-C2F16D52DD91}" presName="c1" presStyleLbl="node1" presStyleIdx="0" presStyleCnt="19" custLinFactX="257869" custLinFactY="-200000" custLinFactNeighborX="300000" custLinFactNeighborY="-254543"/>
      <dgm:spPr/>
    </dgm:pt>
    <dgm:pt modelId="{54C0DA89-D69C-8147-A6CC-046A31BCB49C}" type="pres">
      <dgm:prSet presAssocID="{6C8930F9-CEBC-544A-BE07-C2F16D52DD91}" presName="c2" presStyleLbl="node1" presStyleIdx="1" presStyleCnt="19" custLinFactX="257869" custLinFactY="-200000" custLinFactNeighborX="300000" custLinFactNeighborY="-254543"/>
      <dgm:spPr/>
    </dgm:pt>
    <dgm:pt modelId="{D961404F-0E2E-424A-93C1-FB0C08971E6A}" type="pres">
      <dgm:prSet presAssocID="{6C8930F9-CEBC-544A-BE07-C2F16D52DD91}" presName="c3" presStyleLbl="node1" presStyleIdx="2" presStyleCnt="19" custLinFactX="155007" custLinFactY="-100000" custLinFactNeighborX="200000" custLinFactNeighborY="-189255"/>
      <dgm:spPr/>
    </dgm:pt>
    <dgm:pt modelId="{7DBC5BAC-A4A4-514F-AD70-823E4D7A04C3}" type="pres">
      <dgm:prSet presAssocID="{6C8930F9-CEBC-544A-BE07-C2F16D52DD91}" presName="c4" presStyleLbl="node1" presStyleIdx="3" presStyleCnt="19" custLinFactX="257869" custLinFactY="-200000" custLinFactNeighborX="300000" custLinFactNeighborY="-254543"/>
      <dgm:spPr/>
    </dgm:pt>
    <dgm:pt modelId="{672537E1-C33F-B441-8409-9E3EBD2F2964}" type="pres">
      <dgm:prSet presAssocID="{6C8930F9-CEBC-544A-BE07-C2F16D52DD91}" presName="c5" presStyleLbl="node1" presStyleIdx="4" presStyleCnt="19" custLinFactX="257869" custLinFactY="-200000" custLinFactNeighborX="300000" custLinFactNeighborY="-254543"/>
      <dgm:spPr/>
    </dgm:pt>
    <dgm:pt modelId="{FCC88B07-8129-B241-8DE9-988668CE940F}" type="pres">
      <dgm:prSet presAssocID="{6C8930F9-CEBC-544A-BE07-C2F16D52DD91}" presName="c6" presStyleLbl="node1" presStyleIdx="5" presStyleCnt="19" custLinFactX="257869" custLinFactY="-200000" custLinFactNeighborX="300000" custLinFactNeighborY="-254543"/>
      <dgm:spPr/>
    </dgm:pt>
    <dgm:pt modelId="{3E682B75-9936-F943-A672-7A0F9DA729EE}" type="pres">
      <dgm:prSet presAssocID="{6C8930F9-CEBC-544A-BE07-C2F16D52DD91}" presName="c7" presStyleLbl="node1" presStyleIdx="6" presStyleCnt="19" custLinFactX="155007" custLinFactY="-100000" custLinFactNeighborX="200000" custLinFactNeighborY="-167680"/>
      <dgm:spPr/>
    </dgm:pt>
    <dgm:pt modelId="{BCF650F0-C954-4042-97CB-1FBD1A010468}" type="pres">
      <dgm:prSet presAssocID="{6C8930F9-CEBC-544A-BE07-C2F16D52DD91}" presName="c8" presStyleLbl="node1" presStyleIdx="7" presStyleCnt="19" custLinFactX="257869" custLinFactY="-200000" custLinFactNeighborX="300000" custLinFactNeighborY="-254543"/>
      <dgm:spPr/>
    </dgm:pt>
    <dgm:pt modelId="{15F1D373-DDA6-F648-B63F-B67F6FF89E94}" type="pres">
      <dgm:prSet presAssocID="{6C8930F9-CEBC-544A-BE07-C2F16D52DD91}" presName="c9" presStyleLbl="node1" presStyleIdx="8" presStyleCnt="19" custLinFactX="257869" custLinFactY="-200000" custLinFactNeighborX="300000" custLinFactNeighborY="-254543"/>
      <dgm:spPr/>
    </dgm:pt>
    <dgm:pt modelId="{8C291AC4-26E1-B94C-97DB-F91EFAC459B9}" type="pres">
      <dgm:prSet presAssocID="{6C8930F9-CEBC-544A-BE07-C2F16D52DD91}" presName="c10" presStyleLbl="node1" presStyleIdx="9" presStyleCnt="19" custLinFactX="100000" custLinFactY="-76767" custLinFactNeighborX="116949" custLinFactNeighborY="-100000"/>
      <dgm:spPr/>
    </dgm:pt>
    <dgm:pt modelId="{C95F4E0C-1122-0340-8C11-7095524B91F2}" type="pres">
      <dgm:prSet presAssocID="{6C8930F9-CEBC-544A-BE07-C2F16D52DD91}" presName="c11" presStyleLbl="node1" presStyleIdx="10" presStyleCnt="19" custLinFactX="257869" custLinFactY="-200000" custLinFactNeighborX="300000" custLinFactNeighborY="-254543"/>
      <dgm:spPr/>
    </dgm:pt>
    <dgm:pt modelId="{23C4AA3A-DA64-E04A-8FD6-02F2712317F5}" type="pres">
      <dgm:prSet presAssocID="{6C8930F9-CEBC-544A-BE07-C2F16D52DD91}" presName="c12" presStyleLbl="node1" presStyleIdx="11" presStyleCnt="19" custLinFactX="155007" custLinFactY="-100000" custLinFactNeighborX="200000" custLinFactNeighborY="-189255"/>
      <dgm:spPr/>
    </dgm:pt>
    <dgm:pt modelId="{B4C7674F-F910-594E-BBA5-B44AF7F35B31}" type="pres">
      <dgm:prSet presAssocID="{6C8930F9-CEBC-544A-BE07-C2F16D52DD91}" presName="c13" presStyleLbl="node1" presStyleIdx="12" presStyleCnt="19" custLinFactX="100000" custLinFactY="-98863" custLinFactNeighborX="144068" custLinFactNeighborY="-100000"/>
      <dgm:spPr/>
    </dgm:pt>
    <dgm:pt modelId="{A82B533F-C3C1-294F-B230-0976A4D79DA4}" type="pres">
      <dgm:prSet presAssocID="{6C8930F9-CEBC-544A-BE07-C2F16D52DD91}" presName="c14" presStyleLbl="node1" presStyleIdx="13" presStyleCnt="19" custLinFactX="257869" custLinFactY="-200000" custLinFactNeighborX="300000" custLinFactNeighborY="-254543"/>
      <dgm:spPr/>
    </dgm:pt>
    <dgm:pt modelId="{1CDF9E7D-311D-3C48-A545-8686CB498645}" type="pres">
      <dgm:prSet presAssocID="{6C8930F9-CEBC-544A-BE07-C2F16D52DD91}" presName="c15" presStyleLbl="node1" presStyleIdx="14" presStyleCnt="19" custLinFactX="155007" custLinFactY="-100000" custLinFactNeighborX="200000" custLinFactNeighborY="-189255"/>
      <dgm:spPr/>
    </dgm:pt>
    <dgm:pt modelId="{F5792D65-105C-7A44-AC48-8F254D525579}" type="pres">
      <dgm:prSet presAssocID="{6C8930F9-CEBC-544A-BE07-C2F16D52DD91}" presName="c16" presStyleLbl="node1" presStyleIdx="15" presStyleCnt="19" custLinFactX="257869" custLinFactY="-200000" custLinFactNeighborX="300000" custLinFactNeighborY="-254543"/>
      <dgm:spPr/>
    </dgm:pt>
    <dgm:pt modelId="{0F180566-F7ED-AB4B-A484-B3498A543E43}" type="pres">
      <dgm:prSet presAssocID="{6C8930F9-CEBC-544A-BE07-C2F16D52DD91}" presName="c17" presStyleLbl="node1" presStyleIdx="16" presStyleCnt="19" custLinFactX="100000" custLinFactY="-98863" custLinFactNeighborX="144068" custLinFactNeighborY="-100000"/>
      <dgm:spPr/>
    </dgm:pt>
    <dgm:pt modelId="{CC340213-1955-9A45-915F-5F3F15F6A764}" type="pres">
      <dgm:prSet presAssocID="{6C8930F9-CEBC-544A-BE07-C2F16D52DD91}" presName="c18" presStyleLbl="node1" presStyleIdx="17" presStyleCnt="19" custLinFactX="155007" custLinFactY="-100000" custLinFactNeighborX="200000" custLinFactNeighborY="-189255"/>
      <dgm:spPr/>
    </dgm:pt>
    <dgm:pt modelId="{70BDB410-9F6A-4744-BADC-A2E57D4BA0CD}" type="pres">
      <dgm:prSet presAssocID="{FBA0926A-3CCF-8C44-90DD-80D0A3859DF4}" presName="chevronComposite1" presStyleCnt="0"/>
      <dgm:spPr/>
    </dgm:pt>
    <dgm:pt modelId="{996A453C-C523-064C-946B-05B508C66168}" type="pres">
      <dgm:prSet presAssocID="{FBA0926A-3CCF-8C44-90DD-80D0A3859DF4}" presName="chevron1" presStyleLbl="sibTrans2D1" presStyleIdx="0" presStyleCnt="2" custAng="1766864" custLinFactNeighborX="70322" custLinFactNeighborY="45971"/>
      <dgm:spPr/>
    </dgm:pt>
    <dgm:pt modelId="{C5C0475F-1FCC-9A49-AA70-2CAD3A2BD1D9}" type="pres">
      <dgm:prSet presAssocID="{FBA0926A-3CCF-8C44-90DD-80D0A3859DF4}" presName="spChevron1" presStyleCnt="0"/>
      <dgm:spPr/>
    </dgm:pt>
    <dgm:pt modelId="{B460DA49-986C-7B49-9CF8-98CCC96F4AEF}" type="pres">
      <dgm:prSet presAssocID="{FBA0926A-3CCF-8C44-90DD-80D0A3859DF4}" presName="overlap" presStyleCnt="0"/>
      <dgm:spPr/>
    </dgm:pt>
    <dgm:pt modelId="{24ED6160-C205-3847-9520-8284EC5E42B6}" type="pres">
      <dgm:prSet presAssocID="{FBA0926A-3CCF-8C44-90DD-80D0A3859DF4}" presName="chevronComposite2" presStyleCnt="0"/>
      <dgm:spPr/>
    </dgm:pt>
    <dgm:pt modelId="{0630A223-65DF-9746-814A-761CD4F7C505}" type="pres">
      <dgm:prSet presAssocID="{FBA0926A-3CCF-8C44-90DD-80D0A3859DF4}" presName="chevron2" presStyleLbl="sibTrans2D1" presStyleIdx="1" presStyleCnt="2" custAng="1766864" custLinFactNeighborX="34213" custLinFactNeighborY="59414"/>
      <dgm:spPr/>
    </dgm:pt>
    <dgm:pt modelId="{DEC2B218-AFBA-AB45-ACCE-B4625DCEAF2C}" type="pres">
      <dgm:prSet presAssocID="{FBA0926A-3CCF-8C44-90DD-80D0A3859DF4}" presName="spChevron2" presStyleCnt="0"/>
      <dgm:spPr/>
    </dgm:pt>
    <dgm:pt modelId="{CB678840-D414-EE48-BAEA-D7305AFA17B6}" type="pres">
      <dgm:prSet presAssocID="{FBA76573-E86F-CC4F-9073-72805162FA22}" presName="last" presStyleCnt="0"/>
      <dgm:spPr/>
    </dgm:pt>
    <dgm:pt modelId="{1A776E66-5E01-5045-A688-BB744CAE354B}" type="pres">
      <dgm:prSet presAssocID="{FBA76573-E86F-CC4F-9073-72805162FA22}" presName="circleTx" presStyleLbl="node1" presStyleIdx="18" presStyleCnt="19" custLinFactNeighborX="3206" custLinFactNeighborY="83035"/>
      <dgm:spPr/>
      <dgm:t>
        <a:bodyPr/>
        <a:lstStyle/>
        <a:p>
          <a:endParaRPr lang="en-US"/>
        </a:p>
      </dgm:t>
    </dgm:pt>
    <dgm:pt modelId="{DA23E105-9782-5844-8AFC-78559686ACE1}" type="pres">
      <dgm:prSet presAssocID="{FBA76573-E86F-CC4F-9073-72805162FA22}" presName="desTxN" presStyleLbl="revTx" presStyleIdx="2" presStyleCnt="3" custScaleX="82056" custScaleY="57950" custLinFactNeighborX="5894" custLinFactNeighborY="74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72FE1-4E77-D14D-A466-579C70073D65}" type="pres">
      <dgm:prSet presAssocID="{FBA76573-E86F-CC4F-9073-72805162FA22}" presName="spN" presStyleCnt="0"/>
      <dgm:spPr/>
    </dgm:pt>
  </dgm:ptLst>
  <dgm:cxnLst>
    <dgm:cxn modelId="{73D1C794-6759-704B-B0EA-3DA197A18794}" type="presOf" srcId="{6C8930F9-CEBC-544A-BE07-C2F16D52DD91}" destId="{C2158EC1-7C7C-CD45-BF92-05429A951227}" srcOrd="0" destOrd="0" presId="urn:microsoft.com/office/officeart/2009/3/layout/RandomtoResultProcess"/>
    <dgm:cxn modelId="{AFE58219-BF29-864E-AA1F-9B0FF4EA07A4}" srcId="{3D061022-8C95-AE49-9192-B10F0AA38606}" destId="{FBA76573-E86F-CC4F-9073-72805162FA22}" srcOrd="1" destOrd="0" parTransId="{EF732DFF-53F5-634D-8068-2FCCDA37166D}" sibTransId="{5C819A65-D383-6942-BA23-D3017024F781}"/>
    <dgm:cxn modelId="{1B59713B-6206-8043-AADC-66BEAAB9CD1C}" srcId="{6C8930F9-CEBC-544A-BE07-C2F16D52DD91}" destId="{95047996-668B-5D4F-816B-E6970D885645}" srcOrd="0" destOrd="0" parTransId="{C032BD10-F09D-0C46-B31A-1E4EC8E4AEC6}" sibTransId="{2E58EF7D-7D1C-F34B-BDE5-9D06616E4348}"/>
    <dgm:cxn modelId="{3F1CDF85-D6B8-B24C-8A04-661AE407E181}" type="presOf" srcId="{FBA76573-E86F-CC4F-9073-72805162FA22}" destId="{1A776E66-5E01-5045-A688-BB744CAE354B}" srcOrd="0" destOrd="0" presId="urn:microsoft.com/office/officeart/2009/3/layout/RandomtoResultProcess"/>
    <dgm:cxn modelId="{AD286A2D-6736-A74E-850E-E47D2C523193}" type="presOf" srcId="{3D061022-8C95-AE49-9192-B10F0AA38606}" destId="{3F3D0EDB-125A-9148-90A3-B04CA250887E}" srcOrd="0" destOrd="0" presId="urn:microsoft.com/office/officeart/2009/3/layout/RandomtoResultProcess"/>
    <dgm:cxn modelId="{829CFA02-EE09-0547-8C88-E2A87AE80A71}" type="presOf" srcId="{223BDB07-DEB7-4746-B073-9249BC034900}" destId="{DA23E105-9782-5844-8AFC-78559686ACE1}" srcOrd="0" destOrd="0" presId="urn:microsoft.com/office/officeart/2009/3/layout/RandomtoResultProcess"/>
    <dgm:cxn modelId="{6729F770-C2B3-9748-BAAE-9B030B525D65}" srcId="{3D061022-8C95-AE49-9192-B10F0AA38606}" destId="{6C8930F9-CEBC-544A-BE07-C2F16D52DD91}" srcOrd="0" destOrd="0" parTransId="{0B3C2622-9749-5949-BD8F-D42DA6031237}" sibTransId="{FBA0926A-3CCF-8C44-90DD-80D0A3859DF4}"/>
    <dgm:cxn modelId="{B6F4C32B-1489-2D4A-A38D-650E5F254980}" srcId="{FBA76573-E86F-CC4F-9073-72805162FA22}" destId="{223BDB07-DEB7-4746-B073-9249BC034900}" srcOrd="0" destOrd="0" parTransId="{774FFCCC-9815-D44F-8C22-7179AC7CEF54}" sibTransId="{115F24F2-322D-A043-90B9-3D2C38A69A17}"/>
    <dgm:cxn modelId="{7272283C-7F24-2F4E-9842-FAC48080080B}" type="presOf" srcId="{95047996-668B-5D4F-816B-E6970D885645}" destId="{AAAFFD71-184B-9342-BF79-4C79DA0D3C46}" srcOrd="0" destOrd="0" presId="urn:microsoft.com/office/officeart/2009/3/layout/RandomtoResultProcess"/>
    <dgm:cxn modelId="{C6A396A8-18B0-0148-A353-5DB76412451B}" type="presParOf" srcId="{3F3D0EDB-125A-9148-90A3-B04CA250887E}" destId="{F7D5773D-20EE-9248-B94F-2BFD95793E07}" srcOrd="0" destOrd="0" presId="urn:microsoft.com/office/officeart/2009/3/layout/RandomtoResultProcess"/>
    <dgm:cxn modelId="{47F7CC66-8708-5A4D-98AF-63A341B7AD5F}" type="presParOf" srcId="{F7D5773D-20EE-9248-B94F-2BFD95793E07}" destId="{C2158EC1-7C7C-CD45-BF92-05429A951227}" srcOrd="0" destOrd="0" presId="urn:microsoft.com/office/officeart/2009/3/layout/RandomtoResultProcess"/>
    <dgm:cxn modelId="{6A3561A5-AFED-8B46-9B88-29B1882E93AE}" type="presParOf" srcId="{F7D5773D-20EE-9248-B94F-2BFD95793E07}" destId="{AAAFFD71-184B-9342-BF79-4C79DA0D3C46}" srcOrd="1" destOrd="0" presId="urn:microsoft.com/office/officeart/2009/3/layout/RandomtoResultProcess"/>
    <dgm:cxn modelId="{73F37A46-5F1E-CE47-9CC0-E7F7E097B5AD}" type="presParOf" srcId="{F7D5773D-20EE-9248-B94F-2BFD95793E07}" destId="{6AF84649-C69E-0643-A815-40FB1672E3D9}" srcOrd="2" destOrd="0" presId="urn:microsoft.com/office/officeart/2009/3/layout/RandomtoResultProcess"/>
    <dgm:cxn modelId="{F9DD8108-3045-B94D-885B-9399D5BF229E}" type="presParOf" srcId="{F7D5773D-20EE-9248-B94F-2BFD95793E07}" destId="{54C0DA89-D69C-8147-A6CC-046A31BCB49C}" srcOrd="3" destOrd="0" presId="urn:microsoft.com/office/officeart/2009/3/layout/RandomtoResultProcess"/>
    <dgm:cxn modelId="{D550FD13-5C26-E449-A76C-19C390EAC82C}" type="presParOf" srcId="{F7D5773D-20EE-9248-B94F-2BFD95793E07}" destId="{D961404F-0E2E-424A-93C1-FB0C08971E6A}" srcOrd="4" destOrd="0" presId="urn:microsoft.com/office/officeart/2009/3/layout/RandomtoResultProcess"/>
    <dgm:cxn modelId="{8698EB06-D958-DB41-8E99-EB287B07E012}" type="presParOf" srcId="{F7D5773D-20EE-9248-B94F-2BFD95793E07}" destId="{7DBC5BAC-A4A4-514F-AD70-823E4D7A04C3}" srcOrd="5" destOrd="0" presId="urn:microsoft.com/office/officeart/2009/3/layout/RandomtoResultProcess"/>
    <dgm:cxn modelId="{4F6995E2-B1B0-424E-BAA0-6BB5BAB14BBC}" type="presParOf" srcId="{F7D5773D-20EE-9248-B94F-2BFD95793E07}" destId="{672537E1-C33F-B441-8409-9E3EBD2F2964}" srcOrd="6" destOrd="0" presId="urn:microsoft.com/office/officeart/2009/3/layout/RandomtoResultProcess"/>
    <dgm:cxn modelId="{45EA2C80-13A7-AB4D-AA7B-045212C8FD6E}" type="presParOf" srcId="{F7D5773D-20EE-9248-B94F-2BFD95793E07}" destId="{FCC88B07-8129-B241-8DE9-988668CE940F}" srcOrd="7" destOrd="0" presId="urn:microsoft.com/office/officeart/2009/3/layout/RandomtoResultProcess"/>
    <dgm:cxn modelId="{F429100A-F907-3443-B623-7F7967705560}" type="presParOf" srcId="{F7D5773D-20EE-9248-B94F-2BFD95793E07}" destId="{3E682B75-9936-F943-A672-7A0F9DA729EE}" srcOrd="8" destOrd="0" presId="urn:microsoft.com/office/officeart/2009/3/layout/RandomtoResultProcess"/>
    <dgm:cxn modelId="{D4BA0166-76B4-984D-A810-CAC42073D28D}" type="presParOf" srcId="{F7D5773D-20EE-9248-B94F-2BFD95793E07}" destId="{BCF650F0-C954-4042-97CB-1FBD1A010468}" srcOrd="9" destOrd="0" presId="urn:microsoft.com/office/officeart/2009/3/layout/RandomtoResultProcess"/>
    <dgm:cxn modelId="{104A95C2-5705-7A4B-AC25-62C75E74D6FC}" type="presParOf" srcId="{F7D5773D-20EE-9248-B94F-2BFD95793E07}" destId="{15F1D373-DDA6-F648-B63F-B67F6FF89E94}" srcOrd="10" destOrd="0" presId="urn:microsoft.com/office/officeart/2009/3/layout/RandomtoResultProcess"/>
    <dgm:cxn modelId="{92216B39-1151-E549-AC1F-0FDDC194383F}" type="presParOf" srcId="{F7D5773D-20EE-9248-B94F-2BFD95793E07}" destId="{8C291AC4-26E1-B94C-97DB-F91EFAC459B9}" srcOrd="11" destOrd="0" presId="urn:microsoft.com/office/officeart/2009/3/layout/RandomtoResultProcess"/>
    <dgm:cxn modelId="{5EE605F9-102A-F045-985E-04B4B6270279}" type="presParOf" srcId="{F7D5773D-20EE-9248-B94F-2BFD95793E07}" destId="{C95F4E0C-1122-0340-8C11-7095524B91F2}" srcOrd="12" destOrd="0" presId="urn:microsoft.com/office/officeart/2009/3/layout/RandomtoResultProcess"/>
    <dgm:cxn modelId="{63C923F4-9771-4F4D-9F76-69C35FAB92BD}" type="presParOf" srcId="{F7D5773D-20EE-9248-B94F-2BFD95793E07}" destId="{23C4AA3A-DA64-E04A-8FD6-02F2712317F5}" srcOrd="13" destOrd="0" presId="urn:microsoft.com/office/officeart/2009/3/layout/RandomtoResultProcess"/>
    <dgm:cxn modelId="{A16C6531-FED2-CC4D-ADDA-7F3E6F795169}" type="presParOf" srcId="{F7D5773D-20EE-9248-B94F-2BFD95793E07}" destId="{B4C7674F-F910-594E-BBA5-B44AF7F35B31}" srcOrd="14" destOrd="0" presId="urn:microsoft.com/office/officeart/2009/3/layout/RandomtoResultProcess"/>
    <dgm:cxn modelId="{0F289B19-7C91-184A-A3D9-72F29035C3B9}" type="presParOf" srcId="{F7D5773D-20EE-9248-B94F-2BFD95793E07}" destId="{A82B533F-C3C1-294F-B230-0976A4D79DA4}" srcOrd="15" destOrd="0" presId="urn:microsoft.com/office/officeart/2009/3/layout/RandomtoResultProcess"/>
    <dgm:cxn modelId="{9D39333B-7AD4-6242-8F33-021BC7F1F8A3}" type="presParOf" srcId="{F7D5773D-20EE-9248-B94F-2BFD95793E07}" destId="{1CDF9E7D-311D-3C48-A545-8686CB498645}" srcOrd="16" destOrd="0" presId="urn:microsoft.com/office/officeart/2009/3/layout/RandomtoResultProcess"/>
    <dgm:cxn modelId="{48B90F76-5F94-284B-B2DF-A9137134F20A}" type="presParOf" srcId="{F7D5773D-20EE-9248-B94F-2BFD95793E07}" destId="{F5792D65-105C-7A44-AC48-8F254D525579}" srcOrd="17" destOrd="0" presId="urn:microsoft.com/office/officeart/2009/3/layout/RandomtoResultProcess"/>
    <dgm:cxn modelId="{398AE7C0-1B33-BF4F-92D0-E022D75591A8}" type="presParOf" srcId="{F7D5773D-20EE-9248-B94F-2BFD95793E07}" destId="{0F180566-F7ED-AB4B-A484-B3498A543E43}" srcOrd="18" destOrd="0" presId="urn:microsoft.com/office/officeart/2009/3/layout/RandomtoResultProcess"/>
    <dgm:cxn modelId="{EA76AA1C-BEFB-DC42-A317-3C059EECFFA3}" type="presParOf" srcId="{F7D5773D-20EE-9248-B94F-2BFD95793E07}" destId="{CC340213-1955-9A45-915F-5F3F15F6A764}" srcOrd="19" destOrd="0" presId="urn:microsoft.com/office/officeart/2009/3/layout/RandomtoResultProcess"/>
    <dgm:cxn modelId="{23F21225-362E-B248-B0A0-524CC8D61B39}" type="presParOf" srcId="{3F3D0EDB-125A-9148-90A3-B04CA250887E}" destId="{70BDB410-9F6A-4744-BADC-A2E57D4BA0CD}" srcOrd="1" destOrd="0" presId="urn:microsoft.com/office/officeart/2009/3/layout/RandomtoResultProcess"/>
    <dgm:cxn modelId="{E6299E4C-148D-9749-84FB-82933B8959F4}" type="presParOf" srcId="{70BDB410-9F6A-4744-BADC-A2E57D4BA0CD}" destId="{996A453C-C523-064C-946B-05B508C66168}" srcOrd="0" destOrd="0" presId="urn:microsoft.com/office/officeart/2009/3/layout/RandomtoResultProcess"/>
    <dgm:cxn modelId="{66283934-E004-9C4C-8B7A-D2002427E322}" type="presParOf" srcId="{70BDB410-9F6A-4744-BADC-A2E57D4BA0CD}" destId="{C5C0475F-1FCC-9A49-AA70-2CAD3A2BD1D9}" srcOrd="1" destOrd="0" presId="urn:microsoft.com/office/officeart/2009/3/layout/RandomtoResultProcess"/>
    <dgm:cxn modelId="{8DF84169-5484-2B45-887E-6A2AB642DA6E}" type="presParOf" srcId="{3F3D0EDB-125A-9148-90A3-B04CA250887E}" destId="{B460DA49-986C-7B49-9CF8-98CCC96F4AEF}" srcOrd="2" destOrd="0" presId="urn:microsoft.com/office/officeart/2009/3/layout/RandomtoResultProcess"/>
    <dgm:cxn modelId="{A79462BA-8EB6-3643-ACD0-E2703B6AC55E}" type="presParOf" srcId="{3F3D0EDB-125A-9148-90A3-B04CA250887E}" destId="{24ED6160-C205-3847-9520-8284EC5E42B6}" srcOrd="3" destOrd="0" presId="urn:microsoft.com/office/officeart/2009/3/layout/RandomtoResultProcess"/>
    <dgm:cxn modelId="{03779963-FBAD-4D4D-BC55-D2EFD31C4790}" type="presParOf" srcId="{24ED6160-C205-3847-9520-8284EC5E42B6}" destId="{0630A223-65DF-9746-814A-761CD4F7C505}" srcOrd="0" destOrd="0" presId="urn:microsoft.com/office/officeart/2009/3/layout/RandomtoResultProcess"/>
    <dgm:cxn modelId="{B5BD0F67-81B4-EB49-B09A-6F8FEA91AEAC}" type="presParOf" srcId="{24ED6160-C205-3847-9520-8284EC5E42B6}" destId="{DEC2B218-AFBA-AB45-ACCE-B4625DCEAF2C}" srcOrd="1" destOrd="0" presId="urn:microsoft.com/office/officeart/2009/3/layout/RandomtoResultProcess"/>
    <dgm:cxn modelId="{D58F4C25-9E86-2548-961A-A0F9D97D5C22}" type="presParOf" srcId="{3F3D0EDB-125A-9148-90A3-B04CA250887E}" destId="{CB678840-D414-EE48-BAEA-D7305AFA17B6}" srcOrd="4" destOrd="0" presId="urn:microsoft.com/office/officeart/2009/3/layout/RandomtoResultProcess"/>
    <dgm:cxn modelId="{CA96AC64-A188-9441-AF26-C6044F5FE91B}" type="presParOf" srcId="{CB678840-D414-EE48-BAEA-D7305AFA17B6}" destId="{1A776E66-5E01-5045-A688-BB744CAE354B}" srcOrd="0" destOrd="0" presId="urn:microsoft.com/office/officeart/2009/3/layout/RandomtoResultProcess"/>
    <dgm:cxn modelId="{C907264F-A7F3-B84B-B9CB-E264789EC34D}" type="presParOf" srcId="{CB678840-D414-EE48-BAEA-D7305AFA17B6}" destId="{DA23E105-9782-5844-8AFC-78559686ACE1}" srcOrd="1" destOrd="0" presId="urn:microsoft.com/office/officeart/2009/3/layout/RandomtoResultProcess"/>
    <dgm:cxn modelId="{09C06C87-E7EB-CC48-B23A-A168CF43F7F8}" type="presParOf" srcId="{CB678840-D414-EE48-BAEA-D7305AFA17B6}" destId="{56A72FE1-4E77-D14D-A466-579C70073D65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2EEF5-0D25-1F4A-9143-34A28C3D487D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551540-87FD-DF4A-8BDB-58531DF16D76}">
      <dgm:prSet phldrT="[Text]"/>
      <dgm:spPr/>
      <dgm:t>
        <a:bodyPr/>
        <a:lstStyle/>
        <a:p>
          <a:r>
            <a:rPr lang="en-US" dirty="0" smtClean="0"/>
            <a:t>O-O Design</a:t>
          </a:r>
          <a:endParaRPr lang="en-US" dirty="0"/>
        </a:p>
      </dgm:t>
    </dgm:pt>
    <dgm:pt modelId="{863607F8-CA01-7649-8CF8-5F2F72A29304}" type="parTrans" cxnId="{A1245F4D-F4D9-4140-9E0F-6C4D9F8A2E1B}">
      <dgm:prSet/>
      <dgm:spPr/>
      <dgm:t>
        <a:bodyPr/>
        <a:lstStyle/>
        <a:p>
          <a:endParaRPr lang="en-US"/>
        </a:p>
      </dgm:t>
    </dgm:pt>
    <dgm:pt modelId="{12C4CB19-F53B-C148-BAF4-1940756105EB}" type="sibTrans" cxnId="{A1245F4D-F4D9-4140-9E0F-6C4D9F8A2E1B}">
      <dgm:prSet/>
      <dgm:spPr/>
      <dgm:t>
        <a:bodyPr/>
        <a:lstStyle/>
        <a:p>
          <a:endParaRPr lang="en-US"/>
        </a:p>
      </dgm:t>
    </dgm:pt>
    <dgm:pt modelId="{70B7DD79-B6A0-A446-A693-B63C32A0636C}">
      <dgm:prSet phldrT="[Text]"/>
      <dgm:spPr/>
      <dgm:t>
        <a:bodyPr/>
        <a:lstStyle/>
        <a:p>
          <a:r>
            <a:rPr lang="en-US" dirty="0" smtClean="0"/>
            <a:t>Classes/Objects</a:t>
          </a:r>
          <a:endParaRPr lang="en-US" dirty="0"/>
        </a:p>
      </dgm:t>
    </dgm:pt>
    <dgm:pt modelId="{95A3630B-D8D3-1C4F-AFC0-2A3C1D69FC43}" type="parTrans" cxnId="{413C1391-A4C7-9F4C-AD2B-E6DE3B50BFFB}">
      <dgm:prSet/>
      <dgm:spPr/>
      <dgm:t>
        <a:bodyPr/>
        <a:lstStyle/>
        <a:p>
          <a:endParaRPr lang="en-US"/>
        </a:p>
      </dgm:t>
    </dgm:pt>
    <dgm:pt modelId="{E6DABC0D-1FE8-3840-81F0-04DF77B8C3BD}" type="sibTrans" cxnId="{413C1391-A4C7-9F4C-AD2B-E6DE3B50BFFB}">
      <dgm:prSet/>
      <dgm:spPr/>
      <dgm:t>
        <a:bodyPr/>
        <a:lstStyle/>
        <a:p>
          <a:endParaRPr lang="en-US"/>
        </a:p>
      </dgm:t>
    </dgm:pt>
    <dgm:pt modelId="{AAC80917-AA58-6A46-A58B-613907A4C6AB}">
      <dgm:prSet phldrT="[Text]" custT="1"/>
      <dgm:spPr/>
      <dgm:t>
        <a:bodyPr/>
        <a:lstStyle/>
        <a:p>
          <a:r>
            <a:rPr lang="en-US" sz="1100" b="1" dirty="0" smtClean="0"/>
            <a:t>Operations/Methods</a:t>
          </a:r>
          <a:endParaRPr lang="en-US" sz="1100" b="1" dirty="0"/>
        </a:p>
      </dgm:t>
    </dgm:pt>
    <dgm:pt modelId="{6ED882EB-1B02-1F4D-A744-D4664D912AA8}" type="parTrans" cxnId="{2E6C4393-3DFC-D049-9EB7-9F11D5A2614C}">
      <dgm:prSet/>
      <dgm:spPr/>
      <dgm:t>
        <a:bodyPr/>
        <a:lstStyle/>
        <a:p>
          <a:endParaRPr lang="en-US"/>
        </a:p>
      </dgm:t>
    </dgm:pt>
    <dgm:pt modelId="{83B6D539-C1E0-CC44-AFDB-5379FB6AA40C}" type="sibTrans" cxnId="{2E6C4393-3DFC-D049-9EB7-9F11D5A2614C}">
      <dgm:prSet/>
      <dgm:spPr/>
      <dgm:t>
        <a:bodyPr/>
        <a:lstStyle/>
        <a:p>
          <a:endParaRPr lang="en-US"/>
        </a:p>
      </dgm:t>
    </dgm:pt>
    <dgm:pt modelId="{4F99E4BF-F71D-E249-82D8-D25ADDA21305}">
      <dgm:prSet phldrT="[Text]"/>
      <dgm:spPr/>
      <dgm:t>
        <a:bodyPr/>
        <a:lstStyle/>
        <a:p>
          <a:r>
            <a:rPr lang="en-US" dirty="0" smtClean="0"/>
            <a:t>Data/Attributes</a:t>
          </a:r>
          <a:endParaRPr lang="en-US" dirty="0"/>
        </a:p>
      </dgm:t>
    </dgm:pt>
    <dgm:pt modelId="{198BECA3-3D31-AE4C-8FD6-4E69ED7F8824}" type="parTrans" cxnId="{A35E25F6-43A0-584B-A58F-315E021B94BF}">
      <dgm:prSet/>
      <dgm:spPr/>
      <dgm:t>
        <a:bodyPr/>
        <a:lstStyle/>
        <a:p>
          <a:endParaRPr lang="en-US"/>
        </a:p>
      </dgm:t>
    </dgm:pt>
    <dgm:pt modelId="{C6E2EB53-569E-DD48-AF4F-4D128F56F719}" type="sibTrans" cxnId="{A35E25F6-43A0-584B-A58F-315E021B94BF}">
      <dgm:prSet/>
      <dgm:spPr/>
      <dgm:t>
        <a:bodyPr/>
        <a:lstStyle/>
        <a:p>
          <a:endParaRPr lang="en-US"/>
        </a:p>
      </dgm:t>
    </dgm:pt>
    <dgm:pt modelId="{0C8123A4-A544-9447-A275-A6F7376C51EB}">
      <dgm:prSet phldrT="[Text]"/>
      <dgm:spPr/>
      <dgm:t>
        <a:bodyPr/>
        <a:lstStyle/>
        <a:p>
          <a:r>
            <a:rPr lang="en-US" dirty="0" smtClean="0"/>
            <a:t>Patterns</a:t>
          </a:r>
          <a:endParaRPr lang="en-US" dirty="0"/>
        </a:p>
      </dgm:t>
    </dgm:pt>
    <dgm:pt modelId="{2280B09C-E693-C648-9970-1F242C2E25AC}" type="parTrans" cxnId="{5770644C-5E7F-AD49-961D-E3BA16418A8B}">
      <dgm:prSet/>
      <dgm:spPr/>
      <dgm:t>
        <a:bodyPr/>
        <a:lstStyle/>
        <a:p>
          <a:endParaRPr lang="en-US"/>
        </a:p>
      </dgm:t>
    </dgm:pt>
    <dgm:pt modelId="{525D1461-1DB6-C143-9994-5182BA5A3515}" type="sibTrans" cxnId="{5770644C-5E7F-AD49-961D-E3BA16418A8B}">
      <dgm:prSet/>
      <dgm:spPr/>
      <dgm:t>
        <a:bodyPr/>
        <a:lstStyle/>
        <a:p>
          <a:endParaRPr lang="en-US"/>
        </a:p>
      </dgm:t>
    </dgm:pt>
    <dgm:pt modelId="{F3F4C633-E6A3-B342-B1B6-6F3A2BB938E2}" type="pres">
      <dgm:prSet presAssocID="{7D12EEF5-0D25-1F4A-9143-34A28C3D4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C8B8E5-B49F-C94E-8B7B-74973C7C6841}" type="pres">
      <dgm:prSet presAssocID="{0B551540-87FD-DF4A-8BDB-58531DF16D76}" presName="centerShape" presStyleLbl="node0" presStyleIdx="0" presStyleCnt="1"/>
      <dgm:spPr/>
      <dgm:t>
        <a:bodyPr/>
        <a:lstStyle/>
        <a:p>
          <a:endParaRPr lang="en-US"/>
        </a:p>
      </dgm:t>
    </dgm:pt>
    <dgm:pt modelId="{19FE4230-B080-C942-BE42-3E5EE3468C12}" type="pres">
      <dgm:prSet presAssocID="{70B7DD79-B6A0-A446-A693-B63C32A0636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A0623-B5D2-C94E-A95F-4E640C42F334}" type="pres">
      <dgm:prSet presAssocID="{70B7DD79-B6A0-A446-A693-B63C32A0636C}" presName="dummy" presStyleCnt="0"/>
      <dgm:spPr/>
    </dgm:pt>
    <dgm:pt modelId="{33433CB4-C7AB-4947-A626-88946C097E63}" type="pres">
      <dgm:prSet presAssocID="{E6DABC0D-1FE8-3840-81F0-04DF77B8C3B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3C9A41F-8BEB-D843-B3E9-D8FD17A80923}" type="pres">
      <dgm:prSet presAssocID="{AAC80917-AA58-6A46-A58B-613907A4C6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A32FA-6907-D641-9A50-9CB7E2CECC73}" type="pres">
      <dgm:prSet presAssocID="{AAC80917-AA58-6A46-A58B-613907A4C6AB}" presName="dummy" presStyleCnt="0"/>
      <dgm:spPr/>
    </dgm:pt>
    <dgm:pt modelId="{F77A2397-3C40-5A44-92BC-AFA9839AAF15}" type="pres">
      <dgm:prSet presAssocID="{83B6D539-C1E0-CC44-AFDB-5379FB6AA40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EFDACD8-D051-5B4C-B76F-F2F8FFA85576}" type="pres">
      <dgm:prSet presAssocID="{4F99E4BF-F71D-E249-82D8-D25ADDA2130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87582-9A1D-5A4A-B396-CF252E8187AF}" type="pres">
      <dgm:prSet presAssocID="{4F99E4BF-F71D-E249-82D8-D25ADDA21305}" presName="dummy" presStyleCnt="0"/>
      <dgm:spPr/>
    </dgm:pt>
    <dgm:pt modelId="{1E0DBB0A-D214-864E-ACE1-6E7A573B9853}" type="pres">
      <dgm:prSet presAssocID="{C6E2EB53-569E-DD48-AF4F-4D128F56F71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40B857A-6C80-3443-8015-7CF982AEAD4E}" type="pres">
      <dgm:prSet presAssocID="{0C8123A4-A544-9447-A275-A6F7376C51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D2B6E-21F1-D84B-847D-229DD5521064}" type="pres">
      <dgm:prSet presAssocID="{0C8123A4-A544-9447-A275-A6F7376C51EB}" presName="dummy" presStyleCnt="0"/>
      <dgm:spPr/>
    </dgm:pt>
    <dgm:pt modelId="{0D22C419-1B49-8643-8438-0B2BD9AFFB10}" type="pres">
      <dgm:prSet presAssocID="{525D1461-1DB6-C143-9994-5182BA5A351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34D3CFE-23AE-7B45-A4B9-B1825578BFC3}" type="presOf" srcId="{E6DABC0D-1FE8-3840-81F0-04DF77B8C3BD}" destId="{33433CB4-C7AB-4947-A626-88946C097E63}" srcOrd="0" destOrd="0" presId="urn:microsoft.com/office/officeart/2005/8/layout/radial6"/>
    <dgm:cxn modelId="{8E670F19-CBAD-0842-9C3F-57E053E8DE8E}" type="presOf" srcId="{C6E2EB53-569E-DD48-AF4F-4D128F56F719}" destId="{1E0DBB0A-D214-864E-ACE1-6E7A573B9853}" srcOrd="0" destOrd="0" presId="urn:microsoft.com/office/officeart/2005/8/layout/radial6"/>
    <dgm:cxn modelId="{F2A78A54-B6BD-0B48-B46A-D9C94AF6FC37}" type="presOf" srcId="{70B7DD79-B6A0-A446-A693-B63C32A0636C}" destId="{19FE4230-B080-C942-BE42-3E5EE3468C12}" srcOrd="0" destOrd="0" presId="urn:microsoft.com/office/officeart/2005/8/layout/radial6"/>
    <dgm:cxn modelId="{70E72533-CC8B-CD4B-9527-E31EA8E7A38D}" type="presOf" srcId="{0C8123A4-A544-9447-A275-A6F7376C51EB}" destId="{B40B857A-6C80-3443-8015-7CF982AEAD4E}" srcOrd="0" destOrd="0" presId="urn:microsoft.com/office/officeart/2005/8/layout/radial6"/>
    <dgm:cxn modelId="{32C19A20-B560-E74F-828D-E6D2B1702F57}" type="presOf" srcId="{AAC80917-AA58-6A46-A58B-613907A4C6AB}" destId="{83C9A41F-8BEB-D843-B3E9-D8FD17A80923}" srcOrd="0" destOrd="0" presId="urn:microsoft.com/office/officeart/2005/8/layout/radial6"/>
    <dgm:cxn modelId="{98D30DF0-C189-7946-A4C6-59BFB16C0722}" type="presOf" srcId="{0B551540-87FD-DF4A-8BDB-58531DF16D76}" destId="{79C8B8E5-B49F-C94E-8B7B-74973C7C6841}" srcOrd="0" destOrd="0" presId="urn:microsoft.com/office/officeart/2005/8/layout/radial6"/>
    <dgm:cxn modelId="{5770644C-5E7F-AD49-961D-E3BA16418A8B}" srcId="{0B551540-87FD-DF4A-8BDB-58531DF16D76}" destId="{0C8123A4-A544-9447-A275-A6F7376C51EB}" srcOrd="3" destOrd="0" parTransId="{2280B09C-E693-C648-9970-1F242C2E25AC}" sibTransId="{525D1461-1DB6-C143-9994-5182BA5A3515}"/>
    <dgm:cxn modelId="{BC4AED15-D1EA-8741-8BC5-859455D55498}" type="presOf" srcId="{525D1461-1DB6-C143-9994-5182BA5A3515}" destId="{0D22C419-1B49-8643-8438-0B2BD9AFFB10}" srcOrd="0" destOrd="0" presId="urn:microsoft.com/office/officeart/2005/8/layout/radial6"/>
    <dgm:cxn modelId="{A35E25F6-43A0-584B-A58F-315E021B94BF}" srcId="{0B551540-87FD-DF4A-8BDB-58531DF16D76}" destId="{4F99E4BF-F71D-E249-82D8-D25ADDA21305}" srcOrd="2" destOrd="0" parTransId="{198BECA3-3D31-AE4C-8FD6-4E69ED7F8824}" sibTransId="{C6E2EB53-569E-DD48-AF4F-4D128F56F719}"/>
    <dgm:cxn modelId="{A1245F4D-F4D9-4140-9E0F-6C4D9F8A2E1B}" srcId="{7D12EEF5-0D25-1F4A-9143-34A28C3D487D}" destId="{0B551540-87FD-DF4A-8BDB-58531DF16D76}" srcOrd="0" destOrd="0" parTransId="{863607F8-CA01-7649-8CF8-5F2F72A29304}" sibTransId="{12C4CB19-F53B-C148-BAF4-1940756105EB}"/>
    <dgm:cxn modelId="{2E6C4393-3DFC-D049-9EB7-9F11D5A2614C}" srcId="{0B551540-87FD-DF4A-8BDB-58531DF16D76}" destId="{AAC80917-AA58-6A46-A58B-613907A4C6AB}" srcOrd="1" destOrd="0" parTransId="{6ED882EB-1B02-1F4D-A744-D4664D912AA8}" sibTransId="{83B6D539-C1E0-CC44-AFDB-5379FB6AA40C}"/>
    <dgm:cxn modelId="{34A73870-1114-8E46-94C8-7ED018744FF5}" type="presOf" srcId="{7D12EEF5-0D25-1F4A-9143-34A28C3D487D}" destId="{F3F4C633-E6A3-B342-B1B6-6F3A2BB938E2}" srcOrd="0" destOrd="0" presId="urn:microsoft.com/office/officeart/2005/8/layout/radial6"/>
    <dgm:cxn modelId="{226B4061-45AF-BB40-985A-4993D59F7865}" type="presOf" srcId="{83B6D539-C1E0-CC44-AFDB-5379FB6AA40C}" destId="{F77A2397-3C40-5A44-92BC-AFA9839AAF15}" srcOrd="0" destOrd="0" presId="urn:microsoft.com/office/officeart/2005/8/layout/radial6"/>
    <dgm:cxn modelId="{BC7869C8-3F13-864F-BE30-4D391F80637A}" type="presOf" srcId="{4F99E4BF-F71D-E249-82D8-D25ADDA21305}" destId="{6EFDACD8-D051-5B4C-B76F-F2F8FFA85576}" srcOrd="0" destOrd="0" presId="urn:microsoft.com/office/officeart/2005/8/layout/radial6"/>
    <dgm:cxn modelId="{413C1391-A4C7-9F4C-AD2B-E6DE3B50BFFB}" srcId="{0B551540-87FD-DF4A-8BDB-58531DF16D76}" destId="{70B7DD79-B6A0-A446-A693-B63C32A0636C}" srcOrd="0" destOrd="0" parTransId="{95A3630B-D8D3-1C4F-AFC0-2A3C1D69FC43}" sibTransId="{E6DABC0D-1FE8-3840-81F0-04DF77B8C3BD}"/>
    <dgm:cxn modelId="{011D1636-C172-2043-9A5D-E622BAFA9D38}" type="presParOf" srcId="{F3F4C633-E6A3-B342-B1B6-6F3A2BB938E2}" destId="{79C8B8E5-B49F-C94E-8B7B-74973C7C6841}" srcOrd="0" destOrd="0" presId="urn:microsoft.com/office/officeart/2005/8/layout/radial6"/>
    <dgm:cxn modelId="{834C0805-88E0-3647-8CCC-83066813E6F0}" type="presParOf" srcId="{F3F4C633-E6A3-B342-B1B6-6F3A2BB938E2}" destId="{19FE4230-B080-C942-BE42-3E5EE3468C12}" srcOrd="1" destOrd="0" presId="urn:microsoft.com/office/officeart/2005/8/layout/radial6"/>
    <dgm:cxn modelId="{CB964DFD-E145-E049-BE7E-2B42FF324B87}" type="presParOf" srcId="{F3F4C633-E6A3-B342-B1B6-6F3A2BB938E2}" destId="{DBCA0623-B5D2-C94E-A95F-4E640C42F334}" srcOrd="2" destOrd="0" presId="urn:microsoft.com/office/officeart/2005/8/layout/radial6"/>
    <dgm:cxn modelId="{0C1F9600-D6B3-8B4F-95E2-37B9643E080D}" type="presParOf" srcId="{F3F4C633-E6A3-B342-B1B6-6F3A2BB938E2}" destId="{33433CB4-C7AB-4947-A626-88946C097E63}" srcOrd="3" destOrd="0" presId="urn:microsoft.com/office/officeart/2005/8/layout/radial6"/>
    <dgm:cxn modelId="{ACAB86FF-E3A1-1345-AE04-2AA72BE7069F}" type="presParOf" srcId="{F3F4C633-E6A3-B342-B1B6-6F3A2BB938E2}" destId="{83C9A41F-8BEB-D843-B3E9-D8FD17A80923}" srcOrd="4" destOrd="0" presId="urn:microsoft.com/office/officeart/2005/8/layout/radial6"/>
    <dgm:cxn modelId="{030DCF44-A835-284E-ACD3-35DB5150FE04}" type="presParOf" srcId="{F3F4C633-E6A3-B342-B1B6-6F3A2BB938E2}" destId="{0E7A32FA-6907-D641-9A50-9CB7E2CECC73}" srcOrd="5" destOrd="0" presId="urn:microsoft.com/office/officeart/2005/8/layout/radial6"/>
    <dgm:cxn modelId="{B9EF58BB-A048-AD48-8606-FDFE8AAD12FB}" type="presParOf" srcId="{F3F4C633-E6A3-B342-B1B6-6F3A2BB938E2}" destId="{F77A2397-3C40-5A44-92BC-AFA9839AAF15}" srcOrd="6" destOrd="0" presId="urn:microsoft.com/office/officeart/2005/8/layout/radial6"/>
    <dgm:cxn modelId="{6EC31A00-B41F-4E4D-A892-89D39B76476E}" type="presParOf" srcId="{F3F4C633-E6A3-B342-B1B6-6F3A2BB938E2}" destId="{6EFDACD8-D051-5B4C-B76F-F2F8FFA85576}" srcOrd="7" destOrd="0" presId="urn:microsoft.com/office/officeart/2005/8/layout/radial6"/>
    <dgm:cxn modelId="{14B25A21-75D8-7B40-8073-8ECF4D97BCA8}" type="presParOf" srcId="{F3F4C633-E6A3-B342-B1B6-6F3A2BB938E2}" destId="{D1987582-9A1D-5A4A-B396-CF252E8187AF}" srcOrd="8" destOrd="0" presId="urn:microsoft.com/office/officeart/2005/8/layout/radial6"/>
    <dgm:cxn modelId="{6C821DEB-ECDF-5249-AA3E-B31B861FC179}" type="presParOf" srcId="{F3F4C633-E6A3-B342-B1B6-6F3A2BB938E2}" destId="{1E0DBB0A-D214-864E-ACE1-6E7A573B9853}" srcOrd="9" destOrd="0" presId="urn:microsoft.com/office/officeart/2005/8/layout/radial6"/>
    <dgm:cxn modelId="{96E45A52-841C-9E41-A8CF-2C4BE5A67211}" type="presParOf" srcId="{F3F4C633-E6A3-B342-B1B6-6F3A2BB938E2}" destId="{B40B857A-6C80-3443-8015-7CF982AEAD4E}" srcOrd="10" destOrd="0" presId="urn:microsoft.com/office/officeart/2005/8/layout/radial6"/>
    <dgm:cxn modelId="{A9F54A81-9477-0648-9ABF-1145909140BA}" type="presParOf" srcId="{F3F4C633-E6A3-B342-B1B6-6F3A2BB938E2}" destId="{01AD2B6E-21F1-D84B-847D-229DD5521064}" srcOrd="11" destOrd="0" presId="urn:microsoft.com/office/officeart/2005/8/layout/radial6"/>
    <dgm:cxn modelId="{76E4C1F9-8048-BF43-B4DC-E9E19BCF1A17}" type="presParOf" srcId="{F3F4C633-E6A3-B342-B1B6-6F3A2BB938E2}" destId="{0D22C419-1B49-8643-8438-0B2BD9AFFB10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58EC1-7C7C-CD45-BF92-05429A951227}">
      <dsp:nvSpPr>
        <dsp:cNvPr id="0" name=""/>
        <dsp:cNvSpPr/>
      </dsp:nvSpPr>
      <dsp:spPr>
        <a:xfrm>
          <a:off x="1149642" y="820453"/>
          <a:ext cx="2244860" cy="739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CC0000"/>
              </a:solidFill>
              <a:latin typeface="Chalkduster"/>
              <a:cs typeface="Chalkduster"/>
            </a:rPr>
            <a:t>Needs, Features, &amp; Requirements</a:t>
          </a:r>
          <a:endParaRPr lang="en-US" sz="2200" kern="1200" dirty="0">
            <a:solidFill>
              <a:srgbClr val="CC0000"/>
            </a:solidFill>
            <a:latin typeface="Chalkduster"/>
            <a:cs typeface="Chalkduster"/>
          </a:endParaRPr>
        </a:p>
      </dsp:txBody>
      <dsp:txXfrm>
        <a:off x="1149642" y="820453"/>
        <a:ext cx="2244860" cy="739783"/>
      </dsp:txXfrm>
    </dsp:sp>
    <dsp:sp modelId="{AAAFFD71-184B-9342-BF79-4C79DA0D3C46}">
      <dsp:nvSpPr>
        <dsp:cNvPr id="0" name=""/>
        <dsp:cNvSpPr/>
      </dsp:nvSpPr>
      <dsp:spPr>
        <a:xfrm>
          <a:off x="1138552" y="1936304"/>
          <a:ext cx="2244860" cy="138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Abstract &amp; Incomplete</a:t>
          </a:r>
          <a:endParaRPr lang="en-US" sz="2000" kern="1200" dirty="0"/>
        </a:p>
      </dsp:txBody>
      <dsp:txXfrm>
        <a:off x="1138552" y="1936304"/>
        <a:ext cx="2244860" cy="1385993"/>
      </dsp:txXfrm>
    </dsp:sp>
    <dsp:sp modelId="{6AF84649-C69E-0643-A815-40FB1672E3D9}">
      <dsp:nvSpPr>
        <dsp:cNvPr id="0" name=""/>
        <dsp:cNvSpPr/>
      </dsp:nvSpPr>
      <dsp:spPr>
        <a:xfrm>
          <a:off x="1147090" y="595455"/>
          <a:ext cx="178568" cy="1785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0DA89-D69C-8147-A6CC-046A31BCB49C}">
      <dsp:nvSpPr>
        <dsp:cNvPr id="0" name=""/>
        <dsp:cNvSpPr/>
      </dsp:nvSpPr>
      <dsp:spPr>
        <a:xfrm>
          <a:off x="1272087" y="345459"/>
          <a:ext cx="178568" cy="1785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61404F-0E2E-424A-93C1-FB0C08971E6A}">
      <dsp:nvSpPr>
        <dsp:cNvPr id="0" name=""/>
        <dsp:cNvSpPr/>
      </dsp:nvSpPr>
      <dsp:spPr>
        <a:xfrm>
          <a:off x="1572081" y="395457"/>
          <a:ext cx="280607" cy="280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BC5BAC-A4A4-514F-AD70-823E4D7A04C3}">
      <dsp:nvSpPr>
        <dsp:cNvPr id="0" name=""/>
        <dsp:cNvSpPr/>
      </dsp:nvSpPr>
      <dsp:spPr>
        <a:xfrm>
          <a:off x="1822078" y="120463"/>
          <a:ext cx="178568" cy="1785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2537E1-C33F-B441-8409-9E3EBD2F2964}">
      <dsp:nvSpPr>
        <dsp:cNvPr id="0" name=""/>
        <dsp:cNvSpPr/>
      </dsp:nvSpPr>
      <dsp:spPr>
        <a:xfrm>
          <a:off x="2147073" y="20464"/>
          <a:ext cx="178568" cy="1785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C88B07-8129-B241-8DE9-988668CE940F}">
      <dsp:nvSpPr>
        <dsp:cNvPr id="0" name=""/>
        <dsp:cNvSpPr/>
      </dsp:nvSpPr>
      <dsp:spPr>
        <a:xfrm>
          <a:off x="2547066" y="195461"/>
          <a:ext cx="178568" cy="1785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682B75-9936-F943-A672-7A0F9DA729EE}">
      <dsp:nvSpPr>
        <dsp:cNvPr id="0" name=""/>
        <dsp:cNvSpPr/>
      </dsp:nvSpPr>
      <dsp:spPr>
        <a:xfrm>
          <a:off x="2797061" y="380999"/>
          <a:ext cx="280607" cy="280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650F0-C954-4042-97CB-1FBD1A010468}">
      <dsp:nvSpPr>
        <dsp:cNvPr id="0" name=""/>
        <dsp:cNvSpPr/>
      </dsp:nvSpPr>
      <dsp:spPr>
        <a:xfrm>
          <a:off x="3147056" y="595455"/>
          <a:ext cx="178568" cy="1785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F1D373-DDA6-F648-B63F-B67F6FF89E94}">
      <dsp:nvSpPr>
        <dsp:cNvPr id="0" name=""/>
        <dsp:cNvSpPr/>
      </dsp:nvSpPr>
      <dsp:spPr>
        <a:xfrm>
          <a:off x="3297054" y="870450"/>
          <a:ext cx="178568" cy="1785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291AC4-26E1-B94C-97DB-F91EFAC459B9}">
      <dsp:nvSpPr>
        <dsp:cNvPr id="0" name=""/>
        <dsp:cNvSpPr/>
      </dsp:nvSpPr>
      <dsp:spPr>
        <a:xfrm>
          <a:off x="1997075" y="345458"/>
          <a:ext cx="459176" cy="459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F4E0C-1122-0340-8C11-7095524B91F2}">
      <dsp:nvSpPr>
        <dsp:cNvPr id="0" name=""/>
        <dsp:cNvSpPr/>
      </dsp:nvSpPr>
      <dsp:spPr>
        <a:xfrm>
          <a:off x="1022092" y="1295443"/>
          <a:ext cx="178568" cy="1785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C4AA3A-DA64-E04A-8FD6-02F2712317F5}">
      <dsp:nvSpPr>
        <dsp:cNvPr id="0" name=""/>
        <dsp:cNvSpPr/>
      </dsp:nvSpPr>
      <dsp:spPr>
        <a:xfrm>
          <a:off x="1172088" y="1520438"/>
          <a:ext cx="280607" cy="280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7674F-F910-594E-BBA5-B44AF7F35B31}">
      <dsp:nvSpPr>
        <dsp:cNvPr id="0" name=""/>
        <dsp:cNvSpPr/>
      </dsp:nvSpPr>
      <dsp:spPr>
        <a:xfrm>
          <a:off x="1547084" y="1720434"/>
          <a:ext cx="408156" cy="4081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2B533F-C3C1-294F-B230-0976A4D79DA4}">
      <dsp:nvSpPr>
        <dsp:cNvPr id="0" name=""/>
        <dsp:cNvSpPr/>
      </dsp:nvSpPr>
      <dsp:spPr>
        <a:xfrm>
          <a:off x="2072074" y="2045431"/>
          <a:ext cx="178568" cy="1785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DF9E7D-311D-3C48-A545-8686CB498645}">
      <dsp:nvSpPr>
        <dsp:cNvPr id="0" name=""/>
        <dsp:cNvSpPr/>
      </dsp:nvSpPr>
      <dsp:spPr>
        <a:xfrm>
          <a:off x="2172071" y="1720435"/>
          <a:ext cx="280607" cy="280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92D65-105C-7A44-AC48-8F254D525579}">
      <dsp:nvSpPr>
        <dsp:cNvPr id="0" name=""/>
        <dsp:cNvSpPr/>
      </dsp:nvSpPr>
      <dsp:spPr>
        <a:xfrm>
          <a:off x="2422068" y="2070430"/>
          <a:ext cx="178568" cy="1785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80566-F7ED-AB4B-A484-B3498A543E43}">
      <dsp:nvSpPr>
        <dsp:cNvPr id="0" name=""/>
        <dsp:cNvSpPr/>
      </dsp:nvSpPr>
      <dsp:spPr>
        <a:xfrm>
          <a:off x="2647066" y="1670435"/>
          <a:ext cx="408156" cy="4081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340213-1955-9A45-915F-5F3F15F6A764}">
      <dsp:nvSpPr>
        <dsp:cNvPr id="0" name=""/>
        <dsp:cNvSpPr/>
      </dsp:nvSpPr>
      <dsp:spPr>
        <a:xfrm>
          <a:off x="3197054" y="1570438"/>
          <a:ext cx="280607" cy="280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A453C-C523-064C-946B-05B508C66168}">
      <dsp:nvSpPr>
        <dsp:cNvPr id="0" name=""/>
        <dsp:cNvSpPr/>
      </dsp:nvSpPr>
      <dsp:spPr>
        <a:xfrm rot="1766864">
          <a:off x="3061012" y="1929977"/>
          <a:ext cx="824104" cy="1573305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30A223-65DF-9746-814A-761CD4F7C505}">
      <dsp:nvSpPr>
        <dsp:cNvPr id="0" name=""/>
        <dsp:cNvSpPr/>
      </dsp:nvSpPr>
      <dsp:spPr>
        <a:xfrm rot="1766864">
          <a:off x="3437703" y="2141476"/>
          <a:ext cx="824104" cy="1573305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76E66-5E01-5045-A688-BB744CAE354B}">
      <dsp:nvSpPr>
        <dsp:cNvPr id="0" name=""/>
        <dsp:cNvSpPr/>
      </dsp:nvSpPr>
      <dsp:spPr>
        <a:xfrm>
          <a:off x="4131007" y="2681420"/>
          <a:ext cx="1910424" cy="19104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Software System</a:t>
          </a:r>
          <a:endParaRPr lang="en-US" sz="24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4410782" y="2961195"/>
        <a:ext cx="1350874" cy="1350874"/>
      </dsp:txXfrm>
    </dsp:sp>
    <dsp:sp modelId="{DA23E105-9782-5844-8AFC-78559686ACE1}">
      <dsp:nvSpPr>
        <dsp:cNvPr id="0" name=""/>
        <dsp:cNvSpPr/>
      </dsp:nvSpPr>
      <dsp:spPr>
        <a:xfrm>
          <a:off x="4235314" y="4521114"/>
          <a:ext cx="1844255" cy="80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Concrete &amp; Complete</a:t>
          </a:r>
          <a:endParaRPr lang="en-US" sz="2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235314" y="4521114"/>
        <a:ext cx="1844255" cy="803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C419-1B49-8643-8438-0B2BD9AFFB10}">
      <dsp:nvSpPr>
        <dsp:cNvPr id="0" name=""/>
        <dsp:cNvSpPr/>
      </dsp:nvSpPr>
      <dsp:spPr>
        <a:xfrm>
          <a:off x="718422" y="502522"/>
          <a:ext cx="3363754" cy="3363754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0DBB0A-D214-864E-ACE1-6E7A573B9853}">
      <dsp:nvSpPr>
        <dsp:cNvPr id="0" name=""/>
        <dsp:cNvSpPr/>
      </dsp:nvSpPr>
      <dsp:spPr>
        <a:xfrm>
          <a:off x="718422" y="502522"/>
          <a:ext cx="3363754" cy="3363754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7A2397-3C40-5A44-92BC-AFA9839AAF15}">
      <dsp:nvSpPr>
        <dsp:cNvPr id="0" name=""/>
        <dsp:cNvSpPr/>
      </dsp:nvSpPr>
      <dsp:spPr>
        <a:xfrm>
          <a:off x="718422" y="502522"/>
          <a:ext cx="3363754" cy="3363754"/>
        </a:xfrm>
        <a:prstGeom prst="blockArc">
          <a:avLst>
            <a:gd name="adj1" fmla="val 0"/>
            <a:gd name="adj2" fmla="val 54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433CB4-C7AB-4947-A626-88946C097E63}">
      <dsp:nvSpPr>
        <dsp:cNvPr id="0" name=""/>
        <dsp:cNvSpPr/>
      </dsp:nvSpPr>
      <dsp:spPr>
        <a:xfrm>
          <a:off x="718422" y="502522"/>
          <a:ext cx="3363754" cy="3363754"/>
        </a:xfrm>
        <a:prstGeom prst="blockArc">
          <a:avLst>
            <a:gd name="adj1" fmla="val 16200000"/>
            <a:gd name="adj2" fmla="val 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8B8E5-B49F-C94E-8B7B-74973C7C6841}">
      <dsp:nvSpPr>
        <dsp:cNvPr id="0" name=""/>
        <dsp:cNvSpPr/>
      </dsp:nvSpPr>
      <dsp:spPr>
        <a:xfrm>
          <a:off x="1626765" y="1410865"/>
          <a:ext cx="1547068" cy="15470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O-O Design</a:t>
          </a:r>
          <a:endParaRPr lang="en-US" sz="2600" kern="1200" dirty="0"/>
        </a:p>
      </dsp:txBody>
      <dsp:txXfrm>
        <a:off x="1853328" y="1637428"/>
        <a:ext cx="1093942" cy="1093942"/>
      </dsp:txXfrm>
    </dsp:sp>
    <dsp:sp modelId="{19FE4230-B080-C942-BE42-3E5EE3468C12}">
      <dsp:nvSpPr>
        <dsp:cNvPr id="0" name=""/>
        <dsp:cNvSpPr/>
      </dsp:nvSpPr>
      <dsp:spPr>
        <a:xfrm>
          <a:off x="1858826" y="35"/>
          <a:ext cx="1082947" cy="10829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Classes/Objects</a:t>
          </a:r>
          <a:endParaRPr lang="en-US" sz="800" kern="1200" dirty="0"/>
        </a:p>
      </dsp:txBody>
      <dsp:txXfrm>
        <a:off x="2017420" y="158629"/>
        <a:ext cx="765759" cy="765759"/>
      </dsp:txXfrm>
    </dsp:sp>
    <dsp:sp modelId="{83C9A41F-8BEB-D843-B3E9-D8FD17A80923}">
      <dsp:nvSpPr>
        <dsp:cNvPr id="0" name=""/>
        <dsp:cNvSpPr/>
      </dsp:nvSpPr>
      <dsp:spPr>
        <a:xfrm>
          <a:off x="3501717" y="1642926"/>
          <a:ext cx="1082947" cy="10829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Operations/Methods</a:t>
          </a:r>
          <a:endParaRPr lang="en-US" sz="1100" b="1" kern="1200" dirty="0"/>
        </a:p>
      </dsp:txBody>
      <dsp:txXfrm>
        <a:off x="3660311" y="1801520"/>
        <a:ext cx="765759" cy="765759"/>
      </dsp:txXfrm>
    </dsp:sp>
    <dsp:sp modelId="{6EFDACD8-D051-5B4C-B76F-F2F8FFA85576}">
      <dsp:nvSpPr>
        <dsp:cNvPr id="0" name=""/>
        <dsp:cNvSpPr/>
      </dsp:nvSpPr>
      <dsp:spPr>
        <a:xfrm>
          <a:off x="1858826" y="3285817"/>
          <a:ext cx="1082947" cy="10829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Data/Attributes</a:t>
          </a:r>
          <a:endParaRPr lang="en-US" sz="800" kern="1200" dirty="0"/>
        </a:p>
      </dsp:txBody>
      <dsp:txXfrm>
        <a:off x="2017420" y="3444411"/>
        <a:ext cx="765759" cy="765759"/>
      </dsp:txXfrm>
    </dsp:sp>
    <dsp:sp modelId="{B40B857A-6C80-3443-8015-7CF982AEAD4E}">
      <dsp:nvSpPr>
        <dsp:cNvPr id="0" name=""/>
        <dsp:cNvSpPr/>
      </dsp:nvSpPr>
      <dsp:spPr>
        <a:xfrm>
          <a:off x="215935" y="1642926"/>
          <a:ext cx="1082947" cy="10829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Patterns</a:t>
          </a:r>
          <a:endParaRPr lang="en-US" sz="800" kern="1200" dirty="0"/>
        </a:p>
      </dsp:txBody>
      <dsp:txXfrm>
        <a:off x="374529" y="1801520"/>
        <a:ext cx="765759" cy="765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11A76-E010-E64A-9721-C3A22C2A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8B7675-986A-4C4B-ADA0-FFB57BC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E6F02-F76E-7644-8FFB-71A03D022527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Today we bridge our way into Software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Architecture and Design from CSSE 371…</a:t>
            </a:r>
          </a:p>
          <a:p>
            <a:pPr lvl="0"/>
            <a:endParaRPr lang="en-US" sz="1200" b="1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0"/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We’ll do the same approach as in 371 – limited lecturing, and (as in Steve’s sections of 371) you turn in the quiz before class!</a:t>
            </a:r>
          </a:p>
          <a:p>
            <a:pPr lvl="0"/>
            <a:endParaRPr lang="en-US" sz="1200" b="1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0"/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Q1 – You need to look up the answer in the book!  See the readings, in the schedule.</a:t>
            </a:r>
          </a:p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Basically, we need to decide “What is excluded and the need to relax precision as we design away from the code.”</a:t>
            </a:r>
            <a:b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Q7: </a:t>
            </a:r>
            <a:r>
              <a:rPr lang="en-US" sz="1200" b="1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Do the right</a:t>
            </a:r>
            <a:r>
              <a:rPr lang="en-US" sz="12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thing – ?</a:t>
            </a:r>
          </a:p>
          <a:p>
            <a:r>
              <a:rPr lang="en-US" sz="12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      Do the thing right – ? </a:t>
            </a: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D699C-63FA-4E41-A26F-E7A6214BA42F}" type="slidenum">
              <a:rPr lang="en-US"/>
              <a:pPr/>
              <a:t>11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Analysis: What are some concepts in the problem domain?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Design: What are some attributes and methods that a Plane object might have?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</a:t>
            </a:r>
            <a:r>
              <a:rPr lang="en-US" baseline="0" dirty="0" smtClean="0"/>
              <a:t> the UML guys – all now famous OO pioneers.  The miracle is that they decided to work together, to come up with one system for doing design and such.  Thus, we got “unified.”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10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We’ll do a lot of examples like</a:t>
            </a:r>
            <a:r>
              <a:rPr lang="en-US" b="1" baseline="0" dirty="0" smtClean="0"/>
              <a:t> this in class, probably referring to the slides you see.</a:t>
            </a:r>
          </a:p>
          <a:p>
            <a:r>
              <a:rPr lang="en-US" b="1" baseline="0" dirty="0" smtClean="0"/>
              <a:t>No reason you can’t check them out ahead of time, too!</a:t>
            </a:r>
          </a:p>
          <a:p>
            <a:r>
              <a:rPr lang="en-US" b="1" dirty="0" smtClean="0"/>
              <a:t>For this one, consider:</a:t>
            </a:r>
          </a:p>
          <a:p>
            <a:r>
              <a:rPr lang="en-US" dirty="0" smtClean="0"/>
              <a:t>Okay,</a:t>
            </a:r>
            <a:r>
              <a:rPr lang="en-US" baseline="0" dirty="0" smtClean="0"/>
              <a:t> what are the key actors/objects in the domain?</a:t>
            </a:r>
          </a:p>
          <a:p>
            <a:r>
              <a:rPr lang="en-US" baseline="0" dirty="0" smtClean="0"/>
              <a:t>What actions/operations do they do?</a:t>
            </a:r>
          </a:p>
          <a:p>
            <a:r>
              <a:rPr lang="en-US" baseline="0" dirty="0" smtClean="0"/>
              <a:t>What information must be preserved?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44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9ABC5-87E7-CE44-840D-6505A31C6C8D}" type="slidenum">
              <a:rPr lang="en-US"/>
              <a:pPr/>
              <a:t>14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reasonable</a:t>
            </a:r>
            <a:r>
              <a:rPr lang="en-US" baseline="0" dirty="0" smtClean="0"/>
              <a:t> static representation, but what dynamic behavior occurs in a game?  We need events and sequences…</a:t>
            </a:r>
          </a:p>
          <a:p>
            <a:r>
              <a:rPr lang="en-US" baseline="0" dirty="0" smtClean="0"/>
              <a:t>Play roles dice</a:t>
            </a:r>
          </a:p>
          <a:p>
            <a:r>
              <a:rPr lang="en-US" baseline="0" dirty="0" smtClean="0"/>
              <a:t>Someone/thing records face values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B2C85-9289-C34E-9769-50DD2795B09F}" type="slidenum">
              <a:rPr lang="en-US"/>
              <a:pPr/>
              <a:t>15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Player is modeled as external actor, therefore not part of sequence diagram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066F4-EEFE-394A-BE59-75030131A234}" type="slidenum">
              <a:rPr lang="en-US"/>
              <a:pPr/>
              <a:t>16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Q8: </a:t>
            </a:r>
            <a:r>
              <a:rPr lang="en-US" dirty="0" smtClean="0"/>
              <a:t>How</a:t>
            </a:r>
            <a:r>
              <a:rPr lang="en-US" baseline="0" dirty="0" smtClean="0"/>
              <a:t> does the design model (design class diagram) differ from the domain model?  This is a good one!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Q9: </a:t>
            </a:r>
            <a:r>
              <a:rPr lang="en-US" dirty="0" smtClean="0"/>
              <a:t>What are the three perspectives to apply UML?  And, think about it, why would you want to choose one as the way to go, for doing some design work?</a:t>
            </a:r>
          </a:p>
          <a:p>
            <a:endParaRPr lang="en-US" dirty="0" smtClean="0"/>
          </a:p>
          <a:p>
            <a:r>
              <a:rPr lang="en-US" dirty="0" smtClean="0"/>
              <a:t>Conceptual perspective: real-world concepts in the problem domain</a:t>
            </a:r>
          </a:p>
          <a:p>
            <a:r>
              <a:rPr lang="en-US" dirty="0" smtClean="0"/>
              <a:t>Software specification perspective: not committed to a particular implementation language</a:t>
            </a:r>
          </a:p>
          <a:p>
            <a:r>
              <a:rPr lang="en-US" dirty="0" smtClean="0"/>
              <a:t>Software implementation perspective: technology specific (e.g., Java access modifiers,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Conceptual class is a real-world concept or thing.</a:t>
            </a: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Software class represents a specification or implementation perspective of a software component, but isn’t specific to an implementation.</a:t>
            </a: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Implementation class is what you’re used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Larman</a:t>
            </a:r>
            <a:r>
              <a:rPr lang="en-US" dirty="0" smtClean="0"/>
              <a:t> uses the </a:t>
            </a:r>
            <a:r>
              <a:rPr lang="en-US" dirty="0" err="1" smtClean="0"/>
              <a:t>NextGen</a:t>
            </a:r>
            <a:r>
              <a:rPr lang="en-US" dirty="0" smtClean="0"/>
              <a:t> Point of Sale (POS) System and the Monopoly Game as case studies to demonstrate object oriented software development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POS system is a new fangled version of the traditional cash register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case study is organized in three iterations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Each iteration delivers a usable product to the customer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Subsequent iterations add features to the earlier ones</a:t>
            </a:r>
          </a:p>
          <a:p>
            <a:pPr>
              <a:lnSpc>
                <a:spcPct val="90000"/>
              </a:lnSpc>
            </a:pPr>
            <a:r>
              <a:rPr lang="en-US" smtClean="0"/>
              <a:t>Each iteration conducts analysis and design on the features for that current software release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F31F47-BA5D-F741-ACD4-2222F85B0CC8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UML is used to convey key software design principles.</a:t>
            </a:r>
          </a:p>
          <a:p>
            <a:endParaRPr lang="en-US"/>
          </a:p>
          <a:p>
            <a:r>
              <a:rPr lang="en-US"/>
              <a:t>However, UML is only a medium to demonstrate the principles – design and architecture are the important bits!</a:t>
            </a:r>
          </a:p>
          <a:p>
            <a:endParaRPr lang="en-US"/>
          </a:p>
          <a:p>
            <a:r>
              <a:rPr lang="en-US"/>
              <a:t>UML is to design as good penmanship is to authoring a book…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CEEE7D-7043-9D4C-B798-48338F365EA8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 class, we’ll discuss </a:t>
            </a:r>
            <a:r>
              <a:rPr lang="en-US" dirty="0"/>
              <a:t>team meetings and get initial commitments</a:t>
            </a:r>
          </a:p>
          <a:p>
            <a:endParaRPr lang="en-US" dirty="0"/>
          </a:p>
          <a:p>
            <a:r>
              <a:rPr lang="en-US" dirty="0" smtClean="0"/>
              <a:t>On </a:t>
            </a:r>
            <a:r>
              <a:rPr lang="en-US" dirty="0" smtClean="0"/>
              <a:t>Moodle </a:t>
            </a:r>
            <a:r>
              <a:rPr lang="en-US" dirty="0" smtClean="0"/>
              <a:t>– </a:t>
            </a:r>
            <a:r>
              <a:rPr lang="en-US" dirty="0" smtClean="0"/>
              <a:t>Do the </a:t>
            </a:r>
            <a:r>
              <a:rPr lang="en-US" smtClean="0"/>
              <a:t>pre-course </a:t>
            </a:r>
            <a:r>
              <a:rPr lang="en-US" smtClean="0"/>
              <a:t>assessment survey.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is to execution…</a:t>
            </a:r>
          </a:p>
          <a:p>
            <a:r>
              <a:rPr lang="en-US" dirty="0" smtClean="0"/>
              <a:t>Requirements are to</a:t>
            </a:r>
            <a:r>
              <a:rPr lang="en-US" baseline="0" dirty="0" smtClean="0"/>
              <a:t> designing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Q2: </a:t>
            </a:r>
            <a:r>
              <a:rPr lang="en-US" dirty="0" smtClean="0"/>
              <a:t>Why is Software Design Important? We won’t actually give the answers to these!  But here are some related thoughts…</a:t>
            </a:r>
          </a:p>
          <a:p>
            <a:endParaRPr lang="en-US" dirty="0" smtClean="0"/>
          </a:p>
          <a:p>
            <a:r>
              <a:rPr lang="en-US" dirty="0" smtClean="0"/>
              <a:t>Is design important?  75%-80% of system errors are created in the analysis and design phases.</a:t>
            </a:r>
          </a:p>
          <a:p>
            <a:r>
              <a:rPr lang="en-US" dirty="0" smtClean="0"/>
              <a:t>Analysis and design phases account for about only 10% of the overall system cost.  (Perhaps you get what you pay for.)</a:t>
            </a:r>
          </a:p>
          <a:p>
            <a:r>
              <a:rPr lang="en-US" dirty="0" smtClean="0"/>
              <a:t>Software Size – Sometimes</a:t>
            </a:r>
            <a:r>
              <a:rPr lang="en-US" baseline="0" dirty="0" smtClean="0"/>
              <a:t> t</a:t>
            </a:r>
            <a:r>
              <a:rPr lang="en-US" dirty="0" smtClean="0"/>
              <a:t>oo big to fit in any one head,</a:t>
            </a:r>
            <a:r>
              <a:rPr lang="en-US" baseline="0" dirty="0" smtClean="0"/>
              <a:t>    …</a:t>
            </a:r>
            <a:r>
              <a:rPr lang="en-US" dirty="0" smtClean="0"/>
              <a:t>Volume</a:t>
            </a:r>
          </a:p>
          <a:p>
            <a:r>
              <a:rPr lang="en-US" dirty="0" smtClean="0"/>
              <a:t>Software Complexity</a:t>
            </a:r>
            <a:r>
              <a:rPr lang="en-US" baseline="0" dirty="0" smtClean="0"/>
              <a:t> – </a:t>
            </a:r>
            <a:r>
              <a:rPr lang="en-US" dirty="0" smtClean="0"/>
              <a:t>Volume</a:t>
            </a:r>
            <a:r>
              <a:rPr lang="en-US" baseline="0" dirty="0" smtClean="0"/>
              <a:t> complexity,    &amp;  </a:t>
            </a:r>
            <a:r>
              <a:rPr lang="en-US" dirty="0" smtClean="0"/>
              <a:t># and intricacy of interactions</a:t>
            </a:r>
          </a:p>
          <a:p>
            <a:r>
              <a:rPr lang="en-US" dirty="0" smtClean="0"/>
              <a:t>Software Constraints</a:t>
            </a:r>
            <a:r>
              <a:rPr lang="en-US" baseline="0" dirty="0" smtClean="0"/>
              <a:t> – </a:t>
            </a:r>
            <a:r>
              <a:rPr lang="en-US" dirty="0" smtClean="0"/>
              <a:t>Within</a:t>
            </a:r>
            <a:r>
              <a:rPr lang="en-US" baseline="0" dirty="0" smtClean="0"/>
              <a:t> the constraints of the existing environment</a:t>
            </a:r>
          </a:p>
          <a:p>
            <a:r>
              <a:rPr lang="en-US" baseline="0" dirty="0" smtClean="0"/>
              <a:t>Performance – Technology impacts on system performance (1, 2, .. N tier).</a:t>
            </a:r>
            <a:endParaRPr lang="en-US" dirty="0" smtClean="0"/>
          </a:p>
          <a:p>
            <a:r>
              <a:rPr lang="en-US" dirty="0" smtClean="0"/>
              <a:t>Communication</a:t>
            </a:r>
            <a:r>
              <a:rPr lang="en-US" baseline="0" dirty="0" smtClean="0"/>
              <a:t> – </a:t>
            </a:r>
            <a:r>
              <a:rPr lang="en-US" dirty="0" smtClean="0"/>
              <a:t>Multidisciplinary nature of systems (Stakeholders),</a:t>
            </a:r>
            <a:r>
              <a:rPr lang="en-US" baseline="0" dirty="0" smtClean="0"/>
              <a:t>   &amp; </a:t>
            </a:r>
            <a:r>
              <a:rPr lang="en-US" dirty="0" smtClean="0"/>
              <a:t>Allocation of tasks to individuals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35656-C101-E340-9334-C290318A684D}" type="slidenum">
              <a:rPr lang="en-US"/>
              <a:pPr/>
              <a:t>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57563" y="720725"/>
            <a:ext cx="4800600" cy="360045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722313"/>
            <a:ext cx="4011613" cy="15827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/>
              <a:t>Q3: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What is abstraction and why is it important to design?</a:t>
            </a:r>
            <a:r>
              <a:rPr lang="en-US" dirty="0" smtClean="0">
                <a:effectLst/>
              </a:rPr>
              <a:t>  Again,</a:t>
            </a:r>
            <a:r>
              <a:rPr lang="en-US" baseline="0" dirty="0" smtClean="0">
                <a:effectLst/>
              </a:rPr>
              <a:t> some interesting thoughts to consider:</a:t>
            </a:r>
            <a:endParaRPr lang="en-US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Einstein said,</a:t>
            </a:r>
            <a:r>
              <a:rPr lang="en-US" baseline="0" dirty="0" smtClean="0"/>
              <a:t> you cannot solve a problem at the same level that it was created.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 also, you need to keep it as simple (elegant) as possible, but not too simple.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everything is a model in software – all models are wrong, but some are useful!   How can you make design models useful for solving problems?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elaborate the specifications with more and more detail – adding reality to a vision of how things should work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We refine the specifications through activities like refactoring – integrating structure and optimizing for efficiencies</a:t>
            </a:r>
          </a:p>
          <a:p>
            <a:endParaRPr lang="en-US" dirty="0" smtClean="0"/>
          </a:p>
          <a:p>
            <a:r>
              <a:rPr lang="en-US" dirty="0" smtClean="0"/>
              <a:t>Systematically, we reduce uncertainties as more concrete information is realized through the development process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Q4: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 object-oriented design, what is a “pattern”?</a:t>
            </a:r>
            <a:r>
              <a:rPr lang="en-US" sz="2400" dirty="0" smtClean="0">
                <a:effectLst/>
              </a:rPr>
              <a:t>  You will need a pretty specific answer to this one!</a:t>
            </a:r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89587-2149-E344-B59B-EB6C2D37B981}" type="slidenum">
              <a:rPr lang="en-US"/>
              <a:pPr/>
              <a:t>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800" b="1" dirty="0" smtClean="0"/>
              <a:t>Q5: </a:t>
            </a:r>
            <a:r>
              <a:rPr lang="en-US" sz="2800" dirty="0" smtClean="0"/>
              <a:t>On which four of the six topics</a:t>
            </a:r>
            <a:r>
              <a:rPr lang="en-US" sz="2800" baseline="0" dirty="0" smtClean="0"/>
              <a:t> covered in the book will we focus in this class?  This one’s kind of a giveaway.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0"/>
            <a:endParaRPr lang="en-US" sz="2800" dirty="0" smtClean="0"/>
          </a:p>
          <a:p>
            <a:r>
              <a:rPr lang="en-US" sz="2800" dirty="0" smtClean="0"/>
              <a:t>Blend OO with iterative software processes</a:t>
            </a:r>
          </a:p>
          <a:p>
            <a:r>
              <a:rPr lang="en-US" sz="2800" dirty="0" smtClean="0"/>
              <a:t>Prepare UML-compliant models</a:t>
            </a:r>
          </a:p>
          <a:p>
            <a:r>
              <a:rPr lang="en-US" sz="2800" dirty="0" smtClean="0"/>
              <a:t>Learn from other good designs</a:t>
            </a:r>
          </a:p>
          <a:p>
            <a:pPr lvl="1"/>
            <a:r>
              <a:rPr lang="en-US" sz="2000" dirty="0" smtClean="0"/>
              <a:t>Examine 2 case studies</a:t>
            </a:r>
            <a:endParaRPr lang="en-US" sz="2400" dirty="0" smtClean="0"/>
          </a:p>
          <a:p>
            <a:r>
              <a:rPr lang="en-US" dirty="0" smtClean="0"/>
              <a:t>Follow good OO design practices</a:t>
            </a:r>
          </a:p>
          <a:p>
            <a:pPr lvl="1"/>
            <a:r>
              <a:rPr lang="en-US" dirty="0" smtClean="0"/>
              <a:t>Skillful assignment of object responsibilities</a:t>
            </a:r>
          </a:p>
          <a:p>
            <a:pPr lvl="1"/>
            <a:r>
              <a:rPr lang="en-US" dirty="0" smtClean="0"/>
              <a:t>GRASP guides responsibility assignment </a:t>
            </a:r>
          </a:p>
          <a:p>
            <a:r>
              <a:rPr lang="en-US" dirty="0" smtClean="0"/>
              <a:t>Use Patterns </a:t>
            </a:r>
          </a:p>
          <a:p>
            <a:pPr lvl="1"/>
            <a:r>
              <a:rPr lang="en-US" sz="2000" dirty="0" smtClean="0"/>
              <a:t>Codify reusable design idioms</a:t>
            </a:r>
          </a:p>
          <a:p>
            <a:pPr lvl="1"/>
            <a:r>
              <a:rPr lang="en-US" sz="2000" dirty="0" smtClean="0"/>
              <a:t>Bolsters architectural integrity</a:t>
            </a:r>
            <a:endParaRPr lang="en-US" sz="1000" dirty="0" smtClean="0"/>
          </a:p>
          <a:p>
            <a:r>
              <a:rPr lang="en-US" dirty="0" smtClean="0"/>
              <a:t>Map OOD artifacts to code</a:t>
            </a:r>
            <a:endParaRPr lang="en-US" sz="900" dirty="0" smtClean="0"/>
          </a:p>
          <a:p>
            <a:r>
              <a:rPr lang="en-US" dirty="0" smtClean="0"/>
              <a:t>Write tests prior to writing code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D699C-63FA-4E41-A26F-E7A6214BA42F}" type="slidenum">
              <a:rPr lang="en-US"/>
              <a:pPr/>
              <a:t>9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Q6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Why is assigning responsibilities to software objects a critical skill in OO development?  Again,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this is related to the exercise, above.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We’ll think-pair-share on answers to quiz question, so you can compare, after doing the quiz, your answer to what others thought.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2484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" name="Picture 31" descr="rose4"/>
          <p:cNvPicPr>
            <a:picLocks noChangeAspect="1" noChangeArrowheads="1"/>
          </p:cNvPicPr>
          <p:nvPr userDrawn="1"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A555-AB5D-AB47-9A04-8ECC014E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5A2-3CDB-8D43-803E-A3728E60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896-62B4-C440-B032-A29F26D1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7EBC-9861-6140-A321-9ACAA360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F01-88A4-0A49-A992-66D74FFC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2931-4B0B-694B-995F-A2D88DDB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2B4-435D-E74A-8285-6CF81365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28E-7595-6A4B-A957-C884F43E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E52-6334-C748-88D8-371D152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76CB-7739-B045-A5B0-808B29AD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557-CAFD-FD46-99B7-D835B99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20F-AAD2-644F-85B5-CE4A6981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D98F137C-4BC3-5045-90E0-34A07F0E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1" descr="rose4"/>
          <p:cNvPicPr>
            <a:picLocks noChangeAspect="1" noChangeArrowheads="1"/>
          </p:cNvPicPr>
          <p:nvPr userDrawn="1"/>
        </p:nvPicPr>
        <p:blipFill>
          <a:blip r:embed="rId16"/>
          <a:srcRect l="12895" t="22858"/>
          <a:stretch>
            <a:fillRect/>
          </a:stretch>
        </p:blipFill>
        <p:spPr bwMode="auto">
          <a:xfrm>
            <a:off x="0" y="6529388"/>
            <a:ext cx="1981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6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667000" y="1828800"/>
            <a:ext cx="6477000" cy="2209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CSSE 374</a:t>
            </a:r>
            <a:r>
              <a:rPr lang="en-US" sz="3600" dirty="0" smtClean="0">
                <a:ea typeface="+mj-ea"/>
                <a:cs typeface="+mj-cs"/>
              </a:rPr>
              <a:t>: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Introduction to Object-Oriented Analysis and Design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9" name="Picture 4" descr="76ros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132387"/>
            <a:ext cx="85587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64393" y="6457890"/>
            <a:ext cx="5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Q1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0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19600"/>
            <a:ext cx="4876800" cy="1981200"/>
          </a:xfrm>
          <a:noFill/>
        </p:spPr>
        <p:txBody>
          <a:bodyPr/>
          <a:lstStyle/>
          <a:p>
            <a:pPr eaLnBrk="1" hangingPunct="1"/>
            <a:r>
              <a:rPr lang="en-US" sz="1600" dirty="0" smtClean="0"/>
              <a:t>Steve Chenoweth </a:t>
            </a:r>
          </a:p>
          <a:p>
            <a:pPr eaLnBrk="1" hangingPunct="1"/>
            <a:r>
              <a:rPr lang="en-US" sz="1600" dirty="0" smtClean="0"/>
              <a:t>Office: </a:t>
            </a:r>
            <a:r>
              <a:rPr lang="en-US" sz="1600" dirty="0" err="1" smtClean="0"/>
              <a:t>Moench</a:t>
            </a:r>
            <a:r>
              <a:rPr lang="en-US" sz="1600" dirty="0" smtClean="0"/>
              <a:t> Room F220</a:t>
            </a:r>
          </a:p>
          <a:p>
            <a:pPr eaLnBrk="1" hangingPunct="1"/>
            <a:r>
              <a:rPr lang="en-US" sz="1600" dirty="0" smtClean="0"/>
              <a:t>Phone: (812) 877-8974</a:t>
            </a:r>
            <a:br>
              <a:rPr lang="en-US" sz="1600" dirty="0" smtClean="0"/>
            </a:br>
            <a:r>
              <a:rPr lang="en-US" sz="1600" dirty="0" smtClean="0"/>
              <a:t>Email: chenowet@rose-hulman.edu</a:t>
            </a:r>
          </a:p>
        </p:txBody>
      </p:sp>
      <p:sp>
        <p:nvSpPr>
          <p:cNvPr id="12" name="Rectangle 37"/>
          <p:cNvSpPr txBox="1">
            <a:spLocks noChangeArrowheads="1"/>
          </p:cNvSpPr>
          <p:nvPr/>
        </p:nvSpPr>
        <p:spPr bwMode="auto">
          <a:xfrm>
            <a:off x="4572000" y="4419600"/>
            <a:ext cx="487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None/>
              <a:defRPr sz="28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sz="1600" dirty="0" err="1"/>
              <a:t>Chandan</a:t>
            </a:r>
            <a:r>
              <a:rPr lang="en-US" sz="1600" dirty="0"/>
              <a:t> </a:t>
            </a:r>
            <a:r>
              <a:rPr lang="en-US" sz="1600" dirty="0" err="1"/>
              <a:t>Rupakheti</a:t>
            </a:r>
            <a:r>
              <a:rPr lang="en-US" sz="1600" dirty="0"/>
              <a:t> </a:t>
            </a:r>
          </a:p>
          <a:p>
            <a:pPr eaLnBrk="1" hangingPunct="1"/>
            <a:r>
              <a:rPr lang="en-US" sz="1600" dirty="0"/>
              <a:t>Office: </a:t>
            </a:r>
            <a:r>
              <a:rPr lang="en-US" sz="1600" dirty="0" err="1"/>
              <a:t>Moench</a:t>
            </a:r>
            <a:r>
              <a:rPr lang="en-US" sz="1600" dirty="0"/>
              <a:t> Room F203</a:t>
            </a:r>
          </a:p>
          <a:p>
            <a:pPr eaLnBrk="1" hangingPunct="1"/>
            <a:r>
              <a:rPr lang="en-US" sz="1600" dirty="0"/>
              <a:t>Phone: (812) 877-8390</a:t>
            </a:r>
            <a:br>
              <a:rPr lang="en-US" sz="1600" dirty="0"/>
            </a:br>
            <a:r>
              <a:rPr lang="en-US" sz="1600" dirty="0"/>
              <a:t>Email: rupakhet@rose-hulman.edu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515" y="6324600"/>
            <a:ext cx="534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slides and others derived from Shawn </a:t>
            </a:r>
            <a:r>
              <a:rPr lang="en-US" sz="1400" dirty="0" err="1" smtClean="0"/>
              <a:t>Bohner</a:t>
            </a:r>
            <a:r>
              <a:rPr lang="en-US" sz="1400" dirty="0" smtClean="0"/>
              <a:t>, Curt Clifton, Alex Lo, and others involved in delivering 374.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/>
          <a:lstStyle/>
          <a:p>
            <a:r>
              <a:rPr lang="en-US" sz="3200" dirty="0" smtClean="0"/>
              <a:t>Analysis versus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5105400"/>
          </a:xfrm>
        </p:spPr>
        <p:txBody>
          <a:bodyPr/>
          <a:lstStyle/>
          <a:p>
            <a:r>
              <a:rPr lang="en-US" sz="2800" dirty="0" smtClean="0"/>
              <a:t>Analysis</a:t>
            </a:r>
            <a:endParaRPr lang="en-US" dirty="0" smtClean="0"/>
          </a:p>
          <a:p>
            <a:pPr lvl="1"/>
            <a:r>
              <a:rPr lang="en-US" dirty="0" smtClean="0"/>
              <a:t>Investigation of the problem </a:t>
            </a:r>
            <a:br>
              <a:rPr lang="en-US" dirty="0" smtClean="0"/>
            </a:br>
            <a:r>
              <a:rPr lang="en-US" dirty="0" smtClean="0"/>
              <a:t>and requirements, rather </a:t>
            </a:r>
            <a:br>
              <a:rPr lang="en-US" dirty="0" smtClean="0"/>
            </a:br>
            <a:r>
              <a:rPr lang="en-US" dirty="0" smtClean="0"/>
              <a:t>than a solution</a:t>
            </a:r>
          </a:p>
          <a:p>
            <a:pPr lvl="1"/>
            <a:r>
              <a:rPr lang="en-US" dirty="0" smtClean="0"/>
              <a:t>Do the right thing…</a:t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 smtClean="0"/>
              <a:t>Design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conceptual solution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rather than its implementation</a:t>
            </a:r>
          </a:p>
          <a:p>
            <a:pPr lvl="2"/>
            <a:r>
              <a:rPr lang="en-US" dirty="0" smtClean="0"/>
              <a:t>Excludes low level details </a:t>
            </a:r>
          </a:p>
          <a:p>
            <a:pPr lvl="1"/>
            <a:r>
              <a:rPr lang="en-US" dirty="0" smtClean="0"/>
              <a:t>Do the thing right…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6396335"/>
            <a:ext cx="5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Q7</a:t>
            </a:r>
            <a:endParaRPr lang="en-US" sz="2000" b="1" dirty="0">
              <a:solidFill>
                <a:srgbClr val="0033CC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53276170"/>
              </p:ext>
            </p:extLst>
          </p:nvPr>
        </p:nvGraphicFramePr>
        <p:xfrm>
          <a:off x="4495800" y="1117600"/>
          <a:ext cx="4800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31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r>
              <a:rPr lang="en-US" sz="3200" dirty="0" smtClean="0"/>
              <a:t>Analysis and Design Concepts</a:t>
            </a:r>
            <a:endParaRPr lang="en-US" sz="3200" dirty="0"/>
          </a:p>
        </p:txBody>
      </p:sp>
      <p:graphicFrame>
        <p:nvGraphicFramePr>
          <p:cNvPr id="6758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10928"/>
              </p:ext>
            </p:extLst>
          </p:nvPr>
        </p:nvGraphicFramePr>
        <p:xfrm>
          <a:off x="112200" y="2035175"/>
          <a:ext cx="8955600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Visio" r:id="rId4" imgW="6460560" imgH="2350440" progId="">
                  <p:embed/>
                </p:oleObj>
              </mc:Choice>
              <mc:Fallback>
                <p:oleObj name="Visio" r:id="rId4" imgW="6460560" imgH="2350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00" y="2035175"/>
                        <a:ext cx="8955600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905000" y="1577975"/>
            <a:ext cx="27672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Analysis</a:t>
            </a:r>
            <a:r>
              <a:rPr lang="en-US" b="1" dirty="0" smtClean="0">
                <a:latin typeface="Arial"/>
                <a:cs typeface="Arial"/>
              </a:rPr>
              <a:t> Concept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867400" y="1806575"/>
            <a:ext cx="2527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Design</a:t>
            </a:r>
            <a:r>
              <a:rPr lang="en-US" b="1" dirty="0" smtClean="0">
                <a:latin typeface="Arial"/>
                <a:cs typeface="Arial"/>
              </a:rPr>
              <a:t> Concept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2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4582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406400" marR="0" lvl="0" indent="-4064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46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Helvetica Neue Light" charset="0"/>
              </a:rPr>
              <a:t>Grady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Helvetica Neue Light" charset="0"/>
              </a:rPr>
              <a:t>Booch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Helvetica Neue Light" charset="0"/>
            </a:endParaRPr>
          </a:p>
          <a:p>
            <a:pPr marL="406400" marR="0" lvl="0" indent="-4064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46000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Helvetica Neue Light" charset="0"/>
            </a:endParaRPr>
          </a:p>
          <a:p>
            <a:pPr marL="406400" marR="0" lvl="0" indent="-4064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46000"/>
              <a:tabLst/>
              <a:defRPr/>
            </a:pPr>
            <a:endParaRPr lang="en-US" sz="32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  <a:sym typeface="Helvetica Neue Light" charset="0"/>
            </a:endParaRPr>
          </a:p>
          <a:p>
            <a:pPr marL="406400" indent="-406400" eaLnBrk="1" hangingPunct="1">
              <a:spcBef>
                <a:spcPts val="2400"/>
              </a:spcBef>
              <a:buSzPct val="46000"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Helvetica Neue Light" charset="0"/>
              </a:rPr>
              <a:t>Ivar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Helvetica Neue Light" charset="0"/>
              </a:rPr>
              <a:t> Jacobson			</a:t>
            </a:r>
            <a:r>
              <a:rPr lang="en-US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rPr>
              <a:t> 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rPr>
              <a:t>      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Helvetica Neue Light" charset="0"/>
              </a:rPr>
              <a:t>Jim </a:t>
            </a:r>
            <a:r>
              <a:rPr lang="en-US" sz="32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Helvetica Neue Light" charset="0"/>
              </a:rPr>
              <a:t>Rumbaugh</a:t>
            </a:r>
            <a:endParaRPr lang="en-US" sz="3200" b="1" kern="0" dirty="0">
              <a:effectLst>
                <a:outerShdw blurRad="38100" dist="38100" dir="2700000" algn="tl">
                  <a:srgbClr val="000000"/>
                </a:outerShdw>
              </a:effectLst>
              <a:sym typeface="Helvetica Neue Light" charset="0"/>
            </a:endParaRPr>
          </a:p>
          <a:p>
            <a:pPr marL="406400" marR="0" lvl="0" indent="-4064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46000"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Helvetica Neue Light" charset="0"/>
            </a:endParaRPr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ln/>
        </p:spPr>
        <p:txBody>
          <a:bodyPr/>
          <a:lstStyle/>
          <a:p>
            <a:r>
              <a:rPr lang="en-US" sz="3200" dirty="0"/>
              <a:t>Unified Modeling </a:t>
            </a:r>
            <a:r>
              <a:rPr lang="en-US" sz="3200" dirty="0" smtClean="0"/>
              <a:t>Language (UML)</a:t>
            </a:r>
            <a:endParaRPr lang="en-US" sz="32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3"/>
          <a:srcRect l="28555" t="20052" r="38844" b="32140"/>
          <a:stretch/>
        </p:blipFill>
        <p:spPr bwMode="auto">
          <a:xfrm>
            <a:off x="6501778" y="1981200"/>
            <a:ext cx="2261222" cy="2487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/>
          <a:srcRect t="3875" r="19937" b="10999"/>
          <a:stretch/>
        </p:blipFill>
        <p:spPr bwMode="auto">
          <a:xfrm>
            <a:off x="3429000" y="1219200"/>
            <a:ext cx="2935224" cy="2075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3704" y="3733800"/>
            <a:ext cx="1564096" cy="230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857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52600"/>
            <a:ext cx="3683000" cy="368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a Quick Example: </a:t>
            </a:r>
            <a:r>
              <a:rPr lang="en-US" dirty="0" smtClean="0">
                <a:solidFill>
                  <a:srgbClr val="000090"/>
                </a:solidFill>
              </a:rPr>
              <a:t>Dice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dirty="0" smtClean="0"/>
              <a:t>Define Use Cases</a:t>
            </a:r>
          </a:p>
          <a:p>
            <a:pPr lvl="1"/>
            <a:r>
              <a:rPr lang="en-US" dirty="0" smtClean="0"/>
              <a:t>Play a dice game: Players requests to roll the dice.  System presents results:  If the dice face value totals seven, player wins; otherwise player loses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Define a Domain Model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Assign Object Responsibilities, </a:t>
            </a:r>
            <a:br>
              <a:rPr lang="en-US" dirty="0" smtClean="0"/>
            </a:br>
            <a:r>
              <a:rPr lang="en-US" dirty="0" smtClean="0"/>
              <a:t>Draw Interaction Diagrams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Define Design Class Diagrams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3200" dirty="0" smtClean="0"/>
              <a:t>Domain Model for a Dice Game</a:t>
            </a:r>
            <a:endParaRPr lang="en-US" sz="3200" dirty="0"/>
          </a:p>
        </p:txBody>
      </p:sp>
      <p:graphicFrame>
        <p:nvGraphicFramePr>
          <p:cNvPr id="9216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584804"/>
              </p:ext>
            </p:extLst>
          </p:nvPr>
        </p:nvGraphicFramePr>
        <p:xfrm>
          <a:off x="228600" y="1558925"/>
          <a:ext cx="8739730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Visio" r:id="rId4" imgW="3753360" imgH="1774080" progId="">
                  <p:embed/>
                </p:oleObj>
              </mc:Choice>
              <mc:Fallback>
                <p:oleObj name="Visio" r:id="rId4" imgW="3753360" imgH="177408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58925"/>
                        <a:ext cx="8739730" cy="369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63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437"/>
            <a:ext cx="8839200" cy="715963"/>
          </a:xfrm>
        </p:spPr>
        <p:txBody>
          <a:bodyPr/>
          <a:lstStyle/>
          <a:p>
            <a:r>
              <a:rPr lang="en-US" sz="3200" dirty="0" smtClean="0"/>
              <a:t>Sequence Diagram for Play Dice Game</a:t>
            </a:r>
            <a:endParaRPr lang="en-US" sz="3200" dirty="0"/>
          </a:p>
        </p:txBody>
      </p:sp>
      <p:pic>
        <p:nvPicPr>
          <p:cNvPr id="71684" name="Picture 4" descr="ssd-play-diceg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874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7"/>
            <a:ext cx="8686800" cy="792163"/>
          </a:xfrm>
        </p:spPr>
        <p:txBody>
          <a:bodyPr/>
          <a:lstStyle/>
          <a:p>
            <a:r>
              <a:rPr lang="en-US" sz="3200" dirty="0" smtClean="0"/>
              <a:t>Design Class Diagram for Dice Game</a:t>
            </a:r>
            <a:endParaRPr lang="en-US" sz="3200" dirty="0"/>
          </a:p>
        </p:txBody>
      </p:sp>
      <p:graphicFrame>
        <p:nvGraphicFramePr>
          <p:cNvPr id="737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" y="1828800"/>
          <a:ext cx="8915400" cy="208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Visio" r:id="rId4" imgW="3787200" imgH="988920" progId="">
                  <p:embed/>
                </p:oleObj>
              </mc:Choice>
              <mc:Fallback>
                <p:oleObj name="Visio" r:id="rId4" imgW="3787200" imgH="98892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8915400" cy="2080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066800" y="5486400"/>
            <a:ext cx="7566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+mn-lt"/>
              </a:rPr>
              <a:t>How </a:t>
            </a:r>
            <a:r>
              <a:rPr lang="en-US" sz="2800" b="1" i="1" dirty="0">
                <a:solidFill>
                  <a:srgbClr val="008000"/>
                </a:solidFill>
                <a:latin typeface="+mn-lt"/>
              </a:rPr>
              <a:t>does it differ from </a:t>
            </a:r>
            <a:r>
              <a:rPr lang="en-US" sz="2800" b="1" i="1" dirty="0" smtClean="0">
                <a:solidFill>
                  <a:srgbClr val="008000"/>
                </a:solidFill>
                <a:latin typeface="+mn-lt"/>
              </a:rPr>
              <a:t>the domain </a:t>
            </a:r>
            <a:r>
              <a:rPr lang="en-US" sz="2800" b="1" i="1" dirty="0">
                <a:solidFill>
                  <a:srgbClr val="008000"/>
                </a:solidFill>
                <a:latin typeface="+mn-lt"/>
              </a:rPr>
              <a:t>model</a:t>
            </a:r>
            <a:r>
              <a:rPr lang="en-US" sz="2800" b="1" i="1" dirty="0" smtClean="0">
                <a:solidFill>
                  <a:srgbClr val="008000"/>
                </a:solidFill>
                <a:latin typeface="+mn-lt"/>
              </a:rPr>
              <a:t>?</a:t>
            </a:r>
            <a:endParaRPr lang="en-US" sz="28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0" y="6400800"/>
            <a:ext cx="5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Q8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Three Perspectives to Apply UML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US" dirty="0" smtClean="0"/>
              <a:t>Conceptual perspective (Sketch)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Software specification perspective (Blueprint)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Software implementation perspective (Executable </a:t>
            </a:r>
            <a:r>
              <a:rPr lang="en-US" dirty="0"/>
              <a:t>programming </a:t>
            </a:r>
            <a:r>
              <a:rPr lang="en-US" dirty="0" smtClean="0"/>
              <a:t>language)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8569902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FF"/>
                </a:solidFill>
                <a:ea typeface="Helvetica Neue Light" charset="0"/>
                <a:cs typeface="Helvetica Neue Light" charset="0"/>
              </a:rPr>
              <a:t>Q9</a:t>
            </a:r>
            <a:endParaRPr lang="en-US" sz="2000" b="1" dirty="0">
              <a:solidFill>
                <a:srgbClr val="0000FF"/>
              </a:solidFill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3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46" name="Rectangle 46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91600" cy="533400"/>
          </a:xfrm>
        </p:spPr>
        <p:txBody>
          <a:bodyPr/>
          <a:lstStyle/>
          <a:p>
            <a:r>
              <a:rPr lang="en-US" sz="2800" dirty="0"/>
              <a:t>Abstract Requirements to Concrete Systems</a:t>
            </a:r>
          </a:p>
        </p:txBody>
      </p:sp>
      <p:sp>
        <p:nvSpPr>
          <p:cNvPr id="332872" name="Line 72"/>
          <p:cNvSpPr>
            <a:spLocks noChangeShapeType="1"/>
          </p:cNvSpPr>
          <p:nvPr/>
        </p:nvSpPr>
        <p:spPr bwMode="auto">
          <a:xfrm flipV="1">
            <a:off x="1905000" y="1905000"/>
            <a:ext cx="5715000" cy="3581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332873" name="Rectangle 73"/>
          <p:cNvSpPr>
            <a:spLocks noChangeArrowheads="1"/>
          </p:cNvSpPr>
          <p:nvPr/>
        </p:nvSpPr>
        <p:spPr bwMode="auto">
          <a:xfrm>
            <a:off x="384175" y="5410200"/>
            <a:ext cx="22370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Abstract</a:t>
            </a:r>
            <a:b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Requirements</a:t>
            </a:r>
          </a:p>
        </p:txBody>
      </p:sp>
      <p:sp>
        <p:nvSpPr>
          <p:cNvPr id="332874" name="Rectangle 74"/>
          <p:cNvSpPr>
            <a:spLocks noChangeArrowheads="1"/>
          </p:cNvSpPr>
          <p:nvPr/>
        </p:nvSpPr>
        <p:spPr bwMode="auto">
          <a:xfrm>
            <a:off x="6705600" y="838200"/>
            <a:ext cx="24590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 charset="0"/>
              </a:rPr>
              <a:t>Concrete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Implementation</a:t>
            </a:r>
          </a:p>
        </p:txBody>
      </p:sp>
      <p:sp>
        <p:nvSpPr>
          <p:cNvPr id="332875" name="Rectangle 75"/>
          <p:cNvSpPr>
            <a:spLocks noChangeArrowheads="1"/>
          </p:cNvSpPr>
          <p:nvPr/>
        </p:nvSpPr>
        <p:spPr bwMode="auto">
          <a:xfrm>
            <a:off x="3055845" y="4623137"/>
            <a:ext cx="20424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>
                <a:solidFill>
                  <a:srgbClr val="99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Computational</a:t>
            </a:r>
          </a:p>
          <a:p>
            <a:pPr algn="ctr"/>
            <a:r>
              <a:rPr lang="en-US" sz="2000" b="1" i="1" dirty="0">
                <a:solidFill>
                  <a:srgbClr val="99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Independent</a:t>
            </a:r>
          </a:p>
          <a:p>
            <a:pPr algn="ctr"/>
            <a:r>
              <a:rPr lang="en-US" sz="2000" b="1" i="1" dirty="0">
                <a:solidFill>
                  <a:srgbClr val="99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Model</a:t>
            </a:r>
          </a:p>
        </p:txBody>
      </p:sp>
      <p:sp>
        <p:nvSpPr>
          <p:cNvPr id="332876" name="Rectangle 76"/>
          <p:cNvSpPr>
            <a:spLocks noChangeArrowheads="1"/>
          </p:cNvSpPr>
          <p:nvPr/>
        </p:nvSpPr>
        <p:spPr bwMode="auto">
          <a:xfrm>
            <a:off x="4732245" y="3556337"/>
            <a:ext cx="17718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Platform</a:t>
            </a:r>
          </a:p>
          <a:p>
            <a:pPr algn="ctr"/>
            <a:r>
              <a:rPr lang="en-US" sz="2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Independent</a:t>
            </a:r>
          </a:p>
          <a:p>
            <a:pPr algn="ctr"/>
            <a:r>
              <a:rPr lang="en-US" sz="2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Model</a:t>
            </a:r>
          </a:p>
        </p:txBody>
      </p:sp>
      <p:sp>
        <p:nvSpPr>
          <p:cNvPr id="332877" name="Rectangle 77"/>
          <p:cNvSpPr>
            <a:spLocks noChangeArrowheads="1"/>
          </p:cNvSpPr>
          <p:nvPr/>
        </p:nvSpPr>
        <p:spPr bwMode="auto">
          <a:xfrm>
            <a:off x="6561045" y="2565737"/>
            <a:ext cx="12875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Platform</a:t>
            </a:r>
          </a:p>
          <a:p>
            <a:pPr algn="ctr"/>
            <a: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Specific</a:t>
            </a:r>
          </a:p>
          <a:p>
            <a:pPr algn="ctr"/>
            <a: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Model</a:t>
            </a:r>
          </a:p>
        </p:txBody>
      </p:sp>
      <p:sp>
        <p:nvSpPr>
          <p:cNvPr id="84" name="Rectangle 75"/>
          <p:cNvSpPr>
            <a:spLocks noChangeArrowheads="1"/>
          </p:cNvSpPr>
          <p:nvPr/>
        </p:nvSpPr>
        <p:spPr bwMode="auto">
          <a:xfrm>
            <a:off x="1295400" y="3172361"/>
            <a:ext cx="2170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Analysis/</a:t>
            </a:r>
          </a:p>
          <a:p>
            <a:pPr algn="ctr"/>
            <a:r>
              <a:rPr lang="en-US" sz="20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Conceptual</a:t>
            </a:r>
          </a:p>
          <a:p>
            <a:pPr algn="ctr"/>
            <a:r>
              <a:rPr lang="en-US" sz="20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Classes</a:t>
            </a:r>
          </a:p>
          <a:p>
            <a:pPr algn="ctr"/>
            <a:r>
              <a:rPr lang="en-US" sz="20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(Domain Model)</a:t>
            </a:r>
            <a:endParaRPr lang="en-US" sz="2000" b="1" i="1" dirty="0">
              <a:solidFill>
                <a:srgbClr val="FF99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85" name="Rectangle 76"/>
          <p:cNvSpPr>
            <a:spLocks noChangeArrowheads="1"/>
          </p:cNvSpPr>
          <p:nvPr/>
        </p:nvSpPr>
        <p:spPr bwMode="auto">
          <a:xfrm>
            <a:off x="3200400" y="2257961"/>
            <a:ext cx="19434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33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Software</a:t>
            </a:r>
            <a:br>
              <a:rPr lang="en-US" sz="2000" b="1" i="1" dirty="0" smtClean="0">
                <a:solidFill>
                  <a:srgbClr val="FF33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2000" b="1" i="1" dirty="0" smtClean="0">
                <a:solidFill>
                  <a:srgbClr val="FF33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Classes</a:t>
            </a:r>
          </a:p>
          <a:p>
            <a:pPr algn="ctr"/>
            <a:r>
              <a:rPr lang="en-US" sz="2000" b="1" i="1" dirty="0" smtClean="0">
                <a:solidFill>
                  <a:srgbClr val="FF33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(Design Class</a:t>
            </a:r>
          </a:p>
          <a:p>
            <a:pPr algn="ctr"/>
            <a:r>
              <a:rPr lang="en-US" sz="2000" b="1" i="1" dirty="0" smtClean="0">
                <a:solidFill>
                  <a:srgbClr val="FF33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Diagrams)</a:t>
            </a:r>
            <a:endParaRPr lang="en-US" sz="2000" b="1" i="1" dirty="0">
              <a:solidFill>
                <a:srgbClr val="FF33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86" name="Rectangle 77"/>
          <p:cNvSpPr>
            <a:spLocks noChangeArrowheads="1"/>
          </p:cNvSpPr>
          <p:nvPr/>
        </p:nvSpPr>
        <p:spPr bwMode="auto">
          <a:xfrm>
            <a:off x="4800600" y="1498937"/>
            <a:ext cx="21425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Implementation</a:t>
            </a:r>
          </a:p>
          <a:p>
            <a:pPr algn="ctr"/>
            <a:r>
              <a:rPr lang="en-US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Classes</a:t>
            </a:r>
          </a:p>
          <a:p>
            <a:pPr algn="ctr"/>
            <a:r>
              <a:rPr lang="en-US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(Language)</a:t>
            </a:r>
            <a:endParaRPr lang="en-US" sz="2000" b="1" i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Studies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NextGen</a:t>
            </a:r>
            <a:r>
              <a:rPr lang="en-US" sz="2800" dirty="0" smtClean="0"/>
              <a:t> </a:t>
            </a:r>
            <a:r>
              <a:rPr lang="en-US" sz="2800" dirty="0"/>
              <a:t>Point of Sale (POS) </a:t>
            </a:r>
            <a:r>
              <a:rPr lang="en-US" sz="2800" dirty="0" smtClean="0"/>
              <a:t>System</a:t>
            </a:r>
            <a:br>
              <a:rPr lang="en-US" sz="2800" dirty="0" smtClean="0"/>
            </a:b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Monopoly Game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case study is organized in three iterations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Each </a:t>
            </a:r>
            <a:r>
              <a:rPr lang="en-US" dirty="0"/>
              <a:t>iteration conducts analysis and design on the features for that current software release</a:t>
            </a:r>
          </a:p>
        </p:txBody>
      </p:sp>
    </p:spTree>
    <p:extLst>
      <p:ext uri="{BB962C8B-B14F-4D97-AF65-F5344CB8AC3E}">
        <p14:creationId xmlns:p14="http://schemas.microsoft.com/office/powerpoint/2010/main" val="35598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Outcomes: </a:t>
            </a:r>
            <a:r>
              <a:rPr lang="en-US" sz="3200" dirty="0" smtClean="0"/>
              <a:t>O-O Design</a:t>
            </a:r>
            <a:endParaRPr lang="en-US" sz="3200" dirty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0010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Demonstrate object-oriented </a:t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design basics like 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domain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models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, class diagrams,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and </a:t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interaction 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(sequence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and </a:t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communication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) diagrams.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endParaRPr lang="en-US" dirty="0" smtClean="0">
              <a:solidFill>
                <a:srgbClr val="00009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Understand OOA to OOD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transition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Examine elaboration &amp; refinement in design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Walkthrough OOD example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Explain model structure for UML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95400"/>
            <a:ext cx="3657600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5410200" y="3962400"/>
            <a:ext cx="350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33CC"/>
                </a:solidFill>
              </a:rPr>
              <a:t>http://</a:t>
            </a:r>
            <a:r>
              <a:rPr lang="en-US" sz="1400" dirty="0" err="1">
                <a:solidFill>
                  <a:srgbClr val="0033CC"/>
                </a:solidFill>
              </a:rPr>
              <a:t>enterprisegeeks.com</a:t>
            </a:r>
            <a:r>
              <a:rPr lang="en-US" sz="1400" dirty="0">
                <a:solidFill>
                  <a:srgbClr val="0033CC"/>
                </a:solidFill>
              </a:rPr>
              <a:t>/blog/2009/07/</a:t>
            </a:r>
          </a:p>
        </p:txBody>
      </p:sp>
    </p:spTree>
    <p:extLst>
      <p:ext uri="{BB962C8B-B14F-4D97-AF65-F5344CB8AC3E}">
        <p14:creationId xmlns:p14="http://schemas.microsoft.com/office/powerpoint/2010/main" val="18359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609600"/>
          </a:xfrm>
        </p:spPr>
        <p:txBody>
          <a:bodyPr/>
          <a:lstStyle/>
          <a:p>
            <a:r>
              <a:rPr lang="en-US" sz="3200" dirty="0" smtClean="0"/>
              <a:t>Reading, Homework, Project, …</a:t>
            </a:r>
            <a:endParaRPr lang="en-US" sz="3200" dirty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r>
              <a:rPr lang="en-US" sz="2800" dirty="0" smtClean="0"/>
              <a:t>See the course schedule!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26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534400" cy="609600"/>
          </a:xfrm>
        </p:spPr>
        <p:txBody>
          <a:bodyPr/>
          <a:lstStyle/>
          <a:p>
            <a:r>
              <a:rPr lang="en-US" sz="3200" dirty="0" smtClean="0"/>
              <a:t>As we discussed yesterday, design organizes things for implementation.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So, what makes software </a:t>
            </a:r>
            <a:br>
              <a:rPr lang="en-US" sz="3200" dirty="0"/>
            </a:br>
            <a:r>
              <a:rPr lang="en-US" sz="3200" dirty="0"/>
              <a:t>design different than other engineering disciplines?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971800"/>
          </a:xfrm>
        </p:spPr>
        <p:txBody>
          <a:bodyPr/>
          <a:lstStyle/>
          <a:p>
            <a:r>
              <a:rPr lang="en-US" dirty="0" smtClean="0"/>
              <a:t>Again, think for 15 seconds…</a:t>
            </a:r>
          </a:p>
          <a:p>
            <a:r>
              <a:rPr lang="en-US" dirty="0" smtClean="0"/>
              <a:t>Turn to a neighbor and discuss </a:t>
            </a:r>
            <a:br>
              <a:rPr lang="en-US" dirty="0" smtClean="0"/>
            </a:br>
            <a:r>
              <a:rPr lang="en-US" dirty="0" smtClean="0"/>
              <a:t>it for a minute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804089"/>
            <a:ext cx="2679700" cy="3606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763000" cy="609600"/>
          </a:xfrm>
        </p:spPr>
        <p:txBody>
          <a:bodyPr/>
          <a:lstStyle/>
          <a:p>
            <a:r>
              <a:rPr lang="en-US" sz="3200" dirty="0" smtClean="0"/>
              <a:t>Why is Software Design Important?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sz="2800" dirty="0" smtClean="0"/>
              <a:t>Size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Complexity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Constraints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Performance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Communication</a:t>
            </a:r>
            <a:endParaRPr lang="en-US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0211371"/>
              </p:ext>
            </p:extLst>
          </p:nvPr>
        </p:nvGraphicFramePr>
        <p:xfrm>
          <a:off x="2988235" y="1066800"/>
          <a:ext cx="6096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64793" y="6381690"/>
            <a:ext cx="5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Q2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77200" cy="457200"/>
          </a:xfrm>
          <a:noFill/>
        </p:spPr>
        <p:txBody>
          <a:bodyPr lIns="90487" tIns="44450" rIns="90487" bIns="44450"/>
          <a:lstStyle/>
          <a:p>
            <a:r>
              <a:rPr lang="en-US" sz="3200" dirty="0" smtClean="0"/>
              <a:t>Thinking at the Right Level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5532"/>
            <a:ext cx="6477000" cy="4721935"/>
          </a:xfrm>
          <a:noFill/>
        </p:spPr>
        <p:txBody>
          <a:bodyPr wrap="square" lIns="92075" tIns="46038" rIns="92075" bIns="46038">
            <a:spAutoFit/>
          </a:bodyPr>
          <a:lstStyle/>
          <a:p>
            <a:pPr marL="339725" indent="-339725">
              <a:spcBef>
                <a:spcPts val="2448"/>
              </a:spcBef>
            </a:pPr>
            <a:r>
              <a:rPr lang="en-US" dirty="0" smtClean="0">
                <a:solidFill>
                  <a:srgbClr val="990033"/>
                </a:solidFill>
              </a:rPr>
              <a:t>Abstraction</a:t>
            </a:r>
            <a:r>
              <a:rPr lang="en-US" dirty="0" smtClean="0"/>
              <a:t> - hiding irrelevant details to focus attention at right level </a:t>
            </a:r>
          </a:p>
          <a:p>
            <a:pPr marL="339725" indent="-339725">
              <a:spcBef>
                <a:spcPts val="2448"/>
              </a:spcBef>
            </a:pPr>
            <a:r>
              <a:rPr lang="en-US" dirty="0" smtClean="0"/>
              <a:t>Process of component identification is </a:t>
            </a:r>
            <a:r>
              <a:rPr lang="en-US" u="sng" dirty="0" smtClean="0"/>
              <a:t>top-down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90033"/>
                </a:solidFill>
              </a:rPr>
              <a:t>decomposing</a:t>
            </a:r>
            <a:r>
              <a:rPr lang="en-US" dirty="0" smtClean="0"/>
              <a:t> the system into successively smaller, less complex components</a:t>
            </a:r>
          </a:p>
          <a:p>
            <a:pPr marL="339725" indent="-339725">
              <a:spcBef>
                <a:spcPts val="2448"/>
              </a:spcBef>
            </a:pPr>
            <a:r>
              <a:rPr lang="en-US" dirty="0" smtClean="0"/>
              <a:t>Process of integration, which is </a:t>
            </a:r>
            <a:r>
              <a:rPr lang="en-US" u="sng" dirty="0" smtClean="0"/>
              <a:t>bottom-up</a:t>
            </a:r>
            <a:r>
              <a:rPr lang="en-US" dirty="0" smtClean="0"/>
              <a:t>, building (</a:t>
            </a:r>
            <a:r>
              <a:rPr lang="en-US" dirty="0" smtClean="0">
                <a:solidFill>
                  <a:srgbClr val="990000"/>
                </a:solidFill>
              </a:rPr>
              <a:t>composing</a:t>
            </a:r>
            <a:r>
              <a:rPr lang="en-US" dirty="0" smtClean="0"/>
              <a:t>) the target system by combining components in useful ways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54864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r"/>
            <a:r>
              <a:rPr lang="en-US" sz="900" dirty="0">
                <a:solidFill>
                  <a:schemeClr val="hlink"/>
                </a:solidFill>
                <a:latin typeface="Helvetica" charset="0"/>
              </a:rPr>
              <a:t>©2000-2002  </a:t>
            </a:r>
            <a:r>
              <a:rPr lang="en-US" sz="900" dirty="0" err="1">
                <a:solidFill>
                  <a:schemeClr val="hlink"/>
                </a:solidFill>
                <a:latin typeface="Helvetica" charset="0"/>
              </a:rPr>
              <a:t>McQuain</a:t>
            </a:r>
            <a:r>
              <a:rPr lang="en-US" sz="900" dirty="0">
                <a:solidFill>
                  <a:schemeClr val="hlink"/>
                </a:solidFill>
                <a:latin typeface="Helvetica" charset="0"/>
              </a:rPr>
              <a:t> WD &amp; Keller BJ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964289"/>
            <a:ext cx="2483729" cy="2844800"/>
          </a:xfrm>
          <a:prstGeom prst="rect">
            <a:avLst/>
          </a:prstGeom>
          <a:scene3d>
            <a:camera prst="isometricLeftUp">
              <a:rot lat="2100000" lon="2700000" rev="0"/>
            </a:camera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8464793" y="6381690"/>
            <a:ext cx="5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Q3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/>
          <a:lstStyle/>
          <a:p>
            <a:r>
              <a:rPr lang="en-US" sz="3200" dirty="0"/>
              <a:t>Elaboration and Refinement…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7088187" cy="4724400"/>
          </a:xfrm>
        </p:spPr>
        <p:txBody>
          <a:bodyPr/>
          <a:lstStyle/>
          <a:p>
            <a:r>
              <a:rPr lang="en-US" sz="2800" dirty="0"/>
              <a:t>Starting with </a:t>
            </a:r>
            <a:r>
              <a:rPr lang="en-US" sz="2800" i="1" dirty="0">
                <a:solidFill>
                  <a:srgbClr val="800000"/>
                </a:solidFill>
              </a:rPr>
              <a:t>Abstract</a:t>
            </a: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/>
              <a:t>Requirements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Successively </a:t>
            </a:r>
            <a:r>
              <a:rPr lang="en-US" sz="2800" i="1" dirty="0" smtClean="0">
                <a:solidFill>
                  <a:srgbClr val="800000"/>
                </a:solidFill>
              </a:rPr>
              <a:t>Elaborate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/>
              <a:t>and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800000"/>
                </a:solidFill>
              </a:rPr>
              <a:t>Refine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/>
              <a:t>them into </a:t>
            </a:r>
            <a:r>
              <a:rPr lang="en-US" sz="2800" dirty="0"/>
              <a:t>specifications, models, and ultimately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implementation</a:t>
            </a:r>
            <a:endParaRPr lang="en-US" sz="2800" dirty="0"/>
          </a:p>
        </p:txBody>
      </p:sp>
      <p:pic>
        <p:nvPicPr>
          <p:cNvPr id="331780" name="Picture 4" descr="pe0166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200400"/>
            <a:ext cx="3049587" cy="3468688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 bwMode="auto">
          <a:xfrm>
            <a:off x="6019800" y="1524000"/>
            <a:ext cx="3124200" cy="3276600"/>
          </a:xfrm>
          <a:prstGeom prst="cloudCallout">
            <a:avLst>
              <a:gd name="adj1" fmla="val -61485"/>
              <a:gd name="adj2" fmla="val 2477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609" y="1981200"/>
            <a:ext cx="1747591" cy="2209800"/>
          </a:xfrm>
          <a:prstGeom prst="rect">
            <a:avLst/>
          </a:prstGeom>
          <a:scene3d>
            <a:camera prst="isometricOffAxis1Right">
              <a:rot lat="1080000" lon="20040000" rev="0"/>
            </a:camera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801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09600"/>
          </a:xfrm>
          <a:ln/>
        </p:spPr>
        <p:txBody>
          <a:bodyPr/>
          <a:lstStyle/>
          <a:p>
            <a:r>
              <a:rPr lang="en-US" sz="3200" dirty="0" smtClean="0"/>
              <a:t>Key Questions for</a:t>
            </a:r>
            <a:br>
              <a:rPr lang="en-US" sz="3200" dirty="0" smtClean="0"/>
            </a:br>
            <a:r>
              <a:rPr lang="en-US" sz="3200" dirty="0" smtClean="0"/>
              <a:t>Object-Oriented Design</a:t>
            </a:r>
            <a:endParaRPr lang="en-US" sz="32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  <a:ln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classes do we get from the application domain?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</a:t>
            </a:r>
            <a:r>
              <a:rPr lang="en-US" sz="2800" dirty="0"/>
              <a:t>should responsibilities be allocated to classes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classes should do what?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</a:t>
            </a:r>
            <a:r>
              <a:rPr lang="en-US" sz="2800" dirty="0"/>
              <a:t>should objects collaborate</a:t>
            </a:r>
            <a:r>
              <a:rPr lang="en-US" sz="2800" dirty="0" smtClean="0"/>
              <a:t>?</a:t>
            </a:r>
          </a:p>
        </p:txBody>
      </p:sp>
      <p:sp>
        <p:nvSpPr>
          <p:cNvPr id="20483" name="AutoShape 3"/>
          <p:cNvSpPr>
            <a:spLocks/>
          </p:cNvSpPr>
          <p:nvPr/>
        </p:nvSpPr>
        <p:spPr bwMode="auto">
          <a:xfrm rot="1031337">
            <a:off x="5905478" y="792307"/>
            <a:ext cx="3061807" cy="1143000"/>
          </a:xfrm>
          <a:prstGeom prst="roundRect">
            <a:avLst>
              <a:gd name="adj" fmla="val 11718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round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Responsibility</a:t>
            </a:r>
            <a:r>
              <a:rPr lang="en-US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-Driven </a:t>
            </a:r>
            <a:r>
              <a:rPr 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Design</a:t>
            </a:r>
          </a:p>
        </p:txBody>
      </p:sp>
      <p:sp>
        <p:nvSpPr>
          <p:cNvPr id="20485" name="AutoShape 5"/>
          <p:cNvSpPr>
            <a:spLocks/>
          </p:cNvSpPr>
          <p:nvPr/>
        </p:nvSpPr>
        <p:spPr bwMode="auto">
          <a:xfrm>
            <a:off x="2866430" y="5339953"/>
            <a:ext cx="4677370" cy="705445"/>
          </a:xfrm>
          <a:prstGeom prst="roundRect">
            <a:avLst>
              <a:gd name="adj" fmla="val 18986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round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Guided by </a:t>
            </a:r>
            <a:r>
              <a:rPr lang="en-US" sz="25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design </a:t>
            </a:r>
            <a:r>
              <a:rPr lang="en-US" sz="25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" charset="0"/>
                <a:cs typeface="Helvetica Neue" charset="0"/>
                <a:sym typeface="Helvetica Neue" charset="0"/>
              </a:rPr>
              <a:t>patterns</a:t>
            </a:r>
            <a:endParaRPr lang="en-US" sz="25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8593" y="6396335"/>
            <a:ext cx="5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Q4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15962"/>
          </a:xfrm>
        </p:spPr>
        <p:txBody>
          <a:bodyPr/>
          <a:lstStyle/>
          <a:p>
            <a:r>
              <a:rPr lang="en-US" sz="3200" dirty="0" smtClean="0"/>
              <a:t>Topics Covered in Book</a:t>
            </a:r>
            <a:endParaRPr lang="en-US" sz="3200" dirty="0"/>
          </a:p>
        </p:txBody>
      </p:sp>
      <p:graphicFrame>
        <p:nvGraphicFramePr>
          <p:cNvPr id="839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14400" y="763587"/>
          <a:ext cx="7386264" cy="594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4" imgW="3969360" imgH="3193200" progId="">
                  <p:embed/>
                </p:oleObj>
              </mc:Choice>
              <mc:Fallback>
                <p:oleObj name="Visio" r:id="rId4" imgW="3969360" imgH="31932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63587"/>
                        <a:ext cx="7386264" cy="594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5791200" y="4267200"/>
            <a:ext cx="2362200" cy="1143000"/>
          </a:xfrm>
          <a:prstGeom prst="ellipse">
            <a:avLst/>
          </a:prstGeom>
          <a:solidFill>
            <a:srgbClr val="336699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352800" y="5334000"/>
            <a:ext cx="2362200" cy="1143000"/>
          </a:xfrm>
          <a:prstGeom prst="ellipse">
            <a:avLst/>
          </a:prstGeom>
          <a:solidFill>
            <a:srgbClr val="336699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6497034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7878DE"/>
                </a:solidFill>
              </a:rPr>
              <a:t>http://www.craiglarman.com/wiki/images/4/43/Craig_larman_head.JPG</a:t>
            </a:r>
            <a:endParaRPr lang="en-US" sz="1400" dirty="0">
              <a:solidFill>
                <a:srgbClr val="7878D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6396335"/>
            <a:ext cx="5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Q5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352800" y="2971800"/>
            <a:ext cx="25146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 l="9863" t="4932" r="9863" b="9863"/>
          <a:stretch>
            <a:fillRect/>
          </a:stretch>
        </p:blipFill>
        <p:spPr>
          <a:xfrm>
            <a:off x="3429000" y="2133600"/>
            <a:ext cx="2232660" cy="3159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11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686800" cy="762000"/>
          </a:xfrm>
        </p:spPr>
        <p:txBody>
          <a:bodyPr/>
          <a:lstStyle/>
          <a:p>
            <a:r>
              <a:rPr lang="en-US" sz="3200" dirty="0" smtClean="0"/>
              <a:t>Assigning responsibilities to software objects is a critical ability in Object-Oriented development.  Why?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0" y="6400800"/>
            <a:ext cx="5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Q6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25146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defRPr sz="26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/>
              <a:t>Again, think for 15 seconds…</a:t>
            </a:r>
          </a:p>
          <a:p>
            <a:r>
              <a:rPr lang="en-US" dirty="0" smtClean="0"/>
              <a:t>Turn to a neighbor and discuss </a:t>
            </a:r>
            <a:br>
              <a:rPr lang="en-US" dirty="0" smtClean="0"/>
            </a:br>
            <a:r>
              <a:rPr lang="en-US" dirty="0" smtClean="0"/>
              <a:t>it for a minute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2133600"/>
            <a:ext cx="2679700" cy="360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19154</TotalTime>
  <Words>1410</Words>
  <Application>Microsoft Office PowerPoint</Application>
  <PresentationFormat>On-screen Show (4:3)</PresentationFormat>
  <Paragraphs>226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2007FairfaxShowcaseSE-Slides-Bohner</vt:lpstr>
      <vt:lpstr>Visio</vt:lpstr>
      <vt:lpstr>CSSE 374: Introduction to Object-Oriented Analysis and Design</vt:lpstr>
      <vt:lpstr>Learning Outcomes: O-O Design</vt:lpstr>
      <vt:lpstr>As we discussed yesterday, design organizes things for implementation.   So, what makes software  design different than other engineering disciplines?</vt:lpstr>
      <vt:lpstr>Why is Software Design Important?</vt:lpstr>
      <vt:lpstr>Thinking at the Right Level</vt:lpstr>
      <vt:lpstr>Elaboration and Refinement…</vt:lpstr>
      <vt:lpstr>Key Questions for Object-Oriented Design</vt:lpstr>
      <vt:lpstr>Topics Covered in Book</vt:lpstr>
      <vt:lpstr>Assigning responsibilities to software objects is a critical ability in Object-Oriented development.  Why?</vt:lpstr>
      <vt:lpstr>Analysis versus Design</vt:lpstr>
      <vt:lpstr>Analysis and Design Concepts</vt:lpstr>
      <vt:lpstr>Unified Modeling Language (UML)</vt:lpstr>
      <vt:lpstr>Let’s do a Quick Example: Dice</vt:lpstr>
      <vt:lpstr>Domain Model for a Dice Game</vt:lpstr>
      <vt:lpstr>Sequence Diagram for Play Dice Game</vt:lpstr>
      <vt:lpstr>Design Class Diagram for Dice Game</vt:lpstr>
      <vt:lpstr>Three Perspectives to Apply UML</vt:lpstr>
      <vt:lpstr>Abstract Requirements to Concrete Systems</vt:lpstr>
      <vt:lpstr>The Case Studies</vt:lpstr>
      <vt:lpstr>Reading, Homework, Project, …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Windows User</cp:lastModifiedBy>
  <cp:revision>96</cp:revision>
  <cp:lastPrinted>2010-09-02T04:45:53Z</cp:lastPrinted>
  <dcterms:created xsi:type="dcterms:W3CDTF">2010-09-02T02:24:37Z</dcterms:created>
  <dcterms:modified xsi:type="dcterms:W3CDTF">2013-12-02T18:20:26Z</dcterms:modified>
</cp:coreProperties>
</file>