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3"/>
  </p:notes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7" r:id="rId10"/>
    <p:sldId id="263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170" autoAdjust="0"/>
  </p:normalViewPr>
  <p:slideViewPr>
    <p:cSldViewPr>
      <p:cViewPr varScale="1">
        <p:scale>
          <a:sx n="77" d="100"/>
          <a:sy n="77" d="100"/>
        </p:scale>
        <p:origin x="-139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041B63-FE50-48A7-A2F4-3C5B47358B80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1724C-A04E-4372-AAD8-529DF2C6A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93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21724C-A04E-4372-AAD8-529DF2C6ACA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5784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Is this easy or hard to follow?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21724C-A04E-4372-AAD8-529DF2C6ACA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036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Java language library violates this one!  Lots of parent class methods get overwritten!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21724C-A04E-4372-AAD8-529DF2C6ACA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2193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one of the worst</a:t>
            </a:r>
            <a:r>
              <a:rPr lang="en-US" baseline="0" dirty="0" smtClean="0"/>
              <a:t> ones for me – and it causes endless trouble!  Why does this problem happen?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21724C-A04E-4372-AAD8-529DF2C6ACA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3718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the ”major rule” for creating frameworks of object code.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21724C-A04E-4372-AAD8-529DF2C6ACA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137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0DF1-2922-4A1E-84CF-30AC3EE5272A}" type="datetime1">
              <a:rPr lang="en-US" smtClean="0"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DCD06-2E2F-4A7B-A1B1-9317FE58F588}" type="datetime1">
              <a:rPr lang="en-US" smtClean="0"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CDF70-8637-4BB7-A8B9-22C786ABC390}" type="datetime1">
              <a:rPr lang="en-US" smtClean="0"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D802-FBF6-4E6D-89B2-3BAD8E640FFF}" type="datetime1">
              <a:rPr lang="en-US" smtClean="0"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D7DA5-AE6A-48EE-82D6-44540D9AD149}" type="datetime1">
              <a:rPr lang="en-US" smtClean="0"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64231-FEB5-41CE-8795-AE0A0FF200ED}" type="datetime1">
              <a:rPr lang="en-US" smtClean="0"/>
              <a:t>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E7B2E-FB2E-4553-9794-BFAA833C34F1}" type="datetime1">
              <a:rPr lang="en-US" smtClean="0"/>
              <a:t>2/4/2013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39C04-4352-4419-B3CF-31EDE2C1E145}" type="datetime1">
              <a:rPr lang="en-US" smtClean="0"/>
              <a:t>2/4/2013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316D8-1FBF-4CE9-9062-FB87F451680A}" type="datetime1">
              <a:rPr lang="en-US" smtClean="0"/>
              <a:t>2/4/2013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9F89F-DCED-4725-A0C4-1E78352AD2DE}" type="datetime1">
              <a:rPr lang="en-US" smtClean="0"/>
              <a:t>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13AF9-22D9-40D7-903B-E64E13FDE799}" type="datetime1">
              <a:rPr lang="en-US" smtClean="0"/>
              <a:t>2/4/2013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424A523-82F8-4DC6-8A2B-34C12307900D}" type="datetime1">
              <a:rPr lang="en-US" smtClean="0"/>
              <a:t>2/4/2013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Session 33 </a:t>
            </a:r>
            <a:br>
              <a:rPr lang="en-US" dirty="0" smtClean="0"/>
            </a:br>
            <a:r>
              <a:rPr lang="en-US" dirty="0" smtClean="0"/>
              <a:t>More on SOLID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/>
        </p:nvSpPr>
        <p:spPr>
          <a:xfrm>
            <a:off x="533400" y="4727089"/>
            <a:ext cx="3886200" cy="1752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dirty="0">
                <a:solidFill>
                  <a:schemeClr val="tx1"/>
                </a:solidFill>
              </a:rPr>
              <a:t>Steve Chenoweth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Office: </a:t>
            </a:r>
            <a:r>
              <a:rPr lang="en-US" sz="1800" dirty="0" err="1">
                <a:solidFill>
                  <a:schemeClr val="tx1"/>
                </a:solidFill>
              </a:rPr>
              <a:t>Moench</a:t>
            </a:r>
            <a:r>
              <a:rPr lang="en-US" sz="1800" dirty="0">
                <a:solidFill>
                  <a:schemeClr val="tx1"/>
                </a:solidFill>
              </a:rPr>
              <a:t> Room F220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Phone: (812) 877-8974</a:t>
            </a:r>
            <a:br>
              <a:rPr lang="en-US" sz="1800" dirty="0">
                <a:solidFill>
                  <a:schemeClr val="tx1"/>
                </a:solidFill>
              </a:rPr>
            </a:br>
            <a:r>
              <a:rPr lang="en-US" sz="1800" dirty="0">
                <a:solidFill>
                  <a:schemeClr val="tx1"/>
                </a:solidFill>
              </a:rPr>
              <a:t>Email: chenowet@rose-hulman.edu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4267200" y="4800600"/>
            <a:ext cx="3886200" cy="1752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dirty="0" err="1"/>
              <a:t>Chandan</a:t>
            </a:r>
            <a:r>
              <a:rPr lang="en-US" sz="1800" dirty="0"/>
              <a:t> </a:t>
            </a:r>
            <a:r>
              <a:rPr lang="en-US" sz="1800" dirty="0" err="1"/>
              <a:t>Rupakheti</a:t>
            </a:r>
            <a:r>
              <a:rPr lang="en-US" sz="1800" dirty="0"/>
              <a:t> </a:t>
            </a:r>
          </a:p>
          <a:p>
            <a:pPr algn="l"/>
            <a:r>
              <a:rPr lang="en-US" sz="1800" dirty="0"/>
              <a:t>Office: </a:t>
            </a:r>
            <a:r>
              <a:rPr lang="en-US" sz="1800" dirty="0" err="1"/>
              <a:t>Moench</a:t>
            </a:r>
            <a:r>
              <a:rPr lang="en-US" sz="1800" dirty="0"/>
              <a:t> Room F203</a:t>
            </a:r>
          </a:p>
          <a:p>
            <a:pPr algn="l"/>
            <a:r>
              <a:rPr lang="en-US" sz="1800" dirty="0"/>
              <a:t>Phone: (812) 877-8390</a:t>
            </a:r>
            <a:br>
              <a:rPr lang="en-US" sz="1800" dirty="0"/>
            </a:br>
            <a:r>
              <a:rPr lang="en-US" sz="1800" dirty="0"/>
              <a:t>Email: rupakhet@rose-hulman.edu</a:t>
            </a:r>
          </a:p>
        </p:txBody>
      </p:sp>
    </p:spTree>
    <p:extLst>
      <p:ext uri="{BB962C8B-B14F-4D97-AF65-F5344CB8AC3E}">
        <p14:creationId xmlns:p14="http://schemas.microsoft.com/office/powerpoint/2010/main" val="2909669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Learn By Doing!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066801" y="1828800"/>
            <a:ext cx="6629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Download </a:t>
            </a:r>
            <a:r>
              <a:rPr lang="en-US" sz="2800" b="1" dirty="0" err="1" smtClean="0"/>
              <a:t>SolidExamples</a:t>
            </a:r>
            <a:r>
              <a:rPr lang="en-US" sz="2800" dirty="0" smtClean="0"/>
              <a:t> </a:t>
            </a:r>
          </a:p>
          <a:p>
            <a:r>
              <a:rPr lang="en-US" sz="2800" dirty="0" smtClean="0"/>
              <a:t>(a zip file of 5 Java examples)</a:t>
            </a:r>
          </a:p>
          <a:p>
            <a:r>
              <a:rPr lang="en-US" sz="2800" dirty="0" smtClean="0"/>
              <a:t>from the course website.</a:t>
            </a:r>
          </a:p>
          <a:p>
            <a:endParaRPr lang="en-US" sz="2800" dirty="0"/>
          </a:p>
          <a:p>
            <a:r>
              <a:rPr lang="en-US" sz="2800" dirty="0" smtClean="0"/>
              <a:t>The quiz asks describe where there are issues, with which of the SOLID principles.</a:t>
            </a:r>
          </a:p>
          <a:p>
            <a:r>
              <a:rPr lang="en-US" sz="2800" dirty="0" smtClean="0"/>
              <a:t>And – How you would fix them!</a:t>
            </a:r>
          </a:p>
          <a:p>
            <a:endParaRPr lang="en-US" sz="2800" dirty="0"/>
          </a:p>
          <a:p>
            <a:r>
              <a:rPr lang="en-US" sz="2800" dirty="0" smtClean="0"/>
              <a:t>Do the quiz before class, as usual, but also be ready to discuss your answers in class.</a:t>
            </a:r>
          </a:p>
        </p:txBody>
      </p:sp>
    </p:spTree>
    <p:extLst>
      <p:ext uri="{BB962C8B-B14F-4D97-AF65-F5344CB8AC3E}">
        <p14:creationId xmlns:p14="http://schemas.microsoft.com/office/powerpoint/2010/main" val="257574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“Solid”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i="1" dirty="0" smtClean="0"/>
              <a:t>SRP</a:t>
            </a:r>
            <a:r>
              <a:rPr lang="en-US" i="1" dirty="0" smtClean="0"/>
              <a:t>: THERE </a:t>
            </a:r>
            <a:r>
              <a:rPr lang="en-US" i="1" dirty="0"/>
              <a:t>SHOULD NEVER BE MORE THAN ONE REASON FOR A CLASS TO CHANGE. </a:t>
            </a:r>
          </a:p>
          <a:p>
            <a:r>
              <a:rPr lang="en-US" b="1" i="1" dirty="0" smtClean="0"/>
              <a:t>OCP</a:t>
            </a:r>
            <a:r>
              <a:rPr lang="en-US" i="1" dirty="0" smtClean="0"/>
              <a:t>: SOFTWARE ENTITIES SHOULD </a:t>
            </a:r>
            <a:r>
              <a:rPr lang="en-US" i="1" dirty="0"/>
              <a:t>BE OPEN FOR EXTENSION BUT CLOSED FOR </a:t>
            </a:r>
            <a:r>
              <a:rPr lang="en-US" i="1" dirty="0" smtClean="0"/>
              <a:t>MODIFICATION</a:t>
            </a:r>
          </a:p>
          <a:p>
            <a:r>
              <a:rPr lang="en-US" b="1" i="1" dirty="0" smtClean="0"/>
              <a:t>LSP</a:t>
            </a:r>
            <a:r>
              <a:rPr lang="en-US" i="1" dirty="0" smtClean="0"/>
              <a:t>: FUNCTIONS </a:t>
            </a:r>
            <a:r>
              <a:rPr lang="en-US" i="1" dirty="0"/>
              <a:t>THAT USE REFERENCES TO BASE CLASSES MUST BE ABLE TO USE OBJECTS OF DERIVED CLASSES WITHOUT KNOWING IT. </a:t>
            </a:r>
            <a:endParaRPr lang="en-US" i="1" dirty="0" smtClean="0"/>
          </a:p>
          <a:p>
            <a:r>
              <a:rPr lang="en-US" b="1" i="1" dirty="0" smtClean="0"/>
              <a:t>ISP</a:t>
            </a:r>
            <a:r>
              <a:rPr lang="en-US" i="1" dirty="0" smtClean="0"/>
              <a:t>: CLIENTS </a:t>
            </a:r>
            <a:r>
              <a:rPr lang="en-US" i="1" dirty="0"/>
              <a:t>SHOULD NOT BE FORCED TO DEPEND UPON INTERFACES THAT THEY DO NOT USE </a:t>
            </a:r>
            <a:r>
              <a:rPr lang="en-US" i="1" dirty="0" smtClean="0"/>
              <a:t>.</a:t>
            </a:r>
          </a:p>
          <a:p>
            <a:r>
              <a:rPr lang="en-US" b="1" i="1" dirty="0" smtClean="0"/>
              <a:t>DIP</a:t>
            </a:r>
            <a:r>
              <a:rPr lang="en-US" i="1" dirty="0" smtClean="0"/>
              <a:t>:</a:t>
            </a:r>
          </a:p>
          <a:p>
            <a:pPr lvl="1"/>
            <a:r>
              <a:rPr lang="en-US" i="1" dirty="0" smtClean="0"/>
              <a:t>HIGH </a:t>
            </a:r>
            <a:r>
              <a:rPr lang="en-US" i="1" dirty="0"/>
              <a:t>LEVEL MODULES SHOULD NOT DEPEND UPON LOW LEVEL MODULES. BOTH SHOULD DEPEND UPON ABSTRACTIONS</a:t>
            </a:r>
            <a:r>
              <a:rPr lang="en-US" i="1" dirty="0" smtClean="0"/>
              <a:t>.</a:t>
            </a:r>
          </a:p>
          <a:p>
            <a:pPr lvl="1"/>
            <a:r>
              <a:rPr lang="en-US" i="1" dirty="0"/>
              <a:t>ABSTRACTIONS SHOULD NOT DEPEND UPON DETAILS. DETAILS SHOULD DEPEND UPON ABSTRACTIONS</a:t>
            </a:r>
            <a:endParaRPr lang="en-US" i="1" dirty="0" smtClean="0"/>
          </a:p>
          <a:p>
            <a:endParaRPr lang="en-US" dirty="0"/>
          </a:p>
          <a:p>
            <a:endParaRPr lang="en-US" i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038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SOLID coding exercises</a:t>
            </a:r>
          </a:p>
          <a:p>
            <a:pPr lvl="1"/>
            <a:r>
              <a:rPr lang="en-US" sz="2400" dirty="0" smtClean="0"/>
              <a:t>See course website for zip file of all 5 of these</a:t>
            </a:r>
          </a:p>
          <a:p>
            <a:pPr lvl="1"/>
            <a:r>
              <a:rPr lang="en-US" sz="2400" dirty="0" smtClean="0"/>
              <a:t>They go with the quiz to turn in before class (as usual)</a:t>
            </a:r>
          </a:p>
          <a:p>
            <a:pPr lvl="1"/>
            <a:r>
              <a:rPr lang="en-US" sz="2400" dirty="0" smtClean="0"/>
              <a:t>Bring along your answers to discuss in class, too</a:t>
            </a:r>
          </a:p>
          <a:p>
            <a:pPr lvl="1"/>
            <a:endParaRPr lang="en-US" sz="2400" dirty="0" smtClean="0"/>
          </a:p>
          <a:p>
            <a:pPr lvl="2"/>
            <a:endParaRPr lang="en-US" sz="2000" dirty="0" smtClean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620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 what SOLID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sz="3200" b="1" dirty="0" smtClean="0"/>
              <a:t>S  -  </a:t>
            </a:r>
            <a:r>
              <a:rPr lang="en-US" sz="3200" b="1" dirty="0"/>
              <a:t>SRP: Single Responsibility Principle </a:t>
            </a:r>
            <a:endParaRPr lang="en-US" sz="3200" b="1" dirty="0" smtClean="0"/>
          </a:p>
          <a:p>
            <a:pPr lvl="1"/>
            <a:r>
              <a:rPr lang="en-US" sz="3000" dirty="0" smtClean="0"/>
              <a:t>We discussed this one in Session 13</a:t>
            </a:r>
          </a:p>
          <a:p>
            <a:pPr marL="114300" indent="0">
              <a:buNone/>
            </a:pPr>
            <a:r>
              <a:rPr lang="en-US" sz="3200" dirty="0" smtClean="0"/>
              <a:t>O - OCP</a:t>
            </a:r>
            <a:r>
              <a:rPr lang="en-US" sz="3200" dirty="0"/>
              <a:t>: Open Closed Principle </a:t>
            </a:r>
            <a:endParaRPr lang="en-US" sz="3200" dirty="0" smtClean="0"/>
          </a:p>
          <a:p>
            <a:pPr marL="114300" indent="0">
              <a:buNone/>
            </a:pPr>
            <a:r>
              <a:rPr lang="en-US" sz="3200" dirty="0" smtClean="0"/>
              <a:t>L  - LSP</a:t>
            </a:r>
            <a:r>
              <a:rPr lang="en-US" sz="3200" dirty="0"/>
              <a:t>: </a:t>
            </a:r>
            <a:r>
              <a:rPr lang="en-US" sz="3200" dirty="0" err="1"/>
              <a:t>Liskov</a:t>
            </a:r>
            <a:r>
              <a:rPr lang="en-US" sz="3200" dirty="0"/>
              <a:t> Substitution Principle </a:t>
            </a:r>
            <a:endParaRPr lang="en-US" sz="3200" dirty="0" smtClean="0"/>
          </a:p>
          <a:p>
            <a:pPr marL="114300" indent="0">
              <a:buNone/>
            </a:pPr>
            <a:r>
              <a:rPr lang="en-US" sz="3200" dirty="0" smtClean="0"/>
              <a:t>I   - ISP</a:t>
            </a:r>
            <a:r>
              <a:rPr lang="en-US" sz="3200" dirty="0"/>
              <a:t>: Interface Segregation Principle </a:t>
            </a:r>
            <a:endParaRPr lang="en-US" sz="3200" dirty="0" smtClean="0"/>
          </a:p>
          <a:p>
            <a:pPr marL="114300" indent="0">
              <a:buNone/>
            </a:pPr>
            <a:r>
              <a:rPr lang="en-US" sz="3200" dirty="0" smtClean="0"/>
              <a:t>D - DIP</a:t>
            </a:r>
            <a:r>
              <a:rPr lang="en-US" sz="3200" dirty="0"/>
              <a:t>: Dependency Inversion </a:t>
            </a:r>
            <a:r>
              <a:rPr lang="en-US" sz="3200" dirty="0" smtClean="0"/>
              <a:t>Principle</a:t>
            </a:r>
          </a:p>
          <a:p>
            <a:pPr marL="114300" indent="0">
              <a:buNone/>
            </a:pPr>
            <a:endParaRPr lang="en-US" sz="3200" dirty="0"/>
          </a:p>
          <a:p>
            <a:pPr marL="114300" indent="0">
              <a:buNone/>
            </a:pPr>
            <a:r>
              <a:rPr lang="en-US" sz="3200" dirty="0" smtClean="0"/>
              <a:t>Pioneered by Robert Martin (Uncle Bob)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642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 SRP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i="1" dirty="0"/>
              <a:t>THERE SHOULD NEVER BE MORE THAN ONE REASON FOR A CLASS TO CHANGE. </a:t>
            </a:r>
            <a:endParaRPr lang="en-US" i="1" dirty="0" smtClean="0"/>
          </a:p>
          <a:p>
            <a:pPr marL="114300" indent="0">
              <a:buNone/>
            </a:pPr>
            <a:endParaRPr lang="en-US" i="1" dirty="0"/>
          </a:p>
          <a:p>
            <a:pPr marL="114300" indent="0">
              <a:buNone/>
            </a:pPr>
            <a:r>
              <a:rPr lang="en-US" i="1" dirty="0" smtClean="0"/>
              <a:t>(You looked at Pablo’s eBook on this – see especially pp. 15-25)</a:t>
            </a:r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046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OCP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i="1" dirty="0"/>
              <a:t>SOFTWARE ENTITIES (CLASSES, MODULES, FUNCTIONS, ETC.) SHOULD BE OPEN FOR EXTENSION BUT CLOSED FOR MODIFICATION</a:t>
            </a:r>
            <a:r>
              <a:rPr lang="en-US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480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LSP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i="1" dirty="0"/>
              <a:t>FUNCTIONS THAT </a:t>
            </a:r>
            <a:r>
              <a:rPr lang="en-US" i="1" dirty="0" smtClean="0"/>
              <a:t>USE </a:t>
            </a:r>
            <a:r>
              <a:rPr lang="en-US" i="1" dirty="0"/>
              <a:t>REFERENCES TO BASE CLASSES MUST BE ABLE TO USE OBJECTS OF DERIVED CLASSES WITHOUT KNOWING IT.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429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i="1" dirty="0"/>
              <a:t>CLIENTS SHOULD NOT BE FORCED TO DEPEND UPON INTERFACES THAT THEY DO NOT USE </a:t>
            </a:r>
            <a:r>
              <a:rPr lang="en-US" i="1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312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i="1" dirty="0" smtClean="0"/>
              <a:t>A. HIGH </a:t>
            </a:r>
            <a:r>
              <a:rPr lang="en-US" i="1" dirty="0"/>
              <a:t>LEVEL MODULES SHOULD NOT DEPEND UPON LOW LEVEL MODULES. BOTH SHOULD DEPEND UPON </a:t>
            </a:r>
            <a:r>
              <a:rPr lang="en-US" i="1" dirty="0" smtClean="0"/>
              <a:t>ABSTRACTIONS.</a:t>
            </a:r>
          </a:p>
          <a:p>
            <a:pPr marL="114300" indent="0">
              <a:buNone/>
            </a:pPr>
            <a:endParaRPr lang="en-US" i="1" dirty="0" smtClean="0"/>
          </a:p>
          <a:p>
            <a:pPr marL="114300" indent="0">
              <a:buNone/>
            </a:pPr>
            <a:r>
              <a:rPr lang="en-US" i="1" dirty="0" smtClean="0"/>
              <a:t>B</a:t>
            </a:r>
            <a:r>
              <a:rPr lang="en-US" i="1" dirty="0"/>
              <a:t>. ABSTRACTIONS SHOULD NOT DEPEND UPON DETAILS. DETAILS SHOULD DEPEND UPON ABSTRACTIONS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78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 at the SOLID article we saw before.  There’s more in there beyond SRP!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SRP part </a:t>
            </a:r>
            <a:r>
              <a:rPr lang="en-US" dirty="0" smtClean="0"/>
              <a:t>you already studied is </a:t>
            </a:r>
            <a:r>
              <a:rPr lang="en-US" dirty="0"/>
              <a:t>thru </a:t>
            </a:r>
            <a:r>
              <a:rPr lang="en-US"/>
              <a:t>p </a:t>
            </a:r>
            <a:r>
              <a:rPr lang="en-US" smtClean="0"/>
              <a:t>26.</a:t>
            </a:r>
            <a:endParaRPr lang="en-US" dirty="0" smtClean="0"/>
          </a:p>
          <a:p>
            <a:pPr lvl="1"/>
            <a:r>
              <a:rPr lang="en-US" dirty="0" smtClean="0"/>
              <a:t>Then there’s an article on each of the other SOLID principles, too.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7337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191</TotalTime>
  <Words>534</Words>
  <Application>Microsoft Office PowerPoint</Application>
  <PresentationFormat>On-screen Show (4:3)</PresentationFormat>
  <Paragraphs>77</Paragraphs>
  <Slides>11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Adjacency</vt:lpstr>
      <vt:lpstr>Session 33  More on SOLID</vt:lpstr>
      <vt:lpstr>Today</vt:lpstr>
      <vt:lpstr>Recall what SOLID is:</vt:lpstr>
      <vt:lpstr>Recall SRP</vt:lpstr>
      <vt:lpstr>OCP</vt:lpstr>
      <vt:lpstr>LSP</vt:lpstr>
      <vt:lpstr>ISP</vt:lpstr>
      <vt:lpstr>DIP</vt:lpstr>
      <vt:lpstr>More Info</vt:lpstr>
      <vt:lpstr>Let’s Learn By Doing!</vt:lpstr>
      <vt:lpstr>A “Solid” Summary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SOLID</dc:title>
  <dc:creator>Chandan Rupakheti</dc:creator>
  <cp:lastModifiedBy>Windows User</cp:lastModifiedBy>
  <cp:revision>42</cp:revision>
  <dcterms:created xsi:type="dcterms:W3CDTF">2006-08-16T00:00:00Z</dcterms:created>
  <dcterms:modified xsi:type="dcterms:W3CDTF">2013-02-04T13:27:10Z</dcterms:modified>
</cp:coreProperties>
</file>