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5"/>
  </p:notesMasterIdLst>
  <p:handoutMasterIdLst>
    <p:handoutMasterId r:id="rId36"/>
  </p:handoutMasterIdLst>
  <p:sldIdLst>
    <p:sldId id="256" r:id="rId2"/>
    <p:sldId id="424" r:id="rId3"/>
    <p:sldId id="449" r:id="rId4"/>
    <p:sldId id="469" r:id="rId5"/>
    <p:sldId id="471" r:id="rId6"/>
    <p:sldId id="470" r:id="rId7"/>
    <p:sldId id="472" r:id="rId8"/>
    <p:sldId id="473" r:id="rId9"/>
    <p:sldId id="474" r:id="rId10"/>
    <p:sldId id="450" r:id="rId11"/>
    <p:sldId id="451" r:id="rId12"/>
    <p:sldId id="452" r:id="rId13"/>
    <p:sldId id="453" r:id="rId14"/>
    <p:sldId id="454" r:id="rId15"/>
    <p:sldId id="455" r:id="rId16"/>
    <p:sldId id="456" r:id="rId17"/>
    <p:sldId id="443" r:id="rId18"/>
    <p:sldId id="426" r:id="rId19"/>
    <p:sldId id="464" r:id="rId20"/>
    <p:sldId id="475" r:id="rId21"/>
    <p:sldId id="462" r:id="rId22"/>
    <p:sldId id="465" r:id="rId23"/>
    <p:sldId id="466" r:id="rId24"/>
    <p:sldId id="430" r:id="rId25"/>
    <p:sldId id="460" r:id="rId26"/>
    <p:sldId id="435" r:id="rId27"/>
    <p:sldId id="436" r:id="rId28"/>
    <p:sldId id="437" r:id="rId29"/>
    <p:sldId id="438" r:id="rId30"/>
    <p:sldId id="439" r:id="rId31"/>
    <p:sldId id="467" r:id="rId32"/>
    <p:sldId id="468" r:id="rId33"/>
    <p:sldId id="476" r:id="rId34"/>
  </p:sldIdLst>
  <p:sldSz cx="9144000" cy="6858000" type="screen4x3"/>
  <p:notesSz cx="7315200" cy="9601200"/>
  <p:custDataLst>
    <p:tags r:id="rId3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CC"/>
    <a:srgbClr val="000066"/>
    <a:srgbClr val="99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70061" autoAdjust="0"/>
  </p:normalViewPr>
  <p:slideViewPr>
    <p:cSldViewPr>
      <p:cViewPr varScale="1">
        <p:scale>
          <a:sx n="61" d="100"/>
          <a:sy n="61" d="100"/>
        </p:scale>
        <p:origin x="-870" y="-78"/>
      </p:cViewPr>
      <p:guideLst>
        <p:guide orient="horz" pos="2160"/>
        <p:guide pos="3600"/>
      </p:guideLst>
    </p:cSldViewPr>
  </p:slideViewPr>
  <p:outlineViewPr>
    <p:cViewPr>
      <p:scale>
        <a:sx n="33" d="100"/>
        <a:sy n="33" d="100"/>
      </p:scale>
      <p:origin x="0" y="219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2870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870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2870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DA11A76-E010-E64A-9721-C3A22C2AE169}" type="slidenum">
              <a:rPr lang="en-US"/>
              <a:pPr>
                <a:defRPr/>
              </a:pPr>
              <a:t>‹#›</a:t>
            </a:fld>
            <a:endParaRPr lang="en-US"/>
          </a:p>
        </p:txBody>
      </p:sp>
    </p:spTree>
    <p:extLst>
      <p:ext uri="{BB962C8B-B14F-4D97-AF65-F5344CB8AC3E}">
        <p14:creationId xmlns:p14="http://schemas.microsoft.com/office/powerpoint/2010/main" val="48391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171"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17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98B7675-986A-4C4B-ADA0-FFB57BC6EEDE}" type="slidenum">
              <a:rPr lang="en-US"/>
              <a:pPr>
                <a:defRPr/>
              </a:pPr>
              <a:t>‹#›</a:t>
            </a:fld>
            <a:endParaRPr lang="en-US"/>
          </a:p>
        </p:txBody>
      </p:sp>
    </p:spTree>
    <p:extLst>
      <p:ext uri="{BB962C8B-B14F-4D97-AF65-F5344CB8AC3E}">
        <p14:creationId xmlns:p14="http://schemas.microsoft.com/office/powerpoint/2010/main" val="1483257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6FAE6F02-F76E-7644-8FFB-71A03D022527}"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baseline="0" dirty="0" smtClean="0">
                <a:solidFill>
                  <a:schemeClr val="tx1"/>
                </a:solidFill>
                <a:effectLst/>
                <a:latin typeface="Arial" charset="0"/>
                <a:ea typeface="ＭＳ Ｐゴシック" charset="-128"/>
                <a:cs typeface="ＭＳ Ｐゴシック" charset="-128"/>
              </a:rPr>
              <a:t>Quizzes - We’ll do the same approach as in 371 – limited lecturing, and (as in Steve’s sections of 371) you turn in the quiz before class!</a:t>
            </a:r>
          </a:p>
          <a:p>
            <a:pPr eaLnBrk="1" hangingPunct="1"/>
            <a:endParaRPr lang="en-US" dirty="0" smtClean="0"/>
          </a:p>
          <a:p>
            <a:pPr eaLnBrk="1" hangingPunct="1"/>
            <a:r>
              <a:rPr lang="en-US" dirty="0" smtClean="0"/>
              <a:t>Today’s the exception – turn in the quiz by 11:55pm </a:t>
            </a:r>
            <a:r>
              <a:rPr lang="en-US" baseline="0" dirty="0" smtClean="0"/>
              <a:t>tonight!</a:t>
            </a:r>
            <a:endParaRPr lang="en-US" dirty="0" smtClean="0"/>
          </a:p>
          <a:p>
            <a:pPr eaLnBrk="1" hangingPunct="1"/>
            <a:endParaRPr lang="en-US" dirty="0" smtClean="0"/>
          </a:p>
          <a:p>
            <a:pPr eaLnBrk="1" hangingPunct="1"/>
            <a:r>
              <a:rPr lang="en-US" dirty="0" smtClean="0"/>
              <a:t>Notice that we will include special notes in this</a:t>
            </a:r>
            <a:r>
              <a:rPr lang="en-US" baseline="0" dirty="0" smtClean="0"/>
              <a:t> notes area of the lectures / discussions.  However, we expect you to read the actual book and will not be repeating that content.</a:t>
            </a:r>
          </a:p>
          <a:p>
            <a:pPr eaLnBrk="1" hangingPunct="1"/>
            <a:endParaRPr lang="en-US" baseline="0" dirty="0" smtClean="0"/>
          </a:p>
          <a:p>
            <a:pPr eaLnBrk="1" hangingPunct="1"/>
            <a:r>
              <a:rPr lang="en-US" b="1" dirty="0" smtClean="0"/>
              <a:t>Electronic Distraction Policy: </a:t>
            </a:r>
            <a:r>
              <a:rPr lang="en-US" baseline="0" dirty="0" smtClean="0"/>
              <a:t>We expect you to listen and interact during this part of class, and, in general, you do not need to be working on your computer, so we expect you not to do that.  If you believe there is a special exception needed, please alert us ahead of time!</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400">
                <a:solidFill>
                  <a:schemeClr val="tx1"/>
                </a:solidFill>
                <a:latin typeface="Times New Roman" charset="0"/>
                <a:ea typeface="ＭＳ Ｐゴシック" charset="0"/>
                <a:cs typeface="ＭＳ Ｐゴシック" charset="0"/>
              </a:defRPr>
            </a:lvl1pPr>
            <a:lvl2pPr marL="37931725" indent="-37474525" defTabSz="9731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C1315279-8256-BF4B-A2EB-FE6CF8491EF3}" type="slidenum">
              <a:rPr lang="en-US" sz="1300"/>
              <a:pPr/>
              <a:t>16</a:t>
            </a:fld>
            <a:endParaRPr lang="en-US" sz="13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90000"/>
              </a:lnSpc>
            </a:pPr>
            <a:r>
              <a:rPr lang="en-US" dirty="0" smtClean="0">
                <a:latin typeface="Arial" charset="0"/>
              </a:rPr>
              <a:t>Intuition/Evolution</a:t>
            </a:r>
          </a:p>
          <a:p>
            <a:pPr lvl="1">
              <a:lnSpc>
                <a:spcPct val="90000"/>
              </a:lnSpc>
            </a:pPr>
            <a:r>
              <a:rPr lang="en-US" dirty="0" smtClean="0">
                <a:latin typeface="Arial" charset="0"/>
                <a:ea typeface="ＭＳ Ｐゴシック" charset="0"/>
              </a:rPr>
              <a:t>Conceived without conscious reasoning</a:t>
            </a:r>
          </a:p>
          <a:p>
            <a:pPr lvl="1">
              <a:lnSpc>
                <a:spcPct val="90000"/>
              </a:lnSpc>
            </a:pPr>
            <a:r>
              <a:rPr lang="en-US" dirty="0" smtClean="0">
                <a:latin typeface="Arial" charset="0"/>
                <a:ea typeface="ＭＳ Ｐゴシック" charset="0"/>
              </a:rPr>
              <a:t>Reliance on intuition increases the risk</a:t>
            </a:r>
            <a:br>
              <a:rPr lang="en-US" dirty="0" smtClean="0">
                <a:latin typeface="Arial" charset="0"/>
                <a:ea typeface="ＭＳ Ｐゴシック" charset="0"/>
              </a:rPr>
            </a:br>
            <a:endParaRPr lang="en-US" dirty="0" smtClean="0">
              <a:latin typeface="Arial" charset="0"/>
              <a:ea typeface="ＭＳ Ｐゴシック" charset="0"/>
            </a:endParaRPr>
          </a:p>
          <a:p>
            <a:pPr>
              <a:lnSpc>
                <a:spcPct val="90000"/>
              </a:lnSpc>
            </a:pPr>
            <a:r>
              <a:rPr lang="en-US" dirty="0" smtClean="0">
                <a:latin typeface="Arial" charset="0"/>
              </a:rPr>
              <a:t>Adoption</a:t>
            </a:r>
          </a:p>
          <a:p>
            <a:pPr lvl="1">
              <a:lnSpc>
                <a:spcPct val="90000"/>
              </a:lnSpc>
            </a:pPr>
            <a:r>
              <a:rPr lang="en-US" dirty="0" smtClean="0">
                <a:latin typeface="Arial" charset="0"/>
                <a:ea typeface="ＭＳ Ｐゴシック" charset="0"/>
              </a:rPr>
              <a:t>Previous similar systems</a:t>
            </a:r>
          </a:p>
          <a:p>
            <a:pPr lvl="1">
              <a:lnSpc>
                <a:spcPct val="90000"/>
              </a:lnSpc>
            </a:pPr>
            <a:r>
              <a:rPr lang="en-US" dirty="0" smtClean="0">
                <a:latin typeface="Arial" charset="0"/>
                <a:ea typeface="ＭＳ Ｐゴシック" charset="0"/>
              </a:rPr>
              <a:t>From literature</a:t>
            </a:r>
            <a:br>
              <a:rPr lang="en-US" dirty="0" smtClean="0">
                <a:latin typeface="Arial" charset="0"/>
                <a:ea typeface="ＭＳ Ｐゴシック" charset="0"/>
              </a:rPr>
            </a:br>
            <a:endParaRPr lang="en-US" dirty="0" smtClean="0">
              <a:latin typeface="Arial" charset="0"/>
              <a:ea typeface="ＭＳ Ｐゴシック" charset="0"/>
            </a:endParaRPr>
          </a:p>
          <a:p>
            <a:pPr>
              <a:lnSpc>
                <a:spcPct val="90000"/>
              </a:lnSpc>
            </a:pPr>
            <a:r>
              <a:rPr lang="en-US" dirty="0" smtClean="0">
                <a:latin typeface="Arial" charset="0"/>
              </a:rPr>
              <a:t>Engineering</a:t>
            </a:r>
          </a:p>
          <a:p>
            <a:pPr lvl="1">
              <a:lnSpc>
                <a:spcPct val="90000"/>
              </a:lnSpc>
            </a:pPr>
            <a:r>
              <a:rPr lang="en-US" dirty="0" smtClean="0">
                <a:latin typeface="Arial" charset="0"/>
                <a:ea typeface="ＭＳ Ｐゴシック" charset="0"/>
              </a:rPr>
              <a:t>Systematic and conscious</a:t>
            </a:r>
          </a:p>
          <a:p>
            <a:pPr lvl="1">
              <a:lnSpc>
                <a:spcPct val="90000"/>
              </a:lnSpc>
            </a:pPr>
            <a:r>
              <a:rPr lang="en-US" dirty="0" smtClean="0">
                <a:latin typeface="Arial" charset="0"/>
                <a:ea typeface="ＭＳ Ｐゴシック" charset="0"/>
              </a:rPr>
              <a:t>Possibly documented</a:t>
            </a:r>
          </a:p>
          <a:p>
            <a:pPr lvl="1">
              <a:lnSpc>
                <a:spcPct val="90000"/>
              </a:lnSpc>
            </a:pPr>
            <a:r>
              <a:rPr lang="en-US" dirty="0" smtClean="0">
                <a:latin typeface="Arial" charset="0"/>
                <a:ea typeface="ＭＳ Ｐゴシック" charset="0"/>
              </a:rPr>
              <a:t>Design is derived from requirements via transformations and heuristics</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 is to execution…</a:t>
            </a:r>
          </a:p>
          <a:p>
            <a:r>
              <a:rPr lang="en-US" dirty="0" smtClean="0"/>
              <a:t>Requirements are to</a:t>
            </a:r>
            <a:r>
              <a:rPr lang="en-US" baseline="0" dirty="0" smtClean="0"/>
              <a:t> designing</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18</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sz="1200" dirty="0" smtClean="0">
                <a:latin typeface="Arial" charset="0"/>
              </a:rPr>
              <a:t>Upon completing this course, a student should be able to: …</a:t>
            </a:r>
          </a:p>
          <a:p>
            <a:endParaRPr lang="en-US" dirty="0" smtClean="0"/>
          </a:p>
          <a:p>
            <a:r>
              <a:rPr lang="en-US" dirty="0" smtClean="0"/>
              <a:t>Software is a team sport! Few significant software designs are done by an individual – maybe led by an individual…</a:t>
            </a:r>
          </a:p>
          <a:p>
            <a:r>
              <a:rPr lang="en-US" dirty="0" smtClean="0"/>
              <a:t>Teams are now multi- and interdisciplinary to solve today</a:t>
            </a:r>
            <a:r>
              <a:rPr lang="ja-JP" altLang="en-US" dirty="0" smtClean="0"/>
              <a:t>’</a:t>
            </a:r>
            <a:r>
              <a:rPr lang="en-US" dirty="0" smtClean="0"/>
              <a:t>s problems </a:t>
            </a:r>
          </a:p>
          <a:p>
            <a:r>
              <a:rPr lang="en-US" dirty="0" smtClean="0"/>
              <a:t>The professional software system designer  is often called an architect today…</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BEE51B1-A246-174A-B6AF-2800BF06D0B9}" type="slidenum">
              <a:rPr lang="en-US" sz="1300"/>
              <a:pPr/>
              <a:t>19</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Design is often the demarcation point for transitioning from the problem space to the solution space.</a:t>
            </a:r>
          </a:p>
          <a:p>
            <a:endParaRPr lang="en-US"/>
          </a:p>
          <a:p>
            <a:r>
              <a:rPr lang="en-US"/>
              <a:t>Designs must reflect the solution to a problem and its domain. This is especially true with software since software changes.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BEE51B1-A246-174A-B6AF-2800BF06D0B9}" type="slidenum">
              <a:rPr lang="en-US" sz="1300"/>
              <a:pPr/>
              <a:t>20</a:t>
            </a:fld>
            <a:endParaRPr 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Agile is where it’s at, these days!</a:t>
            </a:r>
          </a:p>
          <a:p>
            <a:endParaRPr lang="en-US" dirty="0" smtClean="0"/>
          </a:p>
          <a:p>
            <a:r>
              <a:rPr lang="en-US" dirty="0" smtClean="0"/>
              <a:t>Bend the methodologies to better achieve the goals.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F4F31F47-BA5D-F741-ACD4-2222F85B0CC8}" type="slidenum">
              <a:rPr lang="en-US" sz="1300"/>
              <a:pPr/>
              <a:t>21</a:t>
            </a:fld>
            <a:endParaRPr lang="en-US"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UML is used to convey key software design principles.</a:t>
            </a:r>
          </a:p>
          <a:p>
            <a:endParaRPr lang="en-US" dirty="0"/>
          </a:p>
          <a:p>
            <a:r>
              <a:rPr lang="en-US" dirty="0"/>
              <a:t>However, UML is only a medium to demonstrate the principles – design and architecture are the important bits!</a:t>
            </a:r>
          </a:p>
          <a:p>
            <a:endParaRPr lang="en-US" dirty="0"/>
          </a:p>
          <a:p>
            <a:r>
              <a:rPr lang="en-US" dirty="0"/>
              <a:t>UML is to design as good penmanship is to authoring a book…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32577D43-1B9E-FE43-B4FA-5AFBC6A11FCA}" type="slidenum">
              <a:rPr lang="en-US" sz="1300"/>
              <a:pPr/>
              <a:t>22</a:t>
            </a:fld>
            <a:endParaRPr lang="en-US"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Design patterns and the design principles go hand in hand to form a basis for predictable design solutions. </a:t>
            </a:r>
          </a:p>
          <a:p>
            <a:endParaRPr lang="en-US" dirty="0"/>
          </a:p>
          <a:p>
            <a:r>
              <a:rPr lang="en-US" dirty="0"/>
              <a:t>We examine GRASP and </a:t>
            </a:r>
            <a:r>
              <a:rPr lang="en-US" dirty="0" err="1"/>
              <a:t>GoF</a:t>
            </a:r>
            <a:r>
              <a:rPr lang="en-US" dirty="0"/>
              <a:t> patterns as they pertain to today</a:t>
            </a:r>
            <a:r>
              <a:rPr lang="ja-JP" altLang="en-US" dirty="0"/>
              <a:t>’</a:t>
            </a:r>
            <a:r>
              <a:rPr lang="en-US" dirty="0"/>
              <a:t>s software development.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7EAAA2F6-E55E-A04B-9F2C-26A2E560CAF3}" type="slidenum">
              <a:rPr lang="en-US" sz="1300"/>
              <a:pPr/>
              <a:t>23</a:t>
            </a:fld>
            <a:endParaRPr lang="en-US" sz="13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Selecting the right design constructs and communicating to key stakeholders in a development effort is central to effective design. </a:t>
            </a:r>
          </a:p>
          <a:p>
            <a:endParaRPr lang="en-US"/>
          </a:p>
          <a:p>
            <a:r>
              <a:rPr lang="en-US"/>
              <a:t>We examine canonical criteria that have served designers for generations as well as new one specific to software.</a:t>
            </a:r>
          </a:p>
          <a:p>
            <a:endParaRPr lang="en-US"/>
          </a:p>
          <a:p>
            <a:r>
              <a:rPr lang="en-US"/>
              <a:t>You may recognize some of the concepts from programming, as they apply equally well to software design.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A4F40-9588-7F4D-AEA0-69E8331CE51C}" type="slidenum">
              <a:rPr lang="en-US"/>
              <a:pPr/>
              <a:t>24</a:t>
            </a:fld>
            <a:endParaRPr lang="en-US"/>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dirty="0" smtClean="0"/>
              <a:t>In order so select good designs, you need to have some means to reason about the designs. </a:t>
            </a:r>
          </a:p>
          <a:p>
            <a:endParaRPr lang="en-US" dirty="0" smtClean="0"/>
          </a:p>
          <a:p>
            <a:r>
              <a:rPr lang="en-US" dirty="0" smtClean="0"/>
              <a:t>We will examine feasibility and soundness among other factors in good software design.</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400">
                <a:solidFill>
                  <a:schemeClr val="tx1"/>
                </a:solidFill>
                <a:latin typeface="Times New Roman" charset="0"/>
                <a:ea typeface="ＭＳ Ｐゴシック" charset="0"/>
                <a:cs typeface="ＭＳ Ｐゴシック" charset="0"/>
              </a:defRPr>
            </a:lvl1pPr>
            <a:lvl2pPr marL="37931725" indent="-37474525" defTabSz="9731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88B11FB7-2D2E-FF4D-9EF2-531180FED729}" type="slidenum">
              <a:rPr lang="en-US" sz="1300"/>
              <a:pPr/>
              <a:t>25</a:t>
            </a:fld>
            <a:endParaRPr 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 </a:t>
            </a:r>
            <a:r>
              <a:rPr lang="en-US" dirty="0" err="1" smtClean="0"/>
              <a:t>Chandan’s</a:t>
            </a:r>
            <a:r>
              <a:rPr lang="en-US" dirty="0" smtClean="0"/>
              <a:t> section, he’ll fill you in on his background.</a:t>
            </a:r>
          </a:p>
          <a:p>
            <a:endParaRPr lang="en-US" dirty="0" smtClean="0"/>
          </a:p>
          <a:p>
            <a:r>
              <a:rPr lang="en-US" dirty="0" smtClean="0"/>
              <a:t>The background is the inside of a Lucent 5ESS telephone switch – something I worked on.  One machine is typically housed in a large building that looks like this on the inside.  The machine connects all the local lines in a good sized city,</a:t>
            </a:r>
            <a:r>
              <a:rPr lang="en-US" baseline="0" dirty="0" smtClean="0"/>
              <a:t> into the whole network.</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4</a:t>
            </a:fld>
            <a:endParaRPr lang="en-US"/>
          </a:p>
        </p:txBody>
      </p:sp>
    </p:spTree>
    <p:extLst>
      <p:ext uri="{BB962C8B-B14F-4D97-AF65-F5344CB8AC3E}">
        <p14:creationId xmlns:p14="http://schemas.microsoft.com/office/powerpoint/2010/main" val="26297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Daily quizzes are to test your knowledge of the theory – a warm-up</a:t>
            </a:r>
            <a:r>
              <a:rPr lang="en-US" baseline="0" dirty="0" smtClean="0"/>
              <a:t> for applying it in </a:t>
            </a:r>
            <a:r>
              <a:rPr lang="en-US" baseline="0" dirty="0" err="1" smtClean="0"/>
              <a:t>homeworks</a:t>
            </a:r>
            <a:r>
              <a:rPr lang="en-US" baseline="0" dirty="0" smtClean="0"/>
              <a:t> and your projects.</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4427F-B457-A543-8ECB-7AB622A1156E}" type="slidenum">
              <a:rPr lang="en-US"/>
              <a:pPr/>
              <a:t>27</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b="1" dirty="0" smtClean="0"/>
              <a:t>We respect that you have a lot to do, but we would be remise as a teach if I didn’t encourage you</a:t>
            </a:r>
            <a:r>
              <a:rPr lang="en-US" b="1" baseline="0" dirty="0" smtClean="0"/>
              <a:t> to read the book too.</a:t>
            </a:r>
            <a:endParaRPr lang="en-US" b="1"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512B9-F2E8-234F-A986-F4862525862F}" type="slidenum">
              <a:rPr lang="en-US"/>
              <a:pPr/>
              <a:t>28</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Familiar</a:t>
            </a:r>
            <a:r>
              <a:rPr lang="en-US" baseline="0" dirty="0" smtClean="0"/>
              <a:t> sort of mix from prior CSSE courses, like 371.</a:t>
            </a:r>
          </a:p>
          <a:p>
            <a:endParaRPr lang="en-US" baseline="0" dirty="0" smtClean="0"/>
          </a:p>
          <a:p>
            <a:r>
              <a:rPr lang="en-US" baseline="0" dirty="0" smtClean="0"/>
              <a:t>The point is to attain skill in applying the theory, not just knowing it.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did this last year and it worked well. I had a few questions… </a:t>
            </a:r>
          </a:p>
          <a:p>
            <a:endParaRPr lang="en-US" baseline="0" dirty="0" smtClean="0"/>
          </a:p>
          <a:p>
            <a:r>
              <a:rPr lang="en-US" baseline="0" dirty="0" smtClean="0"/>
              <a:t>Heroics are discouraged because large projects can’t work that way!  It’s a bad habit to learn in school.  Goes with trying to do everything the night before.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39CF57-442E-DC4E-A0FB-6ED9EE260232}" type="slidenum">
              <a:rPr lang="en-US"/>
              <a:pPr/>
              <a:t>30</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dirty="0" smtClean="0"/>
              <a:t>We</a:t>
            </a:r>
            <a:r>
              <a:rPr lang="en-US" baseline="0" dirty="0" smtClean="0"/>
              <a:t> encourage you to stay ahead of the wave…</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C33849F1-8376-674D-8D98-BF1F506BADDB}" type="slidenum">
              <a:rPr lang="en-US" sz="1300"/>
              <a:pPr/>
              <a:t>31</a:t>
            </a:fld>
            <a:endParaRPr lang="en-US" sz="1300"/>
          </a:p>
        </p:txBody>
      </p:sp>
      <p:sp>
        <p:nvSpPr>
          <p:cNvPr id="64515" name="Rectangle 2"/>
          <p:cNvSpPr>
            <a:spLocks noGrp="1" noRot="1" noChangeAspect="1" noChangeArrowheads="1"/>
          </p:cNvSpPr>
          <p:nvPr>
            <p:ph type="sldImg"/>
          </p:nvPr>
        </p:nvSpPr>
        <p:spPr>
          <a:xfrm>
            <a:off x="400050" y="563563"/>
            <a:ext cx="6496050" cy="4872037"/>
          </a:xfrm>
          <a:solidFill>
            <a:srgbClr val="FFFFFF"/>
          </a:solidFill>
          <a:ln/>
        </p:spPr>
      </p:sp>
      <p:sp>
        <p:nvSpPr>
          <p:cNvPr id="64516" name="Rectangle 3"/>
          <p:cNvSpPr>
            <a:spLocks noGrp="1" noChangeArrowheads="1"/>
          </p:cNvSpPr>
          <p:nvPr>
            <p:ph type="body" idx="1"/>
          </p:nvPr>
        </p:nvSpPr>
        <p:spPr>
          <a:xfrm>
            <a:off x="161925" y="6448425"/>
            <a:ext cx="6965950" cy="2552700"/>
          </a:xfrm>
          <a:solidFill>
            <a:srgbClr val="FFFFFF"/>
          </a:solidFill>
          <a:ln>
            <a:solidFill>
              <a:srgbClr val="000000"/>
            </a:solidFill>
          </a:ln>
        </p:spPr>
        <p:txBody>
          <a:bodyPr lIns="96574" tIns="48287" rIns="96574" bIns="48287"/>
          <a:lstStyle/>
          <a:p>
            <a:r>
              <a:rPr lang="en-US" dirty="0"/>
              <a:t>Note that the book covers topics in the </a:t>
            </a:r>
            <a:r>
              <a:rPr lang="en-US" i="1" dirty="0"/>
              <a:t>lingua franca</a:t>
            </a:r>
            <a:r>
              <a:rPr lang="en-US" dirty="0"/>
              <a:t> of UML – the design principles are broader and do not show up specifically in the titles.</a:t>
            </a:r>
          </a:p>
          <a:p>
            <a:endParaRPr lang="en-US" dirty="0"/>
          </a:p>
          <a:p>
            <a:r>
              <a:rPr lang="en-US" dirty="0" smtClean="0"/>
              <a:t>TAKE </a:t>
            </a:r>
            <a:r>
              <a:rPr lang="en-US" dirty="0"/>
              <a:t>A LOOK AT </a:t>
            </a:r>
            <a:r>
              <a:rPr lang="en-US" dirty="0" smtClean="0"/>
              <a:t>MOODLE …</a:t>
            </a:r>
            <a:endParaRPr lang="en-US" dirty="0"/>
          </a:p>
          <a:p>
            <a:endParaRPr lang="en-US" dirty="0"/>
          </a:p>
          <a:p>
            <a:r>
              <a:rPr lang="en-US" dirty="0" smtClean="0">
                <a:sym typeface="Wingdings" charset="0"/>
              </a:rPr>
              <a:t>The </a:t>
            </a:r>
            <a:r>
              <a:rPr lang="en-US" dirty="0">
                <a:sym typeface="Wingdings" charset="0"/>
              </a:rPr>
              <a:t>homework </a:t>
            </a:r>
            <a:r>
              <a:rPr lang="en-US" dirty="0" smtClean="0">
                <a:sym typeface="Wingdings" charset="0"/>
              </a:rPr>
              <a:t>Survey assignment </a:t>
            </a:r>
            <a:r>
              <a:rPr lang="en-US" dirty="0">
                <a:sym typeface="Wingdings" charset="0"/>
              </a:rPr>
              <a:t>will be due Tomorrow, Tuesday at 5:00pm.</a:t>
            </a:r>
          </a:p>
          <a:p>
            <a:endParaRPr lang="en-US" dirty="0">
              <a:sym typeface="Wingdings" charset="0"/>
            </a:endParaRPr>
          </a:p>
          <a:p>
            <a:r>
              <a:rPr lang="en-US" dirty="0">
                <a:sym typeface="Wingdings" charset="0"/>
              </a:rPr>
              <a:t>The milestone will be due Friday, at 11:59pm. </a:t>
            </a:r>
            <a:endParaRPr lang="en-US" dirty="0"/>
          </a:p>
        </p:txBody>
      </p:sp>
      <p:sp>
        <p:nvSpPr>
          <p:cNvPr id="64517" name="Line 4"/>
          <p:cNvSpPr>
            <a:spLocks noChangeShapeType="1"/>
          </p:cNvSpPr>
          <p:nvPr/>
        </p:nvSpPr>
        <p:spPr bwMode="auto">
          <a:xfrm>
            <a:off x="144463" y="5738813"/>
            <a:ext cx="7008812" cy="0"/>
          </a:xfrm>
          <a:prstGeom prst="line">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18" name="Rectangle 5"/>
          <p:cNvSpPr>
            <a:spLocks noChangeArrowheads="1"/>
          </p:cNvSpPr>
          <p:nvPr/>
        </p:nvSpPr>
        <p:spPr bwMode="auto">
          <a:xfrm>
            <a:off x="134938" y="5786438"/>
            <a:ext cx="7031037" cy="6048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64519" name="Text Box 6"/>
          <p:cNvSpPr txBox="1">
            <a:spLocks noChangeArrowheads="1"/>
          </p:cNvSpPr>
          <p:nvPr/>
        </p:nvSpPr>
        <p:spPr bwMode="auto">
          <a:xfrm>
            <a:off x="165100" y="5795963"/>
            <a:ext cx="69707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574" tIns="48287" rIns="96574" bIns="48287">
            <a:spAutoFit/>
          </a:bodyPr>
          <a:lstStyle>
            <a:lvl1pPr defTabSz="966788" eaLnBrk="0" hangingPunct="0">
              <a:defRPr sz="2400">
                <a:solidFill>
                  <a:schemeClr val="tx1"/>
                </a:solidFill>
                <a:latin typeface="Times New Roman" charset="0"/>
                <a:ea typeface="ＭＳ Ｐゴシック" charset="0"/>
                <a:cs typeface="ＭＳ Ｐゴシック" charset="0"/>
              </a:defRPr>
            </a:lvl1pPr>
            <a:lvl2pPr marL="37931725" indent="-37474525" defTabSz="9667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100" b="1">
                <a:latin typeface="Arial" charset="0"/>
              </a:rPr>
              <a:t>Abbreviations:  </a:t>
            </a:r>
            <a:r>
              <a:rPr lang="en-US" sz="1100">
                <a:latin typeface="Arial" charset="0"/>
              </a:rPr>
              <a:t>Type acronyms/abbreviations here</a:t>
            </a:r>
          </a:p>
          <a:p>
            <a:pPr>
              <a:spcBef>
                <a:spcPct val="20000"/>
              </a:spcBef>
            </a:pPr>
            <a:endParaRPr lang="en-US" sz="1100">
              <a:latin typeface="Arial" charset="0"/>
            </a:endParaRPr>
          </a:p>
          <a:p>
            <a:pPr>
              <a:spcBef>
                <a:spcPct val="20000"/>
              </a:spcBef>
            </a:pPr>
            <a:r>
              <a:rPr lang="en-US" sz="1100">
                <a:latin typeface="Arial" charset="0"/>
              </a:rPr>
              <a:t> </a:t>
            </a:r>
            <a:endParaRPr lang="en-US" sz="1100" b="1">
              <a:latin typeface="Arial" charset="0"/>
            </a:endParaRPr>
          </a:p>
        </p:txBody>
      </p:sp>
      <p:sp>
        <p:nvSpPr>
          <p:cNvPr id="64520" name="Text Box 7"/>
          <p:cNvSpPr txBox="1">
            <a:spLocks noChangeArrowheads="1"/>
          </p:cNvSpPr>
          <p:nvPr/>
        </p:nvSpPr>
        <p:spPr bwMode="auto">
          <a:xfrm>
            <a:off x="204788" y="8977313"/>
            <a:ext cx="697071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6574" tIns="48287" rIns="96574" bIns="48287">
            <a:spAutoFit/>
          </a:bodyPr>
          <a:lstStyle>
            <a:lvl1pPr defTabSz="966788" eaLnBrk="0" hangingPunct="0">
              <a:defRPr sz="2400">
                <a:solidFill>
                  <a:schemeClr val="tx1"/>
                </a:solidFill>
                <a:latin typeface="Times New Roman" charset="0"/>
                <a:ea typeface="ＭＳ Ｐゴシック" charset="0"/>
                <a:cs typeface="ＭＳ Ｐゴシック" charset="0"/>
              </a:defRPr>
            </a:lvl1pPr>
            <a:lvl2pPr marL="37931725" indent="-37474525" defTabSz="9667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1100" b="1">
                <a:latin typeface="Arial" charset="0"/>
              </a:rPr>
              <a:t>Research Reference:  </a:t>
            </a:r>
            <a:r>
              <a:rPr lang="en-US" sz="1100">
                <a:latin typeface="Arial" charset="0"/>
              </a:rPr>
              <a:t>Type Delta/research references here</a:t>
            </a:r>
            <a:endParaRPr lang="en-US" sz="1100" b="1">
              <a:latin typeface="Arial" charset="0"/>
            </a:endParaRPr>
          </a:p>
        </p:txBody>
      </p:sp>
      <p:sp>
        <p:nvSpPr>
          <p:cNvPr id="64521" name="Line 8"/>
          <p:cNvSpPr>
            <a:spLocks noChangeShapeType="1"/>
          </p:cNvSpPr>
          <p:nvPr/>
        </p:nvSpPr>
        <p:spPr bwMode="auto">
          <a:xfrm>
            <a:off x="300038" y="9004300"/>
            <a:ext cx="13081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a:solidFill>
                  <a:schemeClr val="tx1"/>
                </a:solidFill>
                <a:latin typeface="Times New Roman" charset="0"/>
                <a:ea typeface="ＭＳ Ｐゴシック" charset="0"/>
                <a:cs typeface="ＭＳ Ｐゴシック" charset="0"/>
              </a:defRPr>
            </a:lvl1pPr>
            <a:lvl2pPr marL="37931725" indent="-37474525" defTabSz="97313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F5CEEE7D-7043-9D4C-B798-48338F365EA8}" type="slidenum">
              <a:rPr lang="en-US" sz="1300"/>
              <a:pPr/>
              <a:t>32</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See pre-course assessment on</a:t>
            </a:r>
            <a:r>
              <a:rPr lang="en-US" baseline="0" dirty="0" smtClean="0"/>
              <a:t> Moodle.</a:t>
            </a:r>
          </a:p>
          <a:p>
            <a:r>
              <a:rPr lang="en-US" baseline="0" dirty="0" smtClean="0"/>
              <a:t>Turn in today’s quiz!</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designing software fun?  It’s great!  In addition to slinging code to the computer’s </a:t>
            </a:r>
            <a:r>
              <a:rPr lang="en-US" smtClean="0"/>
              <a:t>satisfaction, you </a:t>
            </a:r>
            <a:r>
              <a:rPr lang="en-US" dirty="0" smtClean="0"/>
              <a:t>have the job satisfaction of being a technical inventor</a:t>
            </a:r>
            <a:r>
              <a:rPr lang="en-US" baseline="0" dirty="0" smtClean="0"/>
              <a:t> and </a:t>
            </a:r>
            <a:r>
              <a:rPr lang="en-US" dirty="0" smtClean="0"/>
              <a:t>leader,</a:t>
            </a:r>
            <a:r>
              <a:rPr lang="en-US" baseline="0" dirty="0" smtClean="0"/>
              <a:t> inventing systems that development people build as a project and which get deployed to customers who use it for something they didn’t have before.</a:t>
            </a:r>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6</a:t>
            </a:fld>
            <a:endParaRPr lang="en-US"/>
          </a:p>
        </p:txBody>
      </p:sp>
    </p:spTree>
    <p:extLst>
      <p:ext uri="{BB962C8B-B14F-4D97-AF65-F5344CB8AC3E}">
        <p14:creationId xmlns:p14="http://schemas.microsoft.com/office/powerpoint/2010/main" val="113364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is as old as human needs to solve problems. </a:t>
            </a:r>
          </a:p>
          <a:p>
            <a:endParaRPr lang="en-US" dirty="0" smtClean="0"/>
          </a:p>
          <a:p>
            <a:r>
              <a:rPr lang="en-US" dirty="0" smtClean="0"/>
              <a:t>Design involves organizing concepts (often abstract) into plans for implementation towards a goal or state. </a:t>
            </a:r>
          </a:p>
          <a:p>
            <a:endParaRPr lang="en-US" dirty="0" smtClean="0"/>
          </a:p>
          <a:p>
            <a:r>
              <a:rPr lang="en-US" dirty="0" smtClean="0"/>
              <a:t>Design organizes these descriptions into refinements and elaborations that show how the system will be implemented using people, facilities, computers, communications, and the like.</a:t>
            </a:r>
          </a:p>
          <a:p>
            <a:endParaRPr lang="en-US" dirty="0"/>
          </a:p>
        </p:txBody>
      </p:sp>
      <p:sp>
        <p:nvSpPr>
          <p:cNvPr id="4" name="Slide Number Placeholder 3"/>
          <p:cNvSpPr>
            <a:spLocks noGrp="1"/>
          </p:cNvSpPr>
          <p:nvPr>
            <p:ph type="sldNum" sz="quarter" idx="10"/>
          </p:nvPr>
        </p:nvSpPr>
        <p:spPr/>
        <p:txBody>
          <a:bodyPr/>
          <a:lstStyle/>
          <a:p>
            <a:pPr>
              <a:defRPr/>
            </a:pPr>
            <a:fld id="{498B7675-986A-4C4B-ADA0-FFB57BC6EEDE}" type="slidenum">
              <a:rPr lang="en-US" smtClean="0"/>
              <a:pPr>
                <a:defRPr/>
              </a:pPr>
              <a:t>10</a:t>
            </a:fld>
            <a:endParaRPr lang="en-US"/>
          </a:p>
        </p:txBody>
      </p:sp>
    </p:spTree>
    <p:extLst>
      <p:ext uri="{BB962C8B-B14F-4D97-AF65-F5344CB8AC3E}">
        <p14:creationId xmlns:p14="http://schemas.microsoft.com/office/powerpoint/2010/main" val="291501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t>Chermayeff</a:t>
            </a:r>
            <a:r>
              <a:rPr lang="en-US" dirty="0"/>
              <a:t> is the quintessential businessman</a:t>
            </a:r>
            <a:r>
              <a:rPr lang="ja-JP" altLang="en-US" dirty="0"/>
              <a:t>’</a:t>
            </a:r>
            <a:r>
              <a:rPr lang="en-US" dirty="0"/>
              <a:t>s designer … logos, </a:t>
            </a:r>
            <a:r>
              <a:rPr lang="en-US" b="1" i="1" dirty="0"/>
              <a:t>Bauhaus Couple</a:t>
            </a:r>
            <a:r>
              <a:rPr lang="en-US" dirty="0"/>
              <a:t> - 1995</a:t>
            </a:r>
          </a:p>
          <a:p>
            <a:endParaRPr lang="en-US" dirty="0" smtClean="0"/>
          </a:p>
          <a:p>
            <a:r>
              <a:rPr lang="en-US" dirty="0" smtClean="0"/>
              <a:t>Creative navigation of trade-offs</a:t>
            </a:r>
          </a:p>
          <a:p>
            <a:r>
              <a:rPr lang="en-US" dirty="0" smtClean="0"/>
              <a:t>Aesthetics </a:t>
            </a:r>
          </a:p>
          <a:p>
            <a:endParaRPr 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400">
                <a:solidFill>
                  <a:schemeClr val="tx1"/>
                </a:solidFill>
                <a:latin typeface="Times New Roman" charset="0"/>
                <a:ea typeface="ＭＳ Ｐゴシック" charset="0"/>
                <a:cs typeface="ＭＳ Ｐゴシック" charset="0"/>
              </a:defRPr>
            </a:lvl1pPr>
            <a:lvl2pPr marL="37931725" indent="-37474525" defTabSz="9731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55B0248E-FE74-6941-A851-EBF74F63FBA4}" type="slidenum">
              <a:rPr lang="en-US" sz="1300"/>
              <a:pPr/>
              <a:t>11</a:t>
            </a:fld>
            <a:endParaRPr 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Recognizing the need and potential service/market</a:t>
            </a:r>
          </a:p>
          <a:p>
            <a:endParaRPr lang="en-US" dirty="0" smtClean="0"/>
          </a:p>
          <a:p>
            <a:r>
              <a:rPr lang="en-US" dirty="0" smtClean="0"/>
              <a:t>Responding to the complexities of today</a:t>
            </a:r>
            <a:r>
              <a:rPr lang="ja-JP" altLang="en-US" dirty="0" smtClean="0"/>
              <a:t>’</a:t>
            </a:r>
            <a:r>
              <a:rPr lang="en-US" dirty="0" smtClean="0"/>
              <a:t>s solutions</a:t>
            </a:r>
          </a:p>
          <a:p>
            <a:r>
              <a:rPr lang="en-US" dirty="0" smtClean="0"/>
              <a:t>	- Can you imagine designing the internet as it works today back when Mosaic came out in 1992?</a:t>
            </a:r>
          </a:p>
          <a:p>
            <a:endParaRPr lang="en-US" dirty="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400">
                <a:solidFill>
                  <a:schemeClr val="tx1"/>
                </a:solidFill>
                <a:latin typeface="Times New Roman" charset="0"/>
                <a:ea typeface="ＭＳ Ｐゴシック" charset="0"/>
                <a:cs typeface="ＭＳ Ｐゴシック" charset="0"/>
              </a:defRPr>
            </a:lvl1pPr>
            <a:lvl2pPr marL="37931725" indent="-37474525" defTabSz="9731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5EEC02BD-E24C-4447-8882-5A92B5E50150}" type="slidenum">
              <a:rPr lang="en-US" sz="1300"/>
              <a:pPr/>
              <a:t>12</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 is about discovery and expression of potential solutions – large systems like airports require considerable tradeoff navigations. </a:t>
            </a:r>
          </a:p>
          <a:p>
            <a:endParaRPr lang="en-US" dirty="0" smtClean="0"/>
          </a:p>
          <a:p>
            <a:r>
              <a:rPr lang="en-US" dirty="0" smtClean="0"/>
              <a:t>Arguably the foremost airport designer in the world, Fentress</a:t>
            </a:r>
            <a:r>
              <a:rPr lang="ja-JP" altLang="en-US" dirty="0" smtClean="0"/>
              <a:t>’</a:t>
            </a:r>
            <a:r>
              <a:rPr lang="en-US" dirty="0" smtClean="0"/>
              <a:t> DIA (Denver International Airport), Incheon International Airport (Seoul, South Korea) and his anticipated modernization of LAX (Los Angeles International Airport) </a:t>
            </a:r>
          </a:p>
          <a:p>
            <a:endParaRPr lang="en-US"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400">
                <a:solidFill>
                  <a:schemeClr val="tx1"/>
                </a:solidFill>
                <a:latin typeface="Times New Roman" charset="0"/>
                <a:ea typeface="ＭＳ Ｐゴシック" charset="0"/>
                <a:cs typeface="ＭＳ Ｐゴシック" charset="0"/>
              </a:defRPr>
            </a:lvl1pPr>
            <a:lvl2pPr marL="37931725" indent="-37474525" defTabSz="9731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4EDDCF5F-0B01-2E44-8161-3969BFF21670}" type="slidenum">
              <a:rPr lang="en-US" sz="1300"/>
              <a:pPr/>
              <a:t>13</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400">
                <a:solidFill>
                  <a:schemeClr val="tx1"/>
                </a:solidFill>
                <a:latin typeface="Times New Roman" charset="0"/>
                <a:ea typeface="ＭＳ Ｐゴシック" charset="0"/>
                <a:cs typeface="ＭＳ Ｐゴシック" charset="0"/>
              </a:defRPr>
            </a:lvl1pPr>
            <a:lvl2pPr marL="37931725" indent="-37474525" defTabSz="9731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76E6C9A3-0AA3-1C42-81C7-D36CA5EF5B22}" type="slidenum">
              <a:rPr lang="en-US" sz="1300"/>
              <a:pPr/>
              <a:t>14</a:t>
            </a:fld>
            <a:endParaRPr lang="en-US" sz="13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b="1" dirty="0">
                <a:solidFill>
                  <a:srgbClr val="000066"/>
                </a:solidFill>
                <a:latin typeface="Arial" charset="0"/>
              </a:rPr>
              <a:t>"</a:t>
            </a:r>
            <a:r>
              <a:rPr lang="en-US" b="1" i="1" dirty="0">
                <a:solidFill>
                  <a:srgbClr val="000066"/>
                </a:solidFill>
                <a:latin typeface="Arial" charset="0"/>
              </a:rPr>
              <a:t>A designer knows he's achieved perfection not when there is nothing left to add, but when there is nothing left to take away.</a:t>
            </a:r>
            <a:r>
              <a:rPr lang="en-US" b="1" dirty="0">
                <a:solidFill>
                  <a:srgbClr val="000066"/>
                </a:solidFill>
                <a:latin typeface="Arial" charset="0"/>
              </a:rPr>
              <a:t>"</a:t>
            </a:r>
          </a:p>
          <a:p>
            <a:pPr>
              <a:spcBef>
                <a:spcPct val="50000"/>
              </a:spcBef>
            </a:pPr>
            <a:r>
              <a:rPr lang="en-US" dirty="0">
                <a:solidFill>
                  <a:srgbClr val="000066"/>
                </a:solidFill>
                <a:latin typeface="Arial" charset="0"/>
              </a:rPr>
              <a:t>	</a:t>
            </a:r>
            <a:r>
              <a:rPr lang="en-US" i="1" dirty="0">
                <a:solidFill>
                  <a:srgbClr val="000066"/>
                </a:solidFill>
                <a:latin typeface="Arial" charset="0"/>
              </a:rPr>
              <a:t>-A. de </a:t>
            </a:r>
            <a:r>
              <a:rPr lang="en-US" i="1" dirty="0" smtClean="0">
                <a:solidFill>
                  <a:srgbClr val="000066"/>
                </a:solidFill>
                <a:latin typeface="Arial" charset="0"/>
              </a:rPr>
              <a:t>Saint-Exupery, author of “The Little</a:t>
            </a:r>
            <a:r>
              <a:rPr lang="en-US" i="1" baseline="0" dirty="0" smtClean="0">
                <a:solidFill>
                  <a:srgbClr val="000066"/>
                </a:solidFill>
                <a:latin typeface="Arial" charset="0"/>
              </a:rPr>
              <a:t> Prince”</a:t>
            </a:r>
            <a:r>
              <a:rPr lang="en-US" i="1" dirty="0" smtClean="0">
                <a:solidFill>
                  <a:srgbClr val="000066"/>
                </a:solidFill>
                <a:latin typeface="Arial" charset="0"/>
              </a:rPr>
              <a:t> </a:t>
            </a:r>
            <a:endParaRPr lang="en-US" i="1" dirty="0">
              <a:solidFill>
                <a:srgbClr val="000066"/>
              </a:solidFill>
              <a:latin typeface="Arial" charset="0"/>
            </a:endParaRP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Null Reference: </a:t>
            </a:r>
            <a:r>
              <a:rPr lang="ja-JP" altLang="en-US" dirty="0" smtClean="0"/>
              <a:t>“</a:t>
            </a:r>
            <a:r>
              <a:rPr lang="en-US" dirty="0" smtClean="0"/>
              <a:t>I call it my billion-dollar mistake. It was the invention of the null reference in 1965. At that time, I was designing the first comprehensive type system for references in an object oriented language (ALGOL W). My goal was to ensure that all use of references should be absolutely safe, with checking performed automatically by the compiler. But I couldn't resist the temptation to put in a null reference, simply because it was so easy to implement. This has led to innumerable errors, vulnerabilities, and system crashes, which have probably caused a billion dollars of pain and damage in the last forty years.</a:t>
            </a:r>
            <a:r>
              <a:rPr lang="ja-JP" altLang="en-US" dirty="0" smtClean="0"/>
              <a:t>”</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a:defRPr sz="2400">
                <a:solidFill>
                  <a:schemeClr val="tx1"/>
                </a:solidFill>
                <a:latin typeface="Times New Roman" charset="0"/>
                <a:ea typeface="ＭＳ Ｐゴシック" charset="0"/>
                <a:cs typeface="ＭＳ Ｐゴシック" charset="0"/>
              </a:defRPr>
            </a:lvl1pPr>
            <a:lvl2pPr marL="37931725" indent="-37474525" defTabSz="973138">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CBD7326-391D-3C41-9494-854210752677}" type="slidenum">
              <a:rPr lang="en-US" sz="1300"/>
              <a:pPr/>
              <a:t>15</a:t>
            </a:fld>
            <a:endParaRPr lang="en-US" sz="13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Recall from CSSE 371 that </a:t>
            </a:r>
            <a:r>
              <a:rPr lang="ja-JP" altLang="en-US" dirty="0" smtClean="0"/>
              <a:t>“</a:t>
            </a:r>
            <a:r>
              <a:rPr lang="en-US" dirty="0" smtClean="0"/>
              <a:t>Requirements</a:t>
            </a:r>
            <a:r>
              <a:rPr lang="ja-JP" altLang="en-US" dirty="0" smtClean="0"/>
              <a:t>”</a:t>
            </a:r>
            <a:r>
              <a:rPr lang="en-US" dirty="0" smtClean="0"/>
              <a:t> specify the </a:t>
            </a:r>
            <a:r>
              <a:rPr lang="en-US" u="sng" dirty="0" smtClean="0"/>
              <a:t>External </a:t>
            </a:r>
            <a:r>
              <a:rPr lang="en-US" dirty="0" smtClean="0"/>
              <a:t>description of </a:t>
            </a:r>
            <a:r>
              <a:rPr lang="ja-JP" altLang="en-US" dirty="0" smtClean="0"/>
              <a:t>“</a:t>
            </a:r>
            <a:r>
              <a:rPr lang="en-US" u="sng" dirty="0" smtClean="0"/>
              <a:t>What</a:t>
            </a:r>
            <a:r>
              <a:rPr lang="ja-JP" altLang="en-US" dirty="0" smtClean="0"/>
              <a:t>”</a:t>
            </a:r>
            <a:r>
              <a:rPr lang="en-US" dirty="0" smtClean="0"/>
              <a:t> will be Produced</a:t>
            </a:r>
            <a:br>
              <a:rPr lang="en-US" dirty="0" smtClean="0"/>
            </a:b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6" name="Rectangle 4"/>
            <p:cNvSpPr>
              <a:spLocks noChangeArrowheads="1"/>
            </p:cNvSpPr>
            <p:nvPr/>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nvGrpSpPr>
            <p:cNvPr id="7" name="Group 5"/>
            <p:cNvGrpSpPr>
              <a:grpSpLocks/>
            </p:cNvGrpSpPr>
            <p:nvPr userDrawn="1"/>
          </p:nvGrpSpPr>
          <p:grpSpPr bwMode="auto">
            <a:xfrm>
              <a:off x="0" y="672"/>
              <a:ext cx="1806" cy="1989"/>
              <a:chOff x="0" y="672"/>
              <a:chExt cx="1806" cy="1989"/>
            </a:xfrm>
          </p:grpSpPr>
          <p:sp>
            <p:nvSpPr>
              <p:cNvPr id="8" name="Rectangle 6"/>
              <p:cNvSpPr>
                <a:spLocks noChangeArrowheads="1"/>
              </p:cNvSpPr>
              <p:nvPr/>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9" name="Rectangle 7"/>
              <p:cNvSpPr>
                <a:spLocks noChangeArrowheads="1"/>
              </p:cNvSpPr>
              <p:nvPr/>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0" name="Rectangle 8"/>
              <p:cNvSpPr>
                <a:spLocks noChangeArrowheads="1"/>
              </p:cNvSpPr>
              <p:nvPr/>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1" name="Rectangle 9"/>
              <p:cNvSpPr>
                <a:spLocks noChangeArrowheads="1"/>
              </p:cNvSpPr>
              <p:nvPr/>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2" name="Rectangle 10"/>
              <p:cNvSpPr>
                <a:spLocks noChangeArrowheads="1"/>
              </p:cNvSpPr>
              <p:nvPr/>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3" name="Rectangle 11"/>
              <p:cNvSpPr>
                <a:spLocks noChangeArrowheads="1"/>
              </p:cNvSpPr>
              <p:nvPr/>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4" name="Rectangle 12"/>
              <p:cNvSpPr>
                <a:spLocks noChangeArrowheads="1"/>
              </p:cNvSpPr>
              <p:nvPr/>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5" name="Rectangle 13"/>
              <p:cNvSpPr>
                <a:spLocks noChangeArrowheads="1"/>
              </p:cNvSpPr>
              <p:nvPr/>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6" name="Rectangle 14"/>
              <p:cNvSpPr>
                <a:spLocks noChangeArrowheads="1"/>
              </p:cNvSpPr>
              <p:nvPr/>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17" name="Rectangle 15"/>
              <p:cNvSpPr>
                <a:spLocks noChangeArrowheads="1"/>
              </p:cNvSpPr>
              <p:nvPr/>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grpSp>
      </p:grpSp>
      <p:sp>
        <p:nvSpPr>
          <p:cNvPr id="18" name="Line 21"/>
          <p:cNvSpPr>
            <a:spLocks noChangeShapeType="1"/>
          </p:cNvSpPr>
          <p:nvPr/>
        </p:nvSpPr>
        <p:spPr bwMode="auto">
          <a:xfrm>
            <a:off x="228600" y="63246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9" name="Picture 31" descr="rose4"/>
          <p:cNvPicPr>
            <a:picLocks noChangeAspect="1" noChangeArrowheads="1"/>
          </p:cNvPicPr>
          <p:nvPr userDrawn="1"/>
        </p:nvPicPr>
        <p:blipFill>
          <a:blip r:embed="rId2">
            <a:alphaModFix/>
          </a:blip>
          <a:srcRect l="12895" t="22858"/>
          <a:stretch>
            <a:fillRect/>
          </a:stretch>
        </p:blipFill>
        <p:spPr bwMode="auto">
          <a:xfrm>
            <a:off x="5784576" y="6300787"/>
            <a:ext cx="3359424" cy="557213"/>
          </a:xfrm>
          <a:prstGeom prst="rect">
            <a:avLst/>
          </a:prstGeom>
          <a:noFill/>
        </p:spPr>
      </p:pic>
      <p:sp>
        <p:nvSpPr>
          <p:cNvPr id="4115" name="Rectangle 19"/>
          <p:cNvSpPr>
            <a:spLocks noGrp="1" noChangeArrowheads="1"/>
          </p:cNvSpPr>
          <p:nvPr>
            <p:ph type="ctrTitle"/>
          </p:nvPr>
        </p:nvSpPr>
        <p:spPr>
          <a:xfrm>
            <a:off x="2971800" y="1828800"/>
            <a:ext cx="6019800" cy="2209800"/>
          </a:xfrm>
        </p:spPr>
        <p:txBody>
          <a:bodyPr/>
          <a:lstStyle>
            <a:lvl1pPr>
              <a:defRPr sz="4200">
                <a:solidFill>
                  <a:schemeClr val="tx2"/>
                </a:solidFill>
                <a:effectLst>
                  <a:outerShdw blurRad="50800" dist="38100" dir="2700000" algn="br">
                    <a:srgbClr val="000000">
                      <a:alpha val="43000"/>
                    </a:srgbClr>
                  </a:outerShdw>
                </a:effectLst>
              </a:defRPr>
            </a:lvl1pPr>
          </a:lstStyle>
          <a:p>
            <a:r>
              <a:rPr lang="en-US" dirty="0"/>
              <a:t>Click to edit Master title style</a:t>
            </a:r>
          </a:p>
        </p:txBody>
      </p:sp>
      <p:sp>
        <p:nvSpPr>
          <p:cNvPr id="4116"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2800"/>
            </a:lvl1pPr>
          </a:lstStyle>
          <a:p>
            <a:r>
              <a:rPr lang="en-US"/>
              <a:t>Click to edit Master subtitle style</a:t>
            </a:r>
          </a:p>
        </p:txBody>
      </p:sp>
      <p:sp>
        <p:nvSpPr>
          <p:cNvPr id="20"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21" name="Rectangle 17"/>
          <p:cNvSpPr>
            <a:spLocks noGrp="1" noChangeArrowheads="1"/>
          </p:cNvSpPr>
          <p:nvPr>
            <p:ph type="ftr" sz="quarter" idx="11"/>
          </p:nvPr>
        </p:nvSpPr>
        <p:spPr/>
        <p:txBody>
          <a:bodyPr/>
          <a:lstStyle>
            <a:lvl1pPr>
              <a:defRPr/>
            </a:lvl1pPr>
          </a:lstStyle>
          <a:p>
            <a:pPr>
              <a:defRPr/>
            </a:pPr>
            <a:endParaRPr lang="en-US" dirty="0"/>
          </a:p>
        </p:txBody>
      </p:sp>
      <p:sp>
        <p:nvSpPr>
          <p:cNvPr id="22" name="Rectangle 18"/>
          <p:cNvSpPr>
            <a:spLocks noGrp="1" noChangeArrowheads="1"/>
          </p:cNvSpPr>
          <p:nvPr>
            <p:ph type="sldNum" sz="quarter" idx="12"/>
          </p:nvPr>
        </p:nvSpPr>
        <p:spPr/>
        <p:txBody>
          <a:bodyPr/>
          <a:lstStyle>
            <a:lvl1pPr>
              <a:defRPr/>
            </a:lvl1pPr>
          </a:lstStyle>
          <a:p>
            <a:pPr>
              <a:defRPr/>
            </a:pPr>
            <a:fld id="{A655A555-AB5D-AB47-9A04-8ECC014EEA5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D83C5A2-3CDB-8D43-803E-A3728E607B3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A58896-62B4-C440-B032-A29F26D1A7E0}"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76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038600" cy="44958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B87EBC-9861-6140-A321-9ACAA360D569}"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C88F01-88A4-0A49-A992-66D74FFC0B5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DFE2931-4B0B-694B-995F-A2D88DDB819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7F6D2B4-435D-E74A-8285-6CF81365FB58}"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451B28E-7595-6A4B-A957-C884F43E84C0}"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0048E52-6334-C748-88D8-371D152ACCC2}"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B476CB-7739-B045-A5B0-808B29AD9314}"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B57C557-CAFD-FD46-99B7-D835B996629E}"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DA8D20F-AAD2-644F-85B5-CE4A69817113}"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307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pPr algn="ctr" eaLnBrk="1" hangingPunct="1">
                <a:defRPr/>
              </a:pPr>
              <a:endParaRPr lang="en-US">
                <a:latin typeface="Times New Roman" charset="0"/>
              </a:endParaRPr>
            </a:p>
          </p:txBody>
        </p:sp>
        <p:sp>
          <p:nvSpPr>
            <p:cNvPr id="307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7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eaLnBrk="1" hangingPunct="1">
                <a:defRPr/>
              </a:pPr>
              <a:endParaRPr lang="en-US" sz="1800">
                <a:solidFill>
                  <a:schemeClr val="hlink"/>
                </a:solidFill>
              </a:endParaRPr>
            </a:p>
          </p:txBody>
        </p:sp>
        <p:sp>
          <p:nvSpPr>
            <p:cNvPr id="308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eaLnBrk="1" hangingPunct="1">
                <a:defRPr/>
              </a:pPr>
              <a:endParaRPr lang="en-US">
                <a:latin typeface="Times New Roman" charset="0"/>
              </a:endParaRPr>
            </a:p>
          </p:txBody>
        </p:sp>
        <p:sp>
          <p:nvSpPr>
            <p:cNvPr id="308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sp>
          <p:nvSpPr>
            <p:cNvPr id="308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eaLnBrk="1" hangingPunct="1">
                <a:defRPr/>
              </a:pPr>
              <a:endParaRPr lang="en-US" sz="1800">
                <a:solidFill>
                  <a:schemeClr val="accent2"/>
                </a:solidFill>
              </a:endParaRPr>
            </a:p>
          </p:txBody>
        </p:sp>
      </p:grpSp>
      <p:sp>
        <p:nvSpPr>
          <p:cNvPr id="307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307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D98F137C-4BC3-5045-90E0-34A07F0E8B7F}" type="slidenum">
              <a:rPr lang="en-US"/>
              <a:pPr>
                <a:defRPr/>
              </a:pPr>
              <a:t>‹#›</a:t>
            </a:fld>
            <a:endParaRPr lang="en-US"/>
          </a:p>
        </p:txBody>
      </p:sp>
      <p:sp>
        <p:nvSpPr>
          <p:cNvPr id="1029" name="Rectangle 14"/>
          <p:cNvSpPr>
            <a:spLocks noGrp="1" noChangeArrowheads="1"/>
          </p:cNvSpPr>
          <p:nvPr>
            <p:ph type="title"/>
            <p:custDataLst>
              <p:tags r:id="rId14"/>
            </p:custDataLst>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custDataLst>
              <p:tags r:id="rId15"/>
            </p:custDataLst>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89" name="Line 17"/>
          <p:cNvSpPr>
            <a:spLocks noChangeShapeType="1"/>
          </p:cNvSpPr>
          <p:nvPr/>
        </p:nvSpPr>
        <p:spPr bwMode="auto">
          <a:xfrm>
            <a:off x="228600" y="6400800"/>
            <a:ext cx="8686800" cy="0"/>
          </a:xfrm>
          <a:prstGeom prst="line">
            <a:avLst/>
          </a:prstGeom>
          <a:noFill/>
          <a:ln w="38100">
            <a:solidFill>
              <a:srgbClr val="A13214"/>
            </a:solidFill>
            <a:round/>
            <a:headEnd/>
            <a:tailEnd/>
          </a:ln>
          <a:effectLst/>
        </p:spPr>
        <p:txBody>
          <a:bodyPr>
            <a:prstTxWarp prst="textNoShape">
              <a:avLst/>
            </a:prstTxWarp>
          </a:bodyPr>
          <a:lstStyle/>
          <a:p>
            <a:pPr>
              <a:defRPr/>
            </a:pPr>
            <a:endParaRPr lang="en-US"/>
          </a:p>
        </p:txBody>
      </p:sp>
      <p:pic>
        <p:nvPicPr>
          <p:cNvPr id="1033" name="Picture 31" descr="rose4"/>
          <p:cNvPicPr>
            <a:picLocks noChangeAspect="1" noChangeArrowheads="1"/>
          </p:cNvPicPr>
          <p:nvPr userDrawn="1"/>
        </p:nvPicPr>
        <p:blipFill>
          <a:blip r:embed="rId16"/>
          <a:srcRect l="12895" t="22858"/>
          <a:stretch>
            <a:fillRect/>
          </a:stretch>
        </p:blipFill>
        <p:spPr bwMode="auto">
          <a:xfrm>
            <a:off x="0" y="6529388"/>
            <a:ext cx="1981200" cy="328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xStyles>
    <p:titleStyle>
      <a:lvl1pPr algn="l" rtl="0" eaLnBrk="0" fontAlgn="base" hangingPunct="0">
        <a:spcBef>
          <a:spcPct val="0"/>
        </a:spcBef>
        <a:spcAft>
          <a:spcPct val="0"/>
        </a:spcAft>
        <a:defRPr sz="36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2pPr>
      <a:lvl3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3pPr>
      <a:lvl4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4pPr>
      <a:lvl5pPr algn="l" rtl="0" eaLnBrk="0" fontAlgn="base" hangingPunct="0">
        <a:spcBef>
          <a:spcPct val="0"/>
        </a:spcBef>
        <a:spcAft>
          <a:spcPct val="0"/>
        </a:spcAft>
        <a:defRPr sz="3600">
          <a:solidFill>
            <a:schemeClr val="tx1"/>
          </a:solidFill>
          <a:latin typeface="Arial Black" charset="0"/>
          <a:ea typeface="ＭＳ Ｐゴシック" charset="-128"/>
          <a:cs typeface="ＭＳ Ｐゴシック" charset="-128"/>
        </a:defRPr>
      </a:lvl5pPr>
      <a:lvl6pPr marL="457200" algn="l" rtl="0" fontAlgn="base">
        <a:spcBef>
          <a:spcPct val="0"/>
        </a:spcBef>
        <a:spcAft>
          <a:spcPct val="0"/>
        </a:spcAft>
        <a:defRPr sz="3600">
          <a:solidFill>
            <a:schemeClr val="tx1"/>
          </a:solidFill>
          <a:latin typeface="Arial Black" charset="0"/>
        </a:defRPr>
      </a:lvl6pPr>
      <a:lvl7pPr marL="914400" algn="l" rtl="0" fontAlgn="base">
        <a:spcBef>
          <a:spcPct val="0"/>
        </a:spcBef>
        <a:spcAft>
          <a:spcPct val="0"/>
        </a:spcAft>
        <a:defRPr sz="3600">
          <a:solidFill>
            <a:schemeClr val="tx1"/>
          </a:solidFill>
          <a:latin typeface="Arial Black" charset="0"/>
        </a:defRPr>
      </a:lvl7pPr>
      <a:lvl8pPr marL="1371600" algn="l" rtl="0" fontAlgn="base">
        <a:spcBef>
          <a:spcPct val="0"/>
        </a:spcBef>
        <a:spcAft>
          <a:spcPct val="0"/>
        </a:spcAft>
        <a:defRPr sz="3600">
          <a:solidFill>
            <a:schemeClr val="tx1"/>
          </a:solidFill>
          <a:latin typeface="Arial Black" charset="0"/>
        </a:defRPr>
      </a:lvl8pPr>
      <a:lvl9pPr marL="1828800" algn="l" rtl="0" fontAlgn="base">
        <a:spcBef>
          <a:spcPct val="0"/>
        </a:spcBef>
        <a:spcAft>
          <a:spcPct val="0"/>
        </a:spcAft>
        <a:defRPr sz="3600">
          <a:solidFill>
            <a:schemeClr val="tx1"/>
          </a:solidFill>
          <a:latin typeface="Arial Black" charset="0"/>
        </a:defRPr>
      </a:lvl9pPr>
    </p:titleStyle>
    <p:bodyStyle>
      <a:lvl1pPr marL="342900" indent="-342900" algn="l" rtl="0" eaLnBrk="0" fontAlgn="base" hangingPunct="0">
        <a:spcBef>
          <a:spcPct val="20000"/>
        </a:spcBef>
        <a:spcAft>
          <a:spcPct val="0"/>
        </a:spcAft>
        <a:buClr>
          <a:schemeClr val="accent1"/>
        </a:buClr>
        <a:buSzPct val="75000"/>
        <a:buFont typeface="Wingdings" charset="2"/>
        <a:buChar char="n"/>
        <a:defRPr sz="26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hyperlink" Target="http://homesdesigns.net/design-exterior/exterior-home-design-software.php"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yogaanywhere.org/blog/2012/04/yoga-pose-of-the-day-kak-asana-crow-posture-and-bak-asana-crane-pos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justacarguy.blogspot.com/2010/04/air-brakes-were-first-deployed-at-1955.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file://localhost/Users/bohner/Documents/CSSE372-SPM/alarm.wav" TargetMode="External"/><Relationship Id="rId2" Type="http://schemas.microsoft.com/office/2007/relationships/media" Target="file://localhost/Users/bohner/Documents/CSSE372-SPM/alarm.wav" TargetMode="Externa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custDataLst>
              <p:tags r:id="rId1"/>
            </p:custDataLst>
          </p:nvPr>
        </p:nvSpPr>
        <p:spPr>
          <a:xfrm>
            <a:off x="1524000" y="2057400"/>
            <a:ext cx="6477000" cy="2209800"/>
          </a:xfrm>
          <a:effectLst>
            <a:outerShdw blurRad="50800" dist="38100" dir="2700000" algn="br">
              <a:srgbClr val="000000">
                <a:alpha val="43000"/>
              </a:srgbClr>
            </a:outerShdw>
          </a:effectLst>
        </p:spPr>
        <p:txBody>
          <a:bodyPr/>
          <a:lstStyle/>
          <a:p>
            <a:pPr algn="ctr" eaLnBrk="1" hangingPunct="1">
              <a:defRPr/>
            </a:pPr>
            <a:r>
              <a:rPr lang="en-US" sz="3600" dirty="0" smtClean="0"/>
              <a:t>CSSE 374 </a:t>
            </a:r>
            <a:br>
              <a:rPr lang="en-US" sz="3600" dirty="0" smtClean="0"/>
            </a:br>
            <a:r>
              <a:rPr lang="en-US" sz="3600" dirty="0" smtClean="0">
                <a:ea typeface="+mj-ea"/>
                <a:cs typeface="+mj-cs"/>
              </a:rPr>
              <a:t>Software Design:</a:t>
            </a:r>
            <a:br>
              <a:rPr lang="en-US" sz="3600" dirty="0" smtClean="0">
                <a:ea typeface="+mj-ea"/>
                <a:cs typeface="+mj-cs"/>
              </a:rPr>
            </a:br>
            <a:r>
              <a:rPr lang="en-US" sz="3600" dirty="0" smtClean="0">
                <a:ea typeface="+mj-ea"/>
                <a:cs typeface="+mj-cs"/>
              </a:rPr>
              <a:t>Introduction</a:t>
            </a:r>
            <a:endParaRPr lang="en-US" sz="3600" dirty="0">
              <a:ea typeface="+mj-ea"/>
              <a:cs typeface="+mj-cs"/>
            </a:endParaRPr>
          </a:p>
        </p:txBody>
      </p:sp>
      <p:sp>
        <p:nvSpPr>
          <p:cNvPr id="16388" name="Rectangle 37"/>
          <p:cNvSpPr>
            <a:spLocks noGrp="1" noChangeArrowheads="1"/>
          </p:cNvSpPr>
          <p:nvPr>
            <p:ph type="subTitle" idx="1"/>
          </p:nvPr>
        </p:nvSpPr>
        <p:spPr>
          <a:xfrm>
            <a:off x="228600" y="4419600"/>
            <a:ext cx="4876800" cy="1981200"/>
          </a:xfrm>
          <a:noFill/>
        </p:spPr>
        <p:txBody>
          <a:bodyPr/>
          <a:lstStyle/>
          <a:p>
            <a:pPr eaLnBrk="1" hangingPunct="1"/>
            <a:r>
              <a:rPr lang="en-US" sz="1600" dirty="0" smtClean="0"/>
              <a:t>Steve Chenoweth </a:t>
            </a:r>
          </a:p>
          <a:p>
            <a:pPr eaLnBrk="1" hangingPunct="1"/>
            <a:r>
              <a:rPr lang="en-US" sz="1600" dirty="0" smtClean="0"/>
              <a:t>Office: </a:t>
            </a:r>
            <a:r>
              <a:rPr lang="en-US" sz="1600" dirty="0" err="1" smtClean="0"/>
              <a:t>Moench</a:t>
            </a:r>
            <a:r>
              <a:rPr lang="en-US" sz="1600" dirty="0" smtClean="0"/>
              <a:t> Room F220</a:t>
            </a:r>
          </a:p>
          <a:p>
            <a:pPr eaLnBrk="1" hangingPunct="1"/>
            <a:r>
              <a:rPr lang="en-US" sz="1600" dirty="0" smtClean="0"/>
              <a:t>Phone: (812) 877-8974</a:t>
            </a:r>
            <a:br>
              <a:rPr lang="en-US" sz="1600" dirty="0" smtClean="0"/>
            </a:br>
            <a:r>
              <a:rPr lang="en-US" sz="1600" dirty="0" smtClean="0"/>
              <a:t>Email: chenowet@rose-hulman.edu</a:t>
            </a:r>
          </a:p>
        </p:txBody>
      </p:sp>
      <p:pic>
        <p:nvPicPr>
          <p:cNvPr id="9" name="Picture 4" descr="76rosie"/>
          <p:cNvPicPr>
            <a:picLocks noChangeAspect="1" noChangeArrowheads="1"/>
          </p:cNvPicPr>
          <p:nvPr/>
        </p:nvPicPr>
        <p:blipFill>
          <a:blip r:embed="rId4"/>
          <a:srcRect/>
          <a:stretch>
            <a:fillRect/>
          </a:stretch>
        </p:blipFill>
        <p:spPr bwMode="auto">
          <a:xfrm>
            <a:off x="8153400" y="5132387"/>
            <a:ext cx="855872" cy="1116013"/>
          </a:xfrm>
          <a:prstGeom prst="rect">
            <a:avLst/>
          </a:prstGeom>
          <a:noFill/>
          <a:ln w="9525">
            <a:noFill/>
            <a:miter lim="800000"/>
            <a:headEnd/>
            <a:tailEnd/>
          </a:ln>
        </p:spPr>
      </p:pic>
      <p:sp>
        <p:nvSpPr>
          <p:cNvPr id="2" name="TextBox 1"/>
          <p:cNvSpPr txBox="1"/>
          <p:nvPr/>
        </p:nvSpPr>
        <p:spPr>
          <a:xfrm>
            <a:off x="141515" y="6324600"/>
            <a:ext cx="5344885" cy="523220"/>
          </a:xfrm>
          <a:prstGeom prst="rect">
            <a:avLst/>
          </a:prstGeom>
          <a:noFill/>
        </p:spPr>
        <p:txBody>
          <a:bodyPr wrap="square" rtlCol="0">
            <a:spAutoFit/>
          </a:bodyPr>
          <a:lstStyle/>
          <a:p>
            <a:r>
              <a:rPr lang="en-US" sz="1400" dirty="0" smtClean="0"/>
              <a:t>These slides and others derived from Shawn </a:t>
            </a:r>
            <a:r>
              <a:rPr lang="en-US" sz="1400" dirty="0" err="1" smtClean="0"/>
              <a:t>Bohner</a:t>
            </a:r>
            <a:r>
              <a:rPr lang="en-US" sz="1400" dirty="0" smtClean="0"/>
              <a:t>, Curt Clifton, Alex Lo, and others involved in delivering 374.</a:t>
            </a:r>
            <a:endParaRPr lang="en-US" sz="1400" dirty="0"/>
          </a:p>
        </p:txBody>
      </p:sp>
      <p:sp>
        <p:nvSpPr>
          <p:cNvPr id="6" name="Rectangle 37"/>
          <p:cNvSpPr txBox="1">
            <a:spLocks noChangeArrowheads="1"/>
          </p:cNvSpPr>
          <p:nvPr/>
        </p:nvSpPr>
        <p:spPr bwMode="auto">
          <a:xfrm>
            <a:off x="4572000" y="4419600"/>
            <a:ext cx="4876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75000"/>
              <a:buFont typeface="Wingdings" charset="2"/>
              <a:buNone/>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charset="2"/>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5000"/>
              <a:buFont typeface="Wingdings" charset="2"/>
              <a:buChar char="n"/>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charset="2"/>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b="1">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Font typeface="Wingdings" charset="2"/>
              <a:buChar char="§"/>
              <a:defRPr b="1">
                <a:solidFill>
                  <a:schemeClr val="tx1"/>
                </a:solidFill>
                <a:latin typeface="+mn-lt"/>
                <a:ea typeface="ＭＳ Ｐゴシック" charset="-128"/>
              </a:defRPr>
            </a:lvl9pPr>
          </a:lstStyle>
          <a:p>
            <a:pPr eaLnBrk="1" hangingPunct="1"/>
            <a:r>
              <a:rPr lang="en-US" sz="1600" dirty="0" err="1"/>
              <a:t>Chandan</a:t>
            </a:r>
            <a:r>
              <a:rPr lang="en-US" sz="1600" dirty="0"/>
              <a:t> </a:t>
            </a:r>
            <a:r>
              <a:rPr lang="en-US" sz="1600" dirty="0" err="1"/>
              <a:t>Rupakheti</a:t>
            </a:r>
            <a:r>
              <a:rPr lang="en-US" sz="1600" dirty="0"/>
              <a:t> </a:t>
            </a:r>
            <a:endParaRPr lang="en-US" sz="1600" dirty="0" smtClean="0"/>
          </a:p>
          <a:p>
            <a:pPr eaLnBrk="1" hangingPunct="1"/>
            <a:r>
              <a:rPr lang="en-US" sz="1600" dirty="0" smtClean="0"/>
              <a:t>Office: </a:t>
            </a:r>
            <a:r>
              <a:rPr lang="en-US" sz="1600" dirty="0" err="1" smtClean="0"/>
              <a:t>Moench</a:t>
            </a:r>
            <a:r>
              <a:rPr lang="en-US" sz="1600" dirty="0" smtClean="0"/>
              <a:t> Room F203</a:t>
            </a:r>
          </a:p>
          <a:p>
            <a:pPr eaLnBrk="1" hangingPunct="1"/>
            <a:r>
              <a:rPr lang="en-US" sz="1600" dirty="0" smtClean="0"/>
              <a:t>Phone: (812) 877-8390</a:t>
            </a:r>
            <a:br>
              <a:rPr lang="en-US" sz="1600" dirty="0" smtClean="0"/>
            </a:br>
            <a:r>
              <a:rPr lang="en-US" sz="1600" dirty="0" smtClean="0"/>
              <a:t>Email: </a:t>
            </a:r>
            <a:r>
              <a:rPr lang="en-US" sz="1600" dirty="0"/>
              <a:t>rupakhet@rose-hulman.edu</a:t>
            </a:r>
            <a:endParaRPr lang="en-US" sz="1600" dirty="0" smtClean="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76200"/>
            <a:ext cx="299595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0" y="76200"/>
            <a:ext cx="3810000" cy="830997"/>
          </a:xfrm>
          <a:prstGeom prst="rect">
            <a:avLst/>
          </a:prstGeom>
          <a:noFill/>
        </p:spPr>
        <p:txBody>
          <a:bodyPr wrap="square" rtlCol="0">
            <a:spAutoFit/>
          </a:bodyPr>
          <a:lstStyle/>
          <a:p>
            <a:r>
              <a:rPr lang="en-US" sz="1200" i="1" dirty="0" smtClean="0"/>
              <a:t>Right</a:t>
            </a:r>
            <a:r>
              <a:rPr lang="en-US" sz="1200" dirty="0" smtClean="0"/>
              <a:t> – Software is inherently “about” something else!  Here, it’s “about” designing a house.  From </a:t>
            </a:r>
            <a:r>
              <a:rPr lang="en-US" sz="1200" dirty="0"/>
              <a:t>web site  </a:t>
            </a:r>
            <a:r>
              <a:rPr lang="en-US" sz="1200" dirty="0">
                <a:hlinkClick r:id="rId6"/>
              </a:rPr>
              <a:t>http://</a:t>
            </a:r>
            <a:r>
              <a:rPr lang="en-US" sz="1200" dirty="0" smtClean="0">
                <a:hlinkClick r:id="rId6"/>
              </a:rPr>
              <a:t>homesdesigns.net/design-exterior/exterior-home-design-software.php</a:t>
            </a:r>
            <a:r>
              <a:rPr lang="en-US" sz="1200" dirty="0" smtClean="0"/>
              <a:t>. </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dirty="0" smtClean="0"/>
              <a:t>So</a:t>
            </a:r>
            <a:r>
              <a:rPr lang="en-US" sz="3200" dirty="0"/>
              <a:t>, what is Design?</a:t>
            </a:r>
          </a:p>
        </p:txBody>
      </p:sp>
      <p:sp>
        <p:nvSpPr>
          <p:cNvPr id="21507" name="Content Placeholder 2"/>
          <p:cNvSpPr>
            <a:spLocks noGrp="1"/>
          </p:cNvSpPr>
          <p:nvPr>
            <p:ph idx="1"/>
          </p:nvPr>
        </p:nvSpPr>
        <p:spPr>
          <a:xfrm>
            <a:off x="457200" y="1676400"/>
            <a:ext cx="8229600" cy="4724400"/>
          </a:xfrm>
        </p:spPr>
        <p:txBody>
          <a:bodyPr/>
          <a:lstStyle/>
          <a:p>
            <a:r>
              <a:rPr lang="en-US" dirty="0" smtClean="0">
                <a:latin typeface="Arial" charset="0"/>
              </a:rPr>
              <a:t>Art?</a:t>
            </a:r>
            <a:endParaRPr lang="en-US" dirty="0">
              <a:latin typeface="Arial" charset="0"/>
            </a:endParaRPr>
          </a:p>
          <a:p>
            <a:r>
              <a:rPr lang="en-US" dirty="0">
                <a:latin typeface="Arial" charset="0"/>
              </a:rPr>
              <a:t>Engineering</a:t>
            </a:r>
            <a:r>
              <a:rPr lang="en-US" dirty="0" smtClean="0">
                <a:latin typeface="Arial" charset="0"/>
              </a:rPr>
              <a:t>?</a:t>
            </a:r>
            <a:endParaRPr lang="en-US" dirty="0">
              <a:latin typeface="Arial" charset="0"/>
            </a:endParaRPr>
          </a:p>
          <a:p>
            <a:r>
              <a:rPr lang="en-US" dirty="0">
                <a:latin typeface="Arial" charset="0"/>
              </a:rPr>
              <a:t>Mix of the both</a:t>
            </a:r>
            <a:r>
              <a:rPr lang="en-US" dirty="0" smtClean="0">
                <a:latin typeface="Arial" charset="0"/>
              </a:rPr>
              <a:t>?</a:t>
            </a:r>
            <a:br>
              <a:rPr lang="en-US" dirty="0" smtClean="0">
                <a:latin typeface="Arial" charset="0"/>
              </a:rPr>
            </a:br>
            <a:r>
              <a:rPr lang="en-US" dirty="0" smtClean="0">
                <a:latin typeface="Arial" charset="0"/>
              </a:rPr>
              <a:t/>
            </a:r>
            <a:br>
              <a:rPr lang="en-US" dirty="0" smtClean="0">
                <a:latin typeface="Arial" charset="0"/>
              </a:rPr>
            </a:br>
            <a:endParaRPr lang="en-US" dirty="0" smtClean="0">
              <a:latin typeface="Arial" charset="0"/>
            </a:endParaRPr>
          </a:p>
          <a:p>
            <a:r>
              <a:rPr lang="en-US" dirty="0"/>
              <a:t>Think for 15 seconds…</a:t>
            </a:r>
          </a:p>
          <a:p>
            <a:r>
              <a:rPr lang="en-US" dirty="0"/>
              <a:t>Turn to a neighbor </a:t>
            </a:r>
            <a:r>
              <a:rPr lang="en-US" dirty="0" smtClean="0"/>
              <a:t/>
            </a:r>
            <a:br>
              <a:rPr lang="en-US" dirty="0" smtClean="0"/>
            </a:br>
            <a:r>
              <a:rPr lang="en-US" dirty="0" smtClean="0"/>
              <a:t>and </a:t>
            </a:r>
            <a:r>
              <a:rPr lang="en-US" dirty="0"/>
              <a:t>discuss it for a minute</a:t>
            </a:r>
          </a:p>
          <a:p>
            <a:endParaRPr lang="en-US" dirty="0">
              <a:latin typeface="Arial" charset="0"/>
            </a:endParaRPr>
          </a:p>
        </p:txBody>
      </p:sp>
      <p:pic>
        <p:nvPicPr>
          <p:cNvPr id="5" name="Picture 4"/>
          <p:cNvPicPr>
            <a:picLocks noChangeAspect="1"/>
          </p:cNvPicPr>
          <p:nvPr/>
        </p:nvPicPr>
        <p:blipFill>
          <a:blip r:embed="rId3"/>
          <a:stretch>
            <a:fillRect/>
          </a:stretch>
        </p:blipFill>
        <p:spPr>
          <a:xfrm>
            <a:off x="6172200" y="1371600"/>
            <a:ext cx="2895600" cy="3309257"/>
          </a:xfrm>
          <a:prstGeom prst="rect">
            <a:avLst/>
          </a:prstGeom>
          <a:scene3d>
            <a:camera prst="isometricLeftUp">
              <a:rot lat="2100000" lon="2700000" rev="0"/>
            </a:camera>
            <a:lightRig rig="threePt" dir="t"/>
          </a:scene3d>
        </p:spPr>
      </p:pic>
      <p:pic>
        <p:nvPicPr>
          <p:cNvPr id="6" name="Picture 5"/>
          <p:cNvPicPr>
            <a:picLocks noChangeAspect="1"/>
          </p:cNvPicPr>
          <p:nvPr/>
        </p:nvPicPr>
        <p:blipFill>
          <a:blip r:embed="rId4"/>
          <a:stretch>
            <a:fillRect/>
          </a:stretch>
        </p:blipFill>
        <p:spPr>
          <a:xfrm>
            <a:off x="5657850" y="2853209"/>
            <a:ext cx="2419350" cy="3656448"/>
          </a:xfrm>
          <a:prstGeom prst="rect">
            <a:avLst/>
          </a:prstGeom>
          <a:scene3d>
            <a:camera prst="isometricTopUp">
              <a:rot lat="19476000" lon="18882001" rev="3612000"/>
            </a:camera>
            <a:lightRig rig="threePt" dir="t"/>
          </a:scene3d>
          <a:sp3d>
            <a:bevelT/>
          </a:sp3d>
        </p:spPr>
      </p:pic>
    </p:spTree>
    <p:extLst>
      <p:ext uri="{BB962C8B-B14F-4D97-AF65-F5344CB8AC3E}">
        <p14:creationId xmlns:p14="http://schemas.microsoft.com/office/powerpoint/2010/main" val="3042051968"/>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dirty="0"/>
              <a:t>Is Design Creative like Artists?</a:t>
            </a:r>
          </a:p>
        </p:txBody>
      </p:sp>
      <p:sp>
        <p:nvSpPr>
          <p:cNvPr id="22531" name="Content Placeholder 2"/>
          <p:cNvSpPr>
            <a:spLocks noGrp="1"/>
          </p:cNvSpPr>
          <p:nvPr>
            <p:ph idx="1"/>
          </p:nvPr>
        </p:nvSpPr>
        <p:spPr>
          <a:xfrm>
            <a:off x="228600" y="1676400"/>
            <a:ext cx="6096000" cy="4724400"/>
          </a:xfrm>
        </p:spPr>
        <p:txBody>
          <a:bodyPr/>
          <a:lstStyle/>
          <a:p>
            <a:pPr>
              <a:buFont typeface="Wingdings" charset="0"/>
              <a:buNone/>
            </a:pPr>
            <a:r>
              <a:rPr lang="en-US" sz="2800" dirty="0">
                <a:latin typeface="Arial" charset="0"/>
              </a:rPr>
              <a:t>	</a:t>
            </a:r>
            <a:r>
              <a:rPr lang="ja-JP" altLang="en-US" sz="2800" dirty="0">
                <a:latin typeface="Arial" charset="0"/>
              </a:rPr>
              <a:t>“</a:t>
            </a:r>
            <a:r>
              <a:rPr lang="en-US" sz="2800" dirty="0">
                <a:latin typeface="Arial" charset="0"/>
              </a:rPr>
              <a:t>Design is directed toward human beings. </a:t>
            </a:r>
            <a:r>
              <a:rPr lang="en-US" sz="2800" u="sng" dirty="0">
                <a:latin typeface="Arial" charset="0"/>
              </a:rPr>
              <a:t>To design is to solve human problems by identifying them and executing the best solution.</a:t>
            </a:r>
            <a:r>
              <a:rPr lang="ja-JP" altLang="en-US" sz="2800" dirty="0">
                <a:latin typeface="Arial" charset="0"/>
              </a:rPr>
              <a:t>”</a:t>
            </a:r>
            <a:r>
              <a:rPr lang="en-US" sz="2800" dirty="0">
                <a:latin typeface="Arial" charset="0"/>
              </a:rPr>
              <a:t> 	</a:t>
            </a:r>
          </a:p>
          <a:p>
            <a:pPr>
              <a:buFont typeface="Wingdings" charset="0"/>
              <a:buNone/>
            </a:pPr>
            <a:r>
              <a:rPr lang="en-US" sz="2800" dirty="0">
                <a:latin typeface="Arial" charset="0"/>
              </a:rPr>
              <a:t>				</a:t>
            </a:r>
            <a:r>
              <a:rPr lang="en-US" sz="2800" b="0" i="1" dirty="0">
                <a:latin typeface="Arial" charset="0"/>
              </a:rPr>
              <a:t>Ivan </a:t>
            </a:r>
            <a:r>
              <a:rPr lang="en-US" sz="2800" b="0" i="1" dirty="0" err="1">
                <a:latin typeface="Arial" charset="0"/>
              </a:rPr>
              <a:t>Chermayeff</a:t>
            </a:r>
            <a:endParaRPr lang="en-US" sz="2800" b="0" i="1" dirty="0">
              <a:latin typeface="Arial" charset="0"/>
            </a:endParaRPr>
          </a:p>
        </p:txBody>
      </p:sp>
      <p:pic>
        <p:nvPicPr>
          <p:cNvPr id="5" name="Picture 4"/>
          <p:cNvPicPr>
            <a:picLocks noChangeAspect="1"/>
          </p:cNvPicPr>
          <p:nvPr/>
        </p:nvPicPr>
        <p:blipFill>
          <a:blip r:embed="rId3"/>
          <a:stretch>
            <a:fillRect/>
          </a:stretch>
        </p:blipFill>
        <p:spPr>
          <a:xfrm>
            <a:off x="6224279" y="1676400"/>
            <a:ext cx="2614921" cy="34290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818314129"/>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200" dirty="0"/>
              <a:t>Is Design what Innovators do?</a:t>
            </a:r>
          </a:p>
        </p:txBody>
      </p:sp>
      <p:sp>
        <p:nvSpPr>
          <p:cNvPr id="24579" name="Content Placeholder 2"/>
          <p:cNvSpPr>
            <a:spLocks noGrp="1"/>
          </p:cNvSpPr>
          <p:nvPr>
            <p:ph idx="1"/>
          </p:nvPr>
        </p:nvSpPr>
        <p:spPr>
          <a:xfrm>
            <a:off x="152400" y="1219200"/>
            <a:ext cx="8686800" cy="5181600"/>
          </a:xfrm>
        </p:spPr>
        <p:txBody>
          <a:bodyPr/>
          <a:lstStyle/>
          <a:p>
            <a:pPr>
              <a:buFont typeface="Wingdings" charset="0"/>
              <a:buNone/>
            </a:pPr>
            <a:r>
              <a:rPr lang="en-US" dirty="0">
                <a:latin typeface="Arial" charset="0"/>
              </a:rPr>
              <a:t>	</a:t>
            </a:r>
            <a:r>
              <a:rPr lang="ja-JP" altLang="en-US" dirty="0">
                <a:latin typeface="Arial" charset="0"/>
              </a:rPr>
              <a:t>“</a:t>
            </a:r>
            <a:r>
              <a:rPr lang="en-US" dirty="0">
                <a:latin typeface="Arial" charset="0"/>
              </a:rPr>
              <a:t>In most people's vocabularies, </a:t>
            </a:r>
            <a:r>
              <a:rPr lang="en-US" dirty="0" smtClean="0">
                <a:latin typeface="Arial" charset="0"/>
              </a:rPr>
              <a:t/>
            </a:r>
            <a:br>
              <a:rPr lang="en-US" dirty="0" smtClean="0">
                <a:latin typeface="Arial" charset="0"/>
              </a:rPr>
            </a:br>
            <a:r>
              <a:rPr lang="en-US" dirty="0" smtClean="0">
                <a:latin typeface="Arial" charset="0"/>
              </a:rPr>
              <a:t>design </a:t>
            </a:r>
            <a:r>
              <a:rPr lang="en-US" dirty="0">
                <a:latin typeface="Arial" charset="0"/>
              </a:rPr>
              <a:t>means veneer. It's interior </a:t>
            </a:r>
            <a:r>
              <a:rPr lang="en-US" dirty="0" smtClean="0">
                <a:latin typeface="Arial" charset="0"/>
              </a:rPr>
              <a:t/>
            </a:r>
            <a:br>
              <a:rPr lang="en-US" dirty="0" smtClean="0">
                <a:latin typeface="Arial" charset="0"/>
              </a:rPr>
            </a:br>
            <a:r>
              <a:rPr lang="en-US" dirty="0" smtClean="0">
                <a:latin typeface="Arial" charset="0"/>
              </a:rPr>
              <a:t>decorating</a:t>
            </a:r>
            <a:r>
              <a:rPr lang="en-US" dirty="0">
                <a:latin typeface="Arial" charset="0"/>
              </a:rPr>
              <a:t>. It's the fabric of the </a:t>
            </a:r>
            <a:r>
              <a:rPr lang="en-US" dirty="0" smtClean="0">
                <a:latin typeface="Arial" charset="0"/>
              </a:rPr>
              <a:t/>
            </a:r>
            <a:br>
              <a:rPr lang="en-US" dirty="0" smtClean="0">
                <a:latin typeface="Arial" charset="0"/>
              </a:rPr>
            </a:br>
            <a:r>
              <a:rPr lang="en-US" dirty="0" smtClean="0">
                <a:latin typeface="Arial" charset="0"/>
              </a:rPr>
              <a:t>curtains</a:t>
            </a:r>
            <a:r>
              <a:rPr lang="en-US" dirty="0">
                <a:latin typeface="Arial" charset="0"/>
              </a:rPr>
              <a:t>, of the sofa. But to me, </a:t>
            </a:r>
            <a:r>
              <a:rPr lang="en-US" dirty="0" smtClean="0">
                <a:latin typeface="Arial" charset="0"/>
              </a:rPr>
              <a:t/>
            </a:r>
            <a:br>
              <a:rPr lang="en-US" dirty="0" smtClean="0">
                <a:latin typeface="Arial" charset="0"/>
              </a:rPr>
            </a:br>
            <a:r>
              <a:rPr lang="en-US" dirty="0" smtClean="0">
                <a:latin typeface="Arial" charset="0"/>
              </a:rPr>
              <a:t>nothing </a:t>
            </a:r>
            <a:r>
              <a:rPr lang="en-US" dirty="0">
                <a:latin typeface="Arial" charset="0"/>
              </a:rPr>
              <a:t>could be further from </a:t>
            </a:r>
            <a:r>
              <a:rPr lang="en-US" dirty="0" smtClean="0">
                <a:latin typeface="Arial" charset="0"/>
              </a:rPr>
              <a:t/>
            </a:r>
            <a:br>
              <a:rPr lang="en-US" dirty="0" smtClean="0">
                <a:latin typeface="Arial" charset="0"/>
              </a:rPr>
            </a:br>
            <a:r>
              <a:rPr lang="en-US" dirty="0" smtClean="0">
                <a:latin typeface="Arial" charset="0"/>
              </a:rPr>
              <a:t>the </a:t>
            </a:r>
            <a:r>
              <a:rPr lang="en-US" dirty="0">
                <a:latin typeface="Arial" charset="0"/>
              </a:rPr>
              <a:t>meaning of design. </a:t>
            </a:r>
            <a:endParaRPr lang="en-US" dirty="0" smtClean="0">
              <a:latin typeface="Arial" charset="0"/>
            </a:endParaRPr>
          </a:p>
          <a:p>
            <a:pPr>
              <a:buFont typeface="Wingdings" charset="0"/>
              <a:buNone/>
            </a:pPr>
            <a:r>
              <a:rPr lang="en-US" dirty="0" smtClean="0">
                <a:latin typeface="Arial" charset="0"/>
              </a:rPr>
              <a:t>	</a:t>
            </a:r>
            <a:r>
              <a:rPr lang="en-US" u="sng" dirty="0" smtClean="0">
                <a:latin typeface="Arial" charset="0"/>
              </a:rPr>
              <a:t>Design </a:t>
            </a:r>
            <a:r>
              <a:rPr lang="en-US" u="sng" dirty="0">
                <a:latin typeface="Arial" charset="0"/>
              </a:rPr>
              <a:t>is the fundamental soul of </a:t>
            </a:r>
            <a:r>
              <a:rPr lang="en-US" u="sng" dirty="0" smtClean="0">
                <a:latin typeface="Arial" charset="0"/>
              </a:rPr>
              <a:t/>
            </a:r>
            <a:br>
              <a:rPr lang="en-US" u="sng" dirty="0" smtClean="0">
                <a:latin typeface="Arial" charset="0"/>
              </a:rPr>
            </a:br>
            <a:r>
              <a:rPr lang="en-US" u="sng" dirty="0" smtClean="0">
                <a:latin typeface="Arial" charset="0"/>
              </a:rPr>
              <a:t>a </a:t>
            </a:r>
            <a:r>
              <a:rPr lang="en-US" u="sng" dirty="0">
                <a:latin typeface="Arial" charset="0"/>
              </a:rPr>
              <a:t>human-made creation that ends up expressing itself in successive outer layers of the product or service.</a:t>
            </a:r>
            <a:r>
              <a:rPr lang="ja-JP" altLang="en-US" u="sng" dirty="0">
                <a:latin typeface="Arial" charset="0"/>
              </a:rPr>
              <a:t>”</a:t>
            </a:r>
            <a:r>
              <a:rPr lang="en-US" dirty="0">
                <a:latin typeface="Arial" charset="0"/>
              </a:rPr>
              <a:t> 				</a:t>
            </a:r>
          </a:p>
          <a:p>
            <a:pPr algn="ctr">
              <a:buFont typeface="Wingdings" charset="0"/>
              <a:buNone/>
            </a:pPr>
            <a:r>
              <a:rPr lang="en-US" b="0" i="1" dirty="0" smtClean="0">
                <a:latin typeface="Arial" charset="0"/>
              </a:rPr>
              <a:t>The late Steve Jobs, </a:t>
            </a:r>
          </a:p>
          <a:p>
            <a:pPr algn="ctr">
              <a:buFont typeface="Wingdings" charset="0"/>
              <a:buNone/>
            </a:pPr>
            <a:r>
              <a:rPr lang="en-US" b="0" i="1" dirty="0" smtClean="0">
                <a:latin typeface="Arial" charset="0"/>
              </a:rPr>
              <a:t>in action introducing a new product</a:t>
            </a:r>
            <a:endParaRPr lang="en-US" b="0" i="1" dirty="0">
              <a:latin typeface="Arial" charset="0"/>
            </a:endParaRPr>
          </a:p>
        </p:txBody>
      </p:sp>
      <p:pic>
        <p:nvPicPr>
          <p:cNvPr id="5" name="Picture 4"/>
          <p:cNvPicPr>
            <a:picLocks noChangeAspect="1"/>
          </p:cNvPicPr>
          <p:nvPr/>
        </p:nvPicPr>
        <p:blipFill>
          <a:blip r:embed="rId3"/>
          <a:stretch>
            <a:fillRect/>
          </a:stretch>
        </p:blipFill>
        <p:spPr>
          <a:xfrm>
            <a:off x="6324600" y="1371600"/>
            <a:ext cx="2514600" cy="2472690"/>
          </a:xfrm>
          <a:prstGeom prst="rect">
            <a:avLst/>
          </a:prstGeom>
          <a:effectLst>
            <a:outerShdw blurRad="50800" dist="38100" dir="2700000" algn="br">
              <a:srgbClr val="000000">
                <a:alpha val="43000"/>
              </a:srgbClr>
            </a:outerShdw>
          </a:effectLst>
          <a:scene3d>
            <a:camera prst="orthographicFront"/>
            <a:lightRig rig="threePt" dir="t"/>
          </a:scene3d>
          <a:sp3d>
            <a:bevelT/>
          </a:sp3d>
        </p:spPr>
      </p:pic>
    </p:spTree>
    <p:extLst>
      <p:ext uri="{BB962C8B-B14F-4D97-AF65-F5344CB8AC3E}">
        <p14:creationId xmlns:p14="http://schemas.microsoft.com/office/powerpoint/2010/main" val="3019408443"/>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381000" y="1447800"/>
            <a:ext cx="8495507" cy="4191000"/>
          </a:xfrm>
          <a:prstGeom prst="rect">
            <a:avLst/>
          </a:prstGeom>
          <a:noFill/>
          <a:ln>
            <a:noFill/>
          </a:ln>
          <a:extLst>
            <a:ext uri="{909E8E84-426E-40DD-AFC4-6F175D3DCCD1}">
              <a14:hiddenFill xmlns:a14="http://schemas.microsoft.com/office/drawing/2010/main">
                <a:solidFill>
                  <a:srgbClr val="FFFFFF">
                    <a:alpha val="3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p:txBody>
          <a:bodyPr/>
          <a:lstStyle/>
          <a:p>
            <a:r>
              <a:rPr lang="en-US" sz="3200" dirty="0"/>
              <a:t>Is Design what Architects do?</a:t>
            </a:r>
          </a:p>
        </p:txBody>
      </p:sp>
      <p:sp>
        <p:nvSpPr>
          <p:cNvPr id="26628" name="Content Placeholder 2"/>
          <p:cNvSpPr>
            <a:spLocks noGrp="1"/>
          </p:cNvSpPr>
          <p:nvPr>
            <p:ph idx="1"/>
          </p:nvPr>
        </p:nvSpPr>
        <p:spPr>
          <a:xfrm>
            <a:off x="430212" y="1676400"/>
            <a:ext cx="7924800" cy="5105400"/>
          </a:xfrm>
        </p:spPr>
        <p:txBody>
          <a:bodyPr/>
          <a:lstStyle/>
          <a:p>
            <a:pPr>
              <a:buFont typeface="Wingdings" charset="0"/>
              <a:buNone/>
            </a:pPr>
            <a:r>
              <a:rPr lang="en-US" sz="2800" dirty="0">
                <a:latin typeface="Arial" charset="0"/>
              </a:rPr>
              <a:t>	Some architects have a preconceived notion of what a building should be — they design from the outside like the building is a piece of sculpture. I prefer to patiently search through extensive discovery until I ﬁnd a seam somewhere, crack it open and discover the art inside of the process. 		</a:t>
            </a:r>
            <a:br>
              <a:rPr lang="en-US" sz="2800" dirty="0">
                <a:latin typeface="Arial" charset="0"/>
              </a:rPr>
            </a:br>
            <a:r>
              <a:rPr lang="en-US" sz="2800" dirty="0">
                <a:latin typeface="Arial" charset="0"/>
              </a:rPr>
              <a:t>			</a:t>
            </a:r>
            <a:r>
              <a:rPr lang="en-US" sz="2800" dirty="0" smtClean="0">
                <a:latin typeface="Arial" charset="0"/>
              </a:rPr>
              <a:t>		</a:t>
            </a:r>
            <a:r>
              <a:rPr lang="en-US" sz="2800" b="0" i="1" dirty="0" smtClean="0">
                <a:latin typeface="Arial" charset="0"/>
              </a:rPr>
              <a:t>Curtis </a:t>
            </a:r>
            <a:r>
              <a:rPr lang="en-US" sz="2800" b="0" i="1" dirty="0">
                <a:latin typeface="Arial" charset="0"/>
              </a:rPr>
              <a:t>W. Fentress</a:t>
            </a:r>
          </a:p>
        </p:txBody>
      </p:sp>
      <p:sp>
        <p:nvSpPr>
          <p:cNvPr id="26630" name="Rectangle 5"/>
          <p:cNvSpPr>
            <a:spLocks noChangeArrowheads="1"/>
          </p:cNvSpPr>
          <p:nvPr/>
        </p:nvSpPr>
        <p:spPr bwMode="auto">
          <a:xfrm>
            <a:off x="1981200" y="640080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rgbClr val="0033CC"/>
                </a:solidFill>
              </a:rPr>
              <a:t>http://</a:t>
            </a:r>
            <a:r>
              <a:rPr lang="en-US" sz="1400" dirty="0" err="1">
                <a:solidFill>
                  <a:srgbClr val="0033CC"/>
                </a:solidFill>
              </a:rPr>
              <a:t>www.businesswire.com</a:t>
            </a:r>
            <a:r>
              <a:rPr lang="en-US" sz="1400" dirty="0">
                <a:solidFill>
                  <a:srgbClr val="0033CC"/>
                </a:solidFill>
              </a:rPr>
              <a:t>/multimedia/home/20090106005735/de/1739565</a:t>
            </a:r>
          </a:p>
        </p:txBody>
      </p:sp>
    </p:spTree>
    <p:extLst>
      <p:ext uri="{BB962C8B-B14F-4D97-AF65-F5344CB8AC3E}">
        <p14:creationId xmlns:p14="http://schemas.microsoft.com/office/powerpoint/2010/main" val="1933581303"/>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81000" y="457200"/>
            <a:ext cx="8686800" cy="533400"/>
          </a:xfrm>
        </p:spPr>
        <p:txBody>
          <a:bodyPr/>
          <a:lstStyle/>
          <a:p>
            <a:r>
              <a:rPr lang="en-US" sz="3200" b="1" dirty="0" smtClean="0"/>
              <a:t>Software </a:t>
            </a:r>
            <a:r>
              <a:rPr lang="en-US" sz="3200" b="1" dirty="0"/>
              <a:t>Design </a:t>
            </a:r>
            <a:r>
              <a:rPr lang="en-US" sz="3200" b="1" dirty="0" smtClean="0"/>
              <a:t>Perspective</a:t>
            </a:r>
            <a:endParaRPr lang="en-US" sz="3200" b="1" dirty="0"/>
          </a:p>
        </p:txBody>
      </p:sp>
      <p:sp>
        <p:nvSpPr>
          <p:cNvPr id="28676" name="Text Box 3"/>
          <p:cNvSpPr txBox="1">
            <a:spLocks noChangeArrowheads="1"/>
          </p:cNvSpPr>
          <p:nvPr/>
        </p:nvSpPr>
        <p:spPr bwMode="auto">
          <a:xfrm>
            <a:off x="457200" y="1403350"/>
            <a:ext cx="60198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2800" b="1" dirty="0">
                <a:solidFill>
                  <a:srgbClr val="000066"/>
                </a:solidFill>
                <a:latin typeface="Arial" charset="0"/>
              </a:rPr>
              <a:t>"</a:t>
            </a:r>
            <a:r>
              <a:rPr lang="en-US" sz="2800" b="1" i="1" dirty="0">
                <a:solidFill>
                  <a:srgbClr val="000066"/>
                </a:solidFill>
                <a:latin typeface="Arial" charset="0"/>
              </a:rPr>
              <a:t>There are two ways of constructing a software design: One way is to make it so simple that there are obviously no deficiencies, and the other way is to make it so complicated that there are no obvious deficiencies. The first method is far more difficult.</a:t>
            </a:r>
            <a:r>
              <a:rPr lang="en-US" sz="2800" b="1" dirty="0">
                <a:solidFill>
                  <a:srgbClr val="000066"/>
                </a:solidFill>
                <a:latin typeface="Arial" charset="0"/>
              </a:rPr>
              <a:t>"</a:t>
            </a:r>
          </a:p>
          <a:p>
            <a:pPr>
              <a:spcBef>
                <a:spcPct val="50000"/>
              </a:spcBef>
            </a:pPr>
            <a:r>
              <a:rPr lang="en-US" sz="2800" dirty="0">
                <a:solidFill>
                  <a:srgbClr val="000066"/>
                </a:solidFill>
                <a:latin typeface="Arial" charset="0"/>
              </a:rPr>
              <a:t>	</a:t>
            </a:r>
            <a:r>
              <a:rPr lang="en-US" sz="2800" i="1" dirty="0">
                <a:solidFill>
                  <a:srgbClr val="000066"/>
                </a:solidFill>
                <a:latin typeface="Arial" charset="0"/>
              </a:rPr>
              <a:t>-C.A.R. Hoare</a:t>
            </a:r>
          </a:p>
        </p:txBody>
      </p:sp>
      <p:pic>
        <p:nvPicPr>
          <p:cNvPr id="7" name="Picture 6"/>
          <p:cNvPicPr>
            <a:picLocks noChangeAspect="1"/>
          </p:cNvPicPr>
          <p:nvPr/>
        </p:nvPicPr>
        <p:blipFill>
          <a:blip r:embed="rId3"/>
          <a:stretch>
            <a:fillRect/>
          </a:stretch>
        </p:blipFill>
        <p:spPr>
          <a:xfrm>
            <a:off x="6162189" y="2012950"/>
            <a:ext cx="2753211" cy="2514600"/>
          </a:xfrm>
          <a:prstGeom prst="rect">
            <a:avLst/>
          </a:prstGeom>
          <a:effectLst>
            <a:outerShdw blurRad="50800" dist="38100" dir="2700000" algn="br">
              <a:srgbClr val="000000">
                <a:alpha val="43000"/>
              </a:srgbClr>
            </a:outerShdw>
          </a:effectLst>
          <a:scene3d>
            <a:camera prst="isometricOffAxis2Left">
              <a:rot lat="1080000" lon="1560000" rev="0"/>
            </a:camera>
            <a:lightRig rig="threePt" dir="t"/>
          </a:scene3d>
          <a:sp3d>
            <a:bevelT/>
          </a:sp3d>
        </p:spPr>
      </p:pic>
    </p:spTree>
    <p:extLst>
      <p:ext uri="{BB962C8B-B14F-4D97-AF65-F5344CB8AC3E}">
        <p14:creationId xmlns:p14="http://schemas.microsoft.com/office/powerpoint/2010/main" val="2057396906"/>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AutoShape 2"/>
          <p:cNvSpPr>
            <a:spLocks noChangeArrowheads="1"/>
          </p:cNvSpPr>
          <p:nvPr/>
        </p:nvSpPr>
        <p:spPr bwMode="auto">
          <a:xfrm>
            <a:off x="7162800" y="1438275"/>
            <a:ext cx="1905000" cy="1600200"/>
          </a:xfrm>
          <a:prstGeom prst="cloudCallout">
            <a:avLst>
              <a:gd name="adj1" fmla="val -43750"/>
              <a:gd name="adj2" fmla="val 6527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a:p>
        </p:txBody>
      </p:sp>
      <p:sp>
        <p:nvSpPr>
          <p:cNvPr id="30724" name="Rectangle 3"/>
          <p:cNvSpPr>
            <a:spLocks noGrp="1" noChangeArrowheads="1"/>
          </p:cNvSpPr>
          <p:nvPr>
            <p:ph type="title"/>
          </p:nvPr>
        </p:nvSpPr>
        <p:spPr>
          <a:xfrm>
            <a:off x="381000" y="381000"/>
            <a:ext cx="8763000" cy="533400"/>
          </a:xfrm>
        </p:spPr>
        <p:txBody>
          <a:bodyPr/>
          <a:lstStyle/>
          <a:p>
            <a:r>
              <a:rPr lang="en-US" sz="3200" dirty="0"/>
              <a:t>Engineering Design – </a:t>
            </a:r>
            <a:r>
              <a:rPr lang="en-US" sz="3200" dirty="0" smtClean="0"/>
              <a:t>Simple </a:t>
            </a:r>
            <a:r>
              <a:rPr lang="en-US" sz="3200" dirty="0"/>
              <a:t>Definition</a:t>
            </a:r>
          </a:p>
        </p:txBody>
      </p:sp>
      <p:sp>
        <p:nvSpPr>
          <p:cNvPr id="485380" name="Rectangle 4"/>
          <p:cNvSpPr>
            <a:spLocks noGrp="1" noChangeArrowheads="1"/>
          </p:cNvSpPr>
          <p:nvPr>
            <p:ph type="body" idx="1"/>
          </p:nvPr>
        </p:nvSpPr>
        <p:spPr>
          <a:xfrm>
            <a:off x="381000" y="1600200"/>
            <a:ext cx="6096000" cy="4495800"/>
          </a:xfrm>
        </p:spPr>
        <p:txBody>
          <a:bodyPr/>
          <a:lstStyle/>
          <a:p>
            <a:pPr>
              <a:spcBef>
                <a:spcPts val="1875"/>
              </a:spcBef>
            </a:pPr>
            <a:r>
              <a:rPr lang="en-US" sz="2800" dirty="0" smtClean="0">
                <a:latin typeface="Arial" charset="0"/>
              </a:rPr>
              <a:t>“</a:t>
            </a:r>
            <a:r>
              <a:rPr lang="en-US" sz="2800" u="sng" dirty="0" smtClean="0">
                <a:latin typeface="Arial" charset="0"/>
              </a:rPr>
              <a:t>Design</a:t>
            </a:r>
            <a:r>
              <a:rPr lang="ja-JP" altLang="en-US" sz="2800" u="sng" dirty="0">
                <a:latin typeface="Arial" charset="0"/>
              </a:rPr>
              <a:t>”</a:t>
            </a:r>
            <a:r>
              <a:rPr lang="en-US" sz="2800" u="sng" dirty="0">
                <a:latin typeface="Arial" charset="0"/>
              </a:rPr>
              <a:t> specifies the </a:t>
            </a:r>
            <a:r>
              <a:rPr lang="en-US" sz="2800" u="sng" dirty="0" smtClean="0">
                <a:latin typeface="Arial" charset="0"/>
              </a:rPr>
              <a:t>strategy </a:t>
            </a:r>
            <a:r>
              <a:rPr lang="en-US" sz="2800" u="sng" dirty="0">
                <a:latin typeface="Arial" charset="0"/>
              </a:rPr>
              <a:t>of </a:t>
            </a:r>
            <a:r>
              <a:rPr lang="ja-JP" altLang="en-US" sz="2800" u="sng" dirty="0">
                <a:latin typeface="Arial" charset="0"/>
              </a:rPr>
              <a:t>“</a:t>
            </a:r>
            <a:r>
              <a:rPr lang="en-US" sz="2800" u="sng" dirty="0">
                <a:latin typeface="Arial" charset="0"/>
              </a:rPr>
              <a:t>how</a:t>
            </a:r>
            <a:r>
              <a:rPr lang="ja-JP" altLang="en-US" sz="2800" u="sng" dirty="0">
                <a:latin typeface="Arial" charset="0"/>
              </a:rPr>
              <a:t>”</a:t>
            </a:r>
            <a:r>
              <a:rPr lang="en-US" sz="2800" u="sng" dirty="0">
                <a:latin typeface="Arial" charset="0"/>
              </a:rPr>
              <a:t> the Requirements </a:t>
            </a:r>
            <a:r>
              <a:rPr lang="en-US" sz="2800" u="sng" dirty="0" smtClean="0">
                <a:latin typeface="Arial" charset="0"/>
              </a:rPr>
              <a:t>will </a:t>
            </a:r>
            <a:r>
              <a:rPr lang="en-US" sz="2800" u="sng" dirty="0">
                <a:latin typeface="Arial" charset="0"/>
              </a:rPr>
              <a:t>be </a:t>
            </a:r>
            <a:r>
              <a:rPr lang="en-US" sz="2800" u="sng" dirty="0" smtClean="0">
                <a:latin typeface="Arial" charset="0"/>
              </a:rPr>
              <a:t>implemented</a:t>
            </a:r>
            <a:br>
              <a:rPr lang="en-US" sz="2800" u="sng" dirty="0" smtClean="0">
                <a:latin typeface="Arial" charset="0"/>
              </a:rPr>
            </a:br>
            <a:endParaRPr lang="en-US" sz="2800" u="sng" dirty="0">
              <a:latin typeface="Arial" charset="0"/>
            </a:endParaRPr>
          </a:p>
          <a:p>
            <a:pPr>
              <a:spcBef>
                <a:spcPts val="1875"/>
              </a:spcBef>
            </a:pPr>
            <a:r>
              <a:rPr lang="en-US" sz="2800" dirty="0">
                <a:latin typeface="Arial" charset="0"/>
              </a:rPr>
              <a:t>Design is both a </a:t>
            </a:r>
            <a:r>
              <a:rPr lang="ja-JP" altLang="en-US" sz="2800" dirty="0">
                <a:latin typeface="Arial" charset="0"/>
              </a:rPr>
              <a:t>“</a:t>
            </a:r>
            <a:r>
              <a:rPr lang="en-US" sz="2800" dirty="0">
                <a:latin typeface="Arial" charset="0"/>
              </a:rPr>
              <a:t>Process</a:t>
            </a:r>
            <a:r>
              <a:rPr lang="ja-JP" altLang="en-US" sz="2800" dirty="0">
                <a:latin typeface="Arial" charset="0"/>
              </a:rPr>
              <a:t>”</a:t>
            </a:r>
            <a:r>
              <a:rPr lang="en-US" sz="2800" dirty="0">
                <a:latin typeface="Arial" charset="0"/>
              </a:rPr>
              <a:t> and an </a:t>
            </a:r>
            <a:r>
              <a:rPr lang="ja-JP" altLang="en-US" sz="2800" dirty="0">
                <a:latin typeface="Arial" charset="0"/>
              </a:rPr>
              <a:t>“</a:t>
            </a:r>
            <a:r>
              <a:rPr lang="en-US" sz="2800" dirty="0">
                <a:latin typeface="Arial" charset="0"/>
              </a:rPr>
              <a:t>Artifact</a:t>
            </a:r>
            <a:r>
              <a:rPr lang="ja-JP" altLang="en-US" sz="2800" dirty="0">
                <a:latin typeface="Arial" charset="0"/>
              </a:rPr>
              <a:t>”</a:t>
            </a:r>
            <a:endParaRPr lang="en-US" sz="2800" dirty="0">
              <a:latin typeface="Arial" charset="0"/>
            </a:endParaRPr>
          </a:p>
        </p:txBody>
      </p:sp>
      <p:pic>
        <p:nvPicPr>
          <p:cNvPr id="30726" name="Picture 5" descr="j023468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819275"/>
            <a:ext cx="1228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j02919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67075"/>
            <a:ext cx="180816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758885"/>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5380">
                                            <p:txEl>
                                              <p:pRg st="1" end="1"/>
                                            </p:txEl>
                                          </p:spTgt>
                                        </p:tgtEl>
                                        <p:attrNameLst>
                                          <p:attrName>style.visibility</p:attrName>
                                        </p:attrNameLst>
                                      </p:cBhvr>
                                      <p:to>
                                        <p:strVal val="visible"/>
                                      </p:to>
                                    </p:set>
                                    <p:anim calcmode="lin" valueType="num">
                                      <p:cBhvr additive="base">
                                        <p:cTn id="7" dur="500" fill="hold"/>
                                        <p:tgtEl>
                                          <p:spTgt spid="485380">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538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381000" y="381000"/>
            <a:ext cx="8458200" cy="533400"/>
          </a:xfrm>
        </p:spPr>
        <p:txBody>
          <a:bodyPr/>
          <a:lstStyle/>
          <a:p>
            <a:r>
              <a:rPr lang="en-US" sz="3200" dirty="0"/>
              <a:t>Where do </a:t>
            </a:r>
            <a:r>
              <a:rPr lang="en-US" sz="3200" dirty="0" smtClean="0"/>
              <a:t>Designs </a:t>
            </a:r>
            <a:r>
              <a:rPr lang="en-US" sz="3200" dirty="0"/>
              <a:t>Come From?</a:t>
            </a:r>
          </a:p>
        </p:txBody>
      </p:sp>
      <p:sp>
        <p:nvSpPr>
          <p:cNvPr id="486403" name="Rectangle 3"/>
          <p:cNvSpPr>
            <a:spLocks noGrp="1" noChangeArrowheads="1"/>
          </p:cNvSpPr>
          <p:nvPr>
            <p:ph type="body" idx="1"/>
          </p:nvPr>
        </p:nvSpPr>
        <p:spPr>
          <a:xfrm>
            <a:off x="1828800" y="1752600"/>
            <a:ext cx="6248400" cy="3352800"/>
          </a:xfrm>
        </p:spPr>
        <p:txBody>
          <a:bodyPr/>
          <a:lstStyle/>
          <a:p>
            <a:pPr>
              <a:lnSpc>
                <a:spcPct val="90000"/>
              </a:lnSpc>
            </a:pPr>
            <a:r>
              <a:rPr lang="en-US" sz="2800" dirty="0">
                <a:latin typeface="Arial" charset="0"/>
              </a:rPr>
              <a:t>Intuition/</a:t>
            </a:r>
            <a:r>
              <a:rPr lang="en-US" sz="2800" dirty="0" smtClean="0">
                <a:latin typeface="Arial" charset="0"/>
              </a:rPr>
              <a:t>Evolution</a:t>
            </a:r>
            <a:br>
              <a:rPr lang="en-US" sz="2800" dirty="0" smtClean="0">
                <a:latin typeface="Arial" charset="0"/>
              </a:rPr>
            </a:br>
            <a:endParaRPr lang="en-US" sz="2800" dirty="0">
              <a:latin typeface="Arial" charset="0"/>
            </a:endParaRPr>
          </a:p>
          <a:p>
            <a:pPr>
              <a:lnSpc>
                <a:spcPct val="90000"/>
              </a:lnSpc>
            </a:pPr>
            <a:r>
              <a:rPr lang="en-US" sz="2800" dirty="0" smtClean="0">
                <a:latin typeface="Arial" charset="0"/>
              </a:rPr>
              <a:t>Adoption</a:t>
            </a:r>
            <a:br>
              <a:rPr lang="en-US" sz="2800" dirty="0" smtClean="0">
                <a:latin typeface="Arial" charset="0"/>
              </a:rPr>
            </a:br>
            <a:endParaRPr lang="en-US" sz="2800" dirty="0">
              <a:latin typeface="Arial" charset="0"/>
            </a:endParaRPr>
          </a:p>
          <a:p>
            <a:pPr>
              <a:lnSpc>
                <a:spcPct val="90000"/>
              </a:lnSpc>
            </a:pPr>
            <a:r>
              <a:rPr lang="en-US" sz="2800" dirty="0" smtClean="0">
                <a:latin typeface="Arial" charset="0"/>
              </a:rPr>
              <a:t>Engineering</a:t>
            </a:r>
            <a:endParaRPr lang="en-US" sz="2800" dirty="0">
              <a:latin typeface="Arial" charset="0"/>
            </a:endParaRPr>
          </a:p>
        </p:txBody>
      </p:sp>
      <p:pic>
        <p:nvPicPr>
          <p:cNvPr id="32774" name="Picture 5" descr="j0299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81200"/>
            <a:ext cx="16446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608502"/>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anim calcmode="lin" valueType="num">
                                      <p:cBhvr additive="base">
                                        <p:cTn id="7" dur="500" fill="hold"/>
                                        <p:tgtEl>
                                          <p:spTgt spid="486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64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6403">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6403">
                                            <p:txEl>
                                              <p:pRg st="1" end="1"/>
                                            </p:txEl>
                                          </p:spTgt>
                                        </p:tgtEl>
                                        <p:attrNameLst>
                                          <p:attrName>style.visibility</p:attrName>
                                        </p:attrNameLst>
                                      </p:cBhvr>
                                      <p:to>
                                        <p:strVal val="visible"/>
                                      </p:to>
                                    </p:set>
                                    <p:anim calcmode="lin" valueType="num">
                                      <p:cBhvr additive="base">
                                        <p:cTn id="13" dur="500" fill="hold"/>
                                        <p:tgtEl>
                                          <p:spTgt spid="486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64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6403">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6403">
                                            <p:txEl>
                                              <p:pRg st="2" end="2"/>
                                            </p:txEl>
                                          </p:spTgt>
                                        </p:tgtEl>
                                        <p:attrNameLst>
                                          <p:attrName>style.visibility</p:attrName>
                                        </p:attrNameLst>
                                      </p:cBhvr>
                                      <p:to>
                                        <p:strVal val="visible"/>
                                      </p:to>
                                    </p:set>
                                    <p:anim calcmode="lin" valueType="num">
                                      <p:cBhvr additive="base">
                                        <p:cTn id="19" dur="500" fill="hold"/>
                                        <p:tgtEl>
                                          <p:spTgt spid="486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64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8640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sz="3200" dirty="0" smtClean="0"/>
              <a:t>“Design” is to “coding” </a:t>
            </a:r>
            <a:br>
              <a:rPr lang="en-US" sz="3200" dirty="0" smtClean="0"/>
            </a:br>
            <a:r>
              <a:rPr lang="en-US" sz="3200" dirty="0" smtClean="0"/>
              <a:t>as _________ is/are to _________?</a:t>
            </a:r>
            <a:endParaRPr lang="en-US" sz="3200" dirty="0"/>
          </a:p>
        </p:txBody>
      </p:sp>
      <p:sp>
        <p:nvSpPr>
          <p:cNvPr id="3" name="Content Placeholder 2"/>
          <p:cNvSpPr>
            <a:spLocks noGrp="1"/>
          </p:cNvSpPr>
          <p:nvPr>
            <p:ph idx="1"/>
          </p:nvPr>
        </p:nvSpPr>
        <p:spPr>
          <a:xfrm>
            <a:off x="457200" y="2971800"/>
            <a:ext cx="8229600" cy="3429000"/>
          </a:xfrm>
        </p:spPr>
        <p:txBody>
          <a:bodyPr/>
          <a:lstStyle/>
          <a:p>
            <a:r>
              <a:rPr lang="en-US" dirty="0" smtClean="0"/>
              <a:t>Again, think for 15 seconds…</a:t>
            </a:r>
          </a:p>
          <a:p>
            <a:r>
              <a:rPr lang="en-US" dirty="0" smtClean="0"/>
              <a:t>Turn to a neighbor and discuss </a:t>
            </a:r>
            <a:br>
              <a:rPr lang="en-US" dirty="0" smtClean="0"/>
            </a:br>
            <a:r>
              <a:rPr lang="en-US" dirty="0" smtClean="0"/>
              <a:t>it for a minute</a:t>
            </a:r>
            <a:endParaRPr lang="en-US" dirty="0"/>
          </a:p>
        </p:txBody>
      </p:sp>
      <p:pic>
        <p:nvPicPr>
          <p:cNvPr id="4" name="Picture 3"/>
          <p:cNvPicPr>
            <a:picLocks noChangeAspect="1"/>
          </p:cNvPicPr>
          <p:nvPr/>
        </p:nvPicPr>
        <p:blipFill>
          <a:blip r:embed="rId3"/>
          <a:stretch>
            <a:fillRect/>
          </a:stretch>
        </p:blipFill>
        <p:spPr>
          <a:xfrm>
            <a:off x="6311900" y="1447800"/>
            <a:ext cx="2679700" cy="36061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609600"/>
            <a:ext cx="9144000" cy="533400"/>
          </a:xfrm>
        </p:spPr>
        <p:txBody>
          <a:bodyPr/>
          <a:lstStyle/>
          <a:p>
            <a:pPr algn="ctr"/>
            <a:r>
              <a:rPr lang="en-US" sz="3200" dirty="0"/>
              <a:t>Learning </a:t>
            </a:r>
            <a:r>
              <a:rPr lang="en-US" sz="3200" dirty="0" smtClean="0"/>
              <a:t>Outcomes: </a:t>
            </a:r>
            <a:r>
              <a:rPr lang="en-US" sz="3200" dirty="0" smtClean="0"/>
              <a:t/>
            </a:r>
            <a:br>
              <a:rPr lang="en-US" sz="3200" dirty="0" smtClean="0"/>
            </a:br>
            <a:r>
              <a:rPr lang="en-US" sz="3200" dirty="0" smtClean="0"/>
              <a:t>1. Teamwork</a:t>
            </a:r>
            <a:endParaRPr lang="en-US" sz="3200" dirty="0"/>
          </a:p>
        </p:txBody>
      </p:sp>
      <p:sp>
        <p:nvSpPr>
          <p:cNvPr id="434179" name="Rectangle 3"/>
          <p:cNvSpPr>
            <a:spLocks noGrp="1" noChangeArrowheads="1"/>
          </p:cNvSpPr>
          <p:nvPr>
            <p:ph type="body" sz="half" idx="1"/>
          </p:nvPr>
        </p:nvSpPr>
        <p:spPr>
          <a:xfrm>
            <a:off x="304800" y="1828800"/>
            <a:ext cx="4800600" cy="4051300"/>
          </a:xfrm>
        </p:spPr>
        <p:txBody>
          <a:bodyPr/>
          <a:lstStyle/>
          <a:p>
            <a:pPr>
              <a:lnSpc>
                <a:spcPct val="90000"/>
              </a:lnSpc>
              <a:buNone/>
            </a:pPr>
            <a:r>
              <a:rPr lang="en-US" sz="3200" dirty="0" smtClean="0"/>
              <a:t>Work </a:t>
            </a:r>
            <a:r>
              <a:rPr lang="en-US" sz="3200" dirty="0"/>
              <a:t>effectively with a team of software project stakeholders, including </a:t>
            </a:r>
            <a:r>
              <a:rPr lang="en-US" sz="3200" dirty="0" smtClean="0"/>
              <a:t>customers, users </a:t>
            </a:r>
            <a:r>
              <a:rPr lang="en-US" sz="3200" dirty="0"/>
              <a:t>and members of </a:t>
            </a:r>
            <a:r>
              <a:rPr lang="en-US" sz="3200" dirty="0" smtClean="0"/>
              <a:t>the related </a:t>
            </a:r>
            <a:r>
              <a:rPr lang="en-US" sz="3200" dirty="0"/>
              <a:t>development </a:t>
            </a:r>
            <a:r>
              <a:rPr lang="en-US" sz="3200" dirty="0" smtClean="0"/>
              <a:t>teams.</a:t>
            </a:r>
          </a:p>
          <a:p>
            <a:pPr>
              <a:lnSpc>
                <a:spcPct val="90000"/>
              </a:lnSpc>
              <a:buNone/>
            </a:pPr>
            <a:r>
              <a:rPr lang="en-US" sz="3200" dirty="0" smtClean="0"/>
              <a:t>Assess team effectiveness!</a:t>
            </a:r>
            <a:endParaRPr lang="en-US" sz="3200" dirty="0" smtClean="0"/>
          </a:p>
          <a:p>
            <a:pPr>
              <a:lnSpc>
                <a:spcPct val="90000"/>
              </a:lnSpc>
              <a:buNone/>
            </a:pPr>
            <a:endParaRPr lang="en-US" sz="3200" dirty="0"/>
          </a:p>
        </p:txBody>
      </p:sp>
      <p:pic>
        <p:nvPicPr>
          <p:cNvPr id="5" name="Picture 4"/>
          <p:cNvPicPr>
            <a:picLocks noChangeAspect="1"/>
          </p:cNvPicPr>
          <p:nvPr/>
        </p:nvPicPr>
        <p:blipFill>
          <a:blip r:embed="rId3"/>
          <a:stretch>
            <a:fillRect/>
          </a:stretch>
        </p:blipFill>
        <p:spPr>
          <a:xfrm>
            <a:off x="5791200" y="1452215"/>
            <a:ext cx="2971800" cy="4491385"/>
          </a:xfrm>
          <a:prstGeom prst="rect">
            <a:avLst/>
          </a:prstGeom>
          <a:scene3d>
            <a:camera prst="orthographicFront"/>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609600"/>
            <a:ext cx="9144000" cy="533400"/>
          </a:xfrm>
        </p:spPr>
        <p:txBody>
          <a:bodyPr/>
          <a:lstStyle/>
          <a:p>
            <a:pPr algn="ctr"/>
            <a:r>
              <a:rPr lang="en-US" sz="3200" dirty="0"/>
              <a:t>Learning Outcomes: </a:t>
            </a:r>
            <a:r>
              <a:rPr lang="en-US" sz="3200" dirty="0" smtClean="0"/>
              <a:t/>
            </a:r>
            <a:br>
              <a:rPr lang="en-US" sz="3200" dirty="0" smtClean="0"/>
            </a:br>
            <a:r>
              <a:rPr lang="en-US" sz="3200" dirty="0" smtClean="0"/>
              <a:t>2. Problems </a:t>
            </a:r>
            <a:r>
              <a:rPr lang="en-US" sz="3200" dirty="0"/>
              <a:t>and Solutions</a:t>
            </a:r>
          </a:p>
        </p:txBody>
      </p:sp>
      <p:sp>
        <p:nvSpPr>
          <p:cNvPr id="46084" name="Rectangle 3"/>
          <p:cNvSpPr>
            <a:spLocks noGrp="1" noChangeArrowheads="1"/>
          </p:cNvSpPr>
          <p:nvPr>
            <p:ph type="body" sz="half" idx="1"/>
          </p:nvPr>
        </p:nvSpPr>
        <p:spPr>
          <a:xfrm>
            <a:off x="152400" y="1752600"/>
            <a:ext cx="4495800" cy="4724400"/>
          </a:xfrm>
        </p:spPr>
        <p:txBody>
          <a:bodyPr/>
          <a:lstStyle/>
          <a:p>
            <a:pPr>
              <a:lnSpc>
                <a:spcPct val="90000"/>
              </a:lnSpc>
              <a:buNone/>
            </a:pPr>
            <a:r>
              <a:rPr lang="en-US" sz="3200" dirty="0" smtClean="0"/>
              <a:t>Recognize </a:t>
            </a:r>
            <a:r>
              <a:rPr lang="en-US" sz="3200" dirty="0"/>
              <a:t>the differences between problems and </a:t>
            </a:r>
            <a:r>
              <a:rPr lang="en-US" sz="3200" dirty="0" smtClean="0"/>
              <a:t>solutions, </a:t>
            </a:r>
            <a:endParaRPr lang="en-US" sz="3200" dirty="0"/>
          </a:p>
          <a:p>
            <a:pPr>
              <a:lnSpc>
                <a:spcPct val="90000"/>
              </a:lnSpc>
              <a:buNone/>
            </a:pPr>
            <a:r>
              <a:rPr lang="en-US" sz="3200" dirty="0" smtClean="0"/>
              <a:t>and </a:t>
            </a:r>
            <a:r>
              <a:rPr lang="en-US" sz="3200" dirty="0"/>
              <a:t>deal with their interactions.</a:t>
            </a:r>
          </a:p>
          <a:p>
            <a:pPr>
              <a:lnSpc>
                <a:spcPct val="90000"/>
              </a:lnSpc>
            </a:pPr>
            <a:endParaRPr lang="en-US" sz="3200" dirty="0">
              <a:latin typeface="Arial" charset="0"/>
            </a:endParaRPr>
          </a:p>
        </p:txBody>
      </p:sp>
      <p:sp>
        <p:nvSpPr>
          <p:cNvPr id="46085" name="Rectangle 7"/>
          <p:cNvSpPr>
            <a:spLocks noChangeArrowheads="1"/>
          </p:cNvSpPr>
          <p:nvPr/>
        </p:nvSpPr>
        <p:spPr bwMode="auto">
          <a:xfrm>
            <a:off x="1905000" y="6397625"/>
            <a:ext cx="624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dirty="0">
                <a:solidFill>
                  <a:srgbClr val="0033CC"/>
                </a:solidFill>
              </a:rPr>
              <a:t>http://</a:t>
            </a:r>
            <a:r>
              <a:rPr lang="en-US" sz="1400" dirty="0" err="1">
                <a:solidFill>
                  <a:srgbClr val="0033CC"/>
                </a:solidFill>
              </a:rPr>
              <a:t>www.geekologie.com</a:t>
            </a:r>
            <a:r>
              <a:rPr lang="en-US" sz="1400" dirty="0">
                <a:solidFill>
                  <a:srgbClr val="0033CC"/>
                </a:solidFill>
              </a:rPr>
              <a:t>/2007/02/</a:t>
            </a:r>
            <a:r>
              <a:rPr lang="en-US" sz="1400" dirty="0" err="1">
                <a:solidFill>
                  <a:srgbClr val="0033CC"/>
                </a:solidFill>
              </a:rPr>
              <a:t>rubiks_cube_for_the_lazy_perso.php</a:t>
            </a:r>
            <a:endParaRPr lang="en-US" sz="1400" dirty="0">
              <a:solidFill>
                <a:srgbClr val="0033CC"/>
              </a:solidFill>
            </a:endParaRPr>
          </a:p>
        </p:txBody>
      </p:sp>
      <p:pic>
        <p:nvPicPr>
          <p:cNvPr id="9" name="Picture 8"/>
          <p:cNvPicPr>
            <a:picLocks noChangeAspect="1"/>
          </p:cNvPicPr>
          <p:nvPr/>
        </p:nvPicPr>
        <p:blipFill>
          <a:blip r:embed="rId3"/>
          <a:srcRect l="17600" r="17600"/>
          <a:stretch>
            <a:fillRect/>
          </a:stretch>
        </p:blipFill>
        <p:spPr>
          <a:xfrm>
            <a:off x="5105400" y="1816100"/>
            <a:ext cx="3703320" cy="38227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3163890836"/>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lstStyle/>
          <a:p>
            <a:r>
              <a:rPr lang="en-US" sz="3200" dirty="0" smtClean="0"/>
              <a:t>Agenda for Today</a:t>
            </a:r>
            <a:endParaRPr lang="en-US" sz="3200" dirty="0"/>
          </a:p>
        </p:txBody>
      </p:sp>
      <p:sp>
        <p:nvSpPr>
          <p:cNvPr id="3" name="Content Placeholder 2"/>
          <p:cNvSpPr>
            <a:spLocks noGrp="1"/>
          </p:cNvSpPr>
          <p:nvPr>
            <p:ph idx="1"/>
          </p:nvPr>
        </p:nvSpPr>
        <p:spPr>
          <a:xfrm>
            <a:off x="457200" y="1066800"/>
            <a:ext cx="8229600" cy="5181600"/>
          </a:xfrm>
        </p:spPr>
        <p:txBody>
          <a:bodyPr/>
          <a:lstStyle/>
          <a:p>
            <a:pPr>
              <a:spcBef>
                <a:spcPts val="1872"/>
              </a:spcBef>
            </a:pPr>
            <a:r>
              <a:rPr lang="en-US" sz="2400" dirty="0" smtClean="0"/>
              <a:t>Those long-lost colorful portraits!</a:t>
            </a:r>
          </a:p>
          <a:p>
            <a:pPr>
              <a:spcBef>
                <a:spcPts val="1872"/>
              </a:spcBef>
            </a:pPr>
            <a:r>
              <a:rPr lang="en-US" sz="2400" dirty="0" smtClean="0"/>
              <a:t>Re-introductions </a:t>
            </a:r>
            <a:r>
              <a:rPr lang="en-US" sz="2400" dirty="0" smtClean="0"/>
              <a:t>and Re-forming Teams</a:t>
            </a:r>
            <a:endParaRPr lang="en-US" sz="2400" dirty="0"/>
          </a:p>
          <a:p>
            <a:pPr>
              <a:spcBef>
                <a:spcPts val="1872"/>
              </a:spcBef>
            </a:pPr>
            <a:r>
              <a:rPr lang="en-US" sz="2400" dirty="0"/>
              <a:t>Software Design - What is it?</a:t>
            </a:r>
          </a:p>
          <a:p>
            <a:pPr>
              <a:spcBef>
                <a:spcPts val="1872"/>
              </a:spcBef>
            </a:pPr>
            <a:r>
              <a:rPr lang="en-US" sz="2400" dirty="0"/>
              <a:t>Guidelines and Expectations</a:t>
            </a:r>
          </a:p>
          <a:p>
            <a:pPr>
              <a:spcBef>
                <a:spcPts val="1872"/>
              </a:spcBef>
            </a:pPr>
            <a:r>
              <a:rPr lang="en-US" sz="2400" dirty="0" smtClean="0"/>
              <a:t>The Term Schedule, Big View</a:t>
            </a:r>
            <a:endParaRPr lang="en-US" sz="2400" dirty="0"/>
          </a:p>
          <a:p>
            <a:pPr>
              <a:spcBef>
                <a:spcPts val="1872"/>
              </a:spcBef>
            </a:pPr>
            <a:r>
              <a:rPr lang="en-US" sz="2400" dirty="0"/>
              <a:t>Course Outcomes and Related </a:t>
            </a:r>
            <a:r>
              <a:rPr lang="en-US" sz="2400" dirty="0" smtClean="0"/>
              <a:t>Goals</a:t>
            </a:r>
          </a:p>
          <a:p>
            <a:pPr>
              <a:spcBef>
                <a:spcPts val="1872"/>
              </a:spcBef>
            </a:pPr>
            <a:r>
              <a:rPr lang="en-US" sz="2400" dirty="0" smtClean="0"/>
              <a:t>Resources – Web Site &amp; Combined Moodle</a:t>
            </a:r>
            <a:endParaRPr lang="en-US" sz="2400" dirty="0"/>
          </a:p>
          <a:p>
            <a:pPr>
              <a:spcBef>
                <a:spcPts val="1872"/>
              </a:spcBef>
            </a:pPr>
            <a:r>
              <a:rPr lang="en-US" sz="2400" dirty="0" smtClean="0"/>
              <a:t>Project and Homework Assignments</a:t>
            </a:r>
          </a:p>
          <a:p>
            <a:pPr>
              <a:spcBef>
                <a:spcPts val="1872"/>
              </a:spcBef>
            </a:pPr>
            <a:r>
              <a:rPr lang="en-US" sz="2400" dirty="0" smtClean="0"/>
              <a:t>Time to Discuss With Your New Team</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609600"/>
            <a:ext cx="9144000" cy="533400"/>
          </a:xfrm>
        </p:spPr>
        <p:txBody>
          <a:bodyPr/>
          <a:lstStyle/>
          <a:p>
            <a:pPr algn="ctr"/>
            <a:r>
              <a:rPr lang="en-US" sz="3200" dirty="0"/>
              <a:t>Learning Outcomes: </a:t>
            </a:r>
            <a:r>
              <a:rPr lang="en-US" sz="3200" dirty="0" smtClean="0"/>
              <a:t/>
            </a:r>
            <a:br>
              <a:rPr lang="en-US" sz="3200" dirty="0" smtClean="0"/>
            </a:br>
            <a:r>
              <a:rPr lang="en-US" sz="3200" dirty="0" smtClean="0"/>
              <a:t>3. Agile Methods</a:t>
            </a:r>
            <a:endParaRPr lang="en-US" sz="3200" dirty="0"/>
          </a:p>
        </p:txBody>
      </p:sp>
      <p:sp>
        <p:nvSpPr>
          <p:cNvPr id="46084" name="Rectangle 3"/>
          <p:cNvSpPr>
            <a:spLocks noGrp="1" noChangeArrowheads="1"/>
          </p:cNvSpPr>
          <p:nvPr>
            <p:ph type="body" sz="half" idx="1"/>
          </p:nvPr>
        </p:nvSpPr>
        <p:spPr>
          <a:xfrm>
            <a:off x="152400" y="1752600"/>
            <a:ext cx="4495800" cy="4724400"/>
          </a:xfrm>
        </p:spPr>
        <p:txBody>
          <a:bodyPr/>
          <a:lstStyle/>
          <a:p>
            <a:pPr>
              <a:lnSpc>
                <a:spcPct val="90000"/>
              </a:lnSpc>
              <a:buNone/>
            </a:pPr>
            <a:r>
              <a:rPr lang="en-US" sz="3200" dirty="0" smtClean="0"/>
              <a:t>Use agile methods to develop a real system for a customer!</a:t>
            </a:r>
            <a:endParaRPr lang="en-US" sz="3200" dirty="0"/>
          </a:p>
          <a:p>
            <a:pPr>
              <a:lnSpc>
                <a:spcPct val="90000"/>
              </a:lnSpc>
            </a:pPr>
            <a:endParaRPr lang="en-US" sz="3200" dirty="0">
              <a:latin typeface="Arial" charset="0"/>
            </a:endParaRPr>
          </a:p>
        </p:txBody>
      </p:sp>
      <p:sp>
        <p:nvSpPr>
          <p:cNvPr id="46085" name="Rectangle 7"/>
          <p:cNvSpPr>
            <a:spLocks noChangeArrowheads="1"/>
          </p:cNvSpPr>
          <p:nvPr/>
        </p:nvSpPr>
        <p:spPr bwMode="auto">
          <a:xfrm>
            <a:off x="2209800" y="6347936"/>
            <a:ext cx="624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smtClean="0">
                <a:solidFill>
                  <a:srgbClr val="0033CC"/>
                </a:solidFill>
              </a:rPr>
              <a:t>The Yoga Position of the Day – </a:t>
            </a:r>
            <a:r>
              <a:rPr lang="en-US" sz="1400" dirty="0" err="1" smtClean="0">
                <a:solidFill>
                  <a:srgbClr val="0033CC"/>
                </a:solidFill>
              </a:rPr>
              <a:t>Kak</a:t>
            </a:r>
            <a:r>
              <a:rPr lang="en-US" sz="1400" dirty="0" smtClean="0">
                <a:solidFill>
                  <a:srgbClr val="0033CC"/>
                </a:solidFill>
              </a:rPr>
              <a:t> Asana.  </a:t>
            </a:r>
            <a:r>
              <a:rPr lang="en-US" sz="1400" dirty="0">
                <a:solidFill>
                  <a:srgbClr val="0033CC"/>
                </a:solidFill>
              </a:rPr>
              <a:t>From </a:t>
            </a:r>
            <a:r>
              <a:rPr lang="en-US" sz="1400" dirty="0">
                <a:solidFill>
                  <a:srgbClr val="0033CC"/>
                </a:solidFill>
                <a:hlinkClick r:id="rId3"/>
              </a:rPr>
              <a:t>http://yogaanywhere.org/blog/2012/04/yoga-pose-of-the-day-kak-asana-crow-posture-and-bak-asana-crane-pose</a:t>
            </a:r>
            <a:r>
              <a:rPr lang="en-US" sz="1400" dirty="0" smtClean="0">
                <a:solidFill>
                  <a:srgbClr val="0033CC"/>
                </a:solidFill>
                <a:hlinkClick r:id="rId3"/>
              </a:rPr>
              <a:t>/</a:t>
            </a:r>
            <a:r>
              <a:rPr lang="en-US" sz="1400" dirty="0" smtClean="0">
                <a:solidFill>
                  <a:srgbClr val="0033CC"/>
                </a:solidFill>
              </a:rPr>
              <a:t> </a:t>
            </a:r>
            <a:endParaRPr lang="en-US" sz="1400" dirty="0">
              <a:solidFill>
                <a:srgbClr val="0033CC"/>
              </a:solidFill>
            </a:endParaRPr>
          </a:p>
        </p:txBody>
      </p:sp>
      <p:pic>
        <p:nvPicPr>
          <p:cNvPr id="1026" name="Picture 2" descr="http://yogaanywhere.org/wp-content/uploads/2012/04/Crow-Pose-Kak-Asana-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241" y="1828800"/>
            <a:ext cx="378142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47547"/>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0" y="609600"/>
            <a:ext cx="9144000" cy="533400"/>
          </a:xfrm>
        </p:spPr>
        <p:txBody>
          <a:bodyPr/>
          <a:lstStyle/>
          <a:p>
            <a:pPr algn="ctr"/>
            <a:r>
              <a:rPr lang="en-US" sz="3200" dirty="0"/>
              <a:t>Learning Outcomes: </a:t>
            </a:r>
            <a:r>
              <a:rPr lang="en-US" sz="3200" dirty="0" smtClean="0"/>
              <a:t/>
            </a:r>
            <a:br>
              <a:rPr lang="en-US" sz="3200" dirty="0" smtClean="0"/>
            </a:br>
            <a:r>
              <a:rPr lang="en-US" sz="3200" dirty="0" smtClean="0"/>
              <a:t>4. Object-Oriented </a:t>
            </a:r>
            <a:r>
              <a:rPr lang="en-US" sz="3200" dirty="0"/>
              <a:t>Design</a:t>
            </a:r>
          </a:p>
        </p:txBody>
      </p:sp>
      <p:sp>
        <p:nvSpPr>
          <p:cNvPr id="41988" name="Rectangle 3"/>
          <p:cNvSpPr>
            <a:spLocks noGrp="1" noChangeArrowheads="1"/>
          </p:cNvSpPr>
          <p:nvPr>
            <p:ph type="body" sz="half" idx="1"/>
          </p:nvPr>
        </p:nvSpPr>
        <p:spPr>
          <a:xfrm>
            <a:off x="304800" y="1663700"/>
            <a:ext cx="4800600" cy="5118100"/>
          </a:xfrm>
        </p:spPr>
        <p:txBody>
          <a:bodyPr/>
          <a:lstStyle/>
          <a:p>
            <a:pPr>
              <a:lnSpc>
                <a:spcPct val="90000"/>
              </a:lnSpc>
              <a:buFont typeface="Wingdings" charset="0"/>
              <a:buNone/>
            </a:pPr>
            <a:r>
              <a:rPr lang="en-US" dirty="0">
                <a:latin typeface="Arial" charset="0"/>
              </a:rPr>
              <a:t>	Demonstrate object-oriented design basics</a:t>
            </a:r>
          </a:p>
          <a:p>
            <a:pPr>
              <a:lnSpc>
                <a:spcPct val="90000"/>
              </a:lnSpc>
              <a:buFont typeface="Wingdings" charset="0"/>
              <a:buNone/>
            </a:pPr>
            <a:r>
              <a:rPr lang="en-US" dirty="0">
                <a:latin typeface="Arial" charset="0"/>
              </a:rPr>
              <a:t>	like domain models, class diagrams, </a:t>
            </a:r>
          </a:p>
          <a:p>
            <a:pPr>
              <a:lnSpc>
                <a:spcPct val="90000"/>
              </a:lnSpc>
              <a:buFont typeface="Wingdings" charset="0"/>
              <a:buNone/>
            </a:pPr>
            <a:r>
              <a:rPr lang="en-US" dirty="0">
                <a:latin typeface="Arial" charset="0"/>
              </a:rPr>
              <a:t>	and interaction (sequence and communication) diagrams. </a:t>
            </a:r>
          </a:p>
          <a:p>
            <a:pPr>
              <a:lnSpc>
                <a:spcPct val="90000"/>
              </a:lnSpc>
              <a:buFont typeface="Wingdings" charset="0"/>
              <a:buNone/>
            </a:pPr>
            <a:endParaRPr lang="en-US" dirty="0">
              <a:latin typeface="Arial" charset="0"/>
            </a:endParaRPr>
          </a:p>
        </p:txBody>
      </p:sp>
      <p:pic>
        <p:nvPicPr>
          <p:cNvPr id="8" name="Picture 7"/>
          <p:cNvPicPr>
            <a:picLocks noChangeAspect="1"/>
          </p:cNvPicPr>
          <p:nvPr/>
        </p:nvPicPr>
        <p:blipFill>
          <a:blip r:embed="rId3"/>
          <a:stretch>
            <a:fillRect/>
          </a:stretch>
        </p:blipFill>
        <p:spPr>
          <a:xfrm>
            <a:off x="4800600" y="1828800"/>
            <a:ext cx="3962400" cy="2971800"/>
          </a:xfrm>
          <a:prstGeom prst="rect">
            <a:avLst/>
          </a:prstGeom>
          <a:scene3d>
            <a:camera prst="orthographicFront"/>
            <a:lightRig rig="threePt" dir="t"/>
          </a:scene3d>
          <a:sp3d>
            <a:bevelT/>
          </a:sp3d>
        </p:spPr>
      </p:pic>
      <p:sp>
        <p:nvSpPr>
          <p:cNvPr id="41990" name="Rectangle 8"/>
          <p:cNvSpPr>
            <a:spLocks noChangeArrowheads="1"/>
          </p:cNvSpPr>
          <p:nvPr/>
        </p:nvSpPr>
        <p:spPr bwMode="auto">
          <a:xfrm>
            <a:off x="1981200" y="6477000"/>
            <a:ext cx="518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dirty="0">
                <a:solidFill>
                  <a:srgbClr val="0033CC"/>
                </a:solidFill>
              </a:rPr>
              <a:t>http://</a:t>
            </a:r>
            <a:r>
              <a:rPr lang="en-US" sz="1400" dirty="0" err="1">
                <a:solidFill>
                  <a:srgbClr val="0033CC"/>
                </a:solidFill>
              </a:rPr>
              <a:t>enterprisegeeks.com</a:t>
            </a:r>
            <a:r>
              <a:rPr lang="en-US" sz="1400" dirty="0">
                <a:solidFill>
                  <a:srgbClr val="0033CC"/>
                </a:solidFill>
              </a:rPr>
              <a:t>/blog/2009/07/</a:t>
            </a:r>
          </a:p>
        </p:txBody>
      </p:sp>
    </p:spTree>
    <p:extLst>
      <p:ext uri="{BB962C8B-B14F-4D97-AF65-F5344CB8AC3E}">
        <p14:creationId xmlns:p14="http://schemas.microsoft.com/office/powerpoint/2010/main" val="1835941059"/>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0" y="609600"/>
            <a:ext cx="9144000" cy="533400"/>
          </a:xfrm>
        </p:spPr>
        <p:txBody>
          <a:bodyPr/>
          <a:lstStyle/>
          <a:p>
            <a:pPr algn="ctr"/>
            <a:r>
              <a:rPr lang="en-US" sz="3200" dirty="0"/>
              <a:t>Learning Outcomes: </a:t>
            </a:r>
            <a:r>
              <a:rPr lang="en-US" sz="3200" dirty="0" smtClean="0"/>
              <a:t/>
            </a:r>
            <a:br>
              <a:rPr lang="en-US" sz="3200" dirty="0" smtClean="0"/>
            </a:br>
            <a:r>
              <a:rPr lang="en-US" sz="3200" dirty="0" smtClean="0"/>
              <a:t>5. Fundamental </a:t>
            </a:r>
            <a:r>
              <a:rPr lang="en-US" sz="3200" dirty="0"/>
              <a:t>Design</a:t>
            </a:r>
          </a:p>
        </p:txBody>
      </p:sp>
      <p:sp>
        <p:nvSpPr>
          <p:cNvPr id="48132" name="Rectangle 4"/>
          <p:cNvSpPr>
            <a:spLocks noGrp="1" noChangeArrowheads="1"/>
          </p:cNvSpPr>
          <p:nvPr>
            <p:ph type="body" sz="half" idx="2"/>
          </p:nvPr>
        </p:nvSpPr>
        <p:spPr>
          <a:xfrm>
            <a:off x="304800" y="1676400"/>
            <a:ext cx="5181600" cy="4800600"/>
          </a:xfrm>
        </p:spPr>
        <p:txBody>
          <a:bodyPr/>
          <a:lstStyle/>
          <a:p>
            <a:pPr>
              <a:buFont typeface="Wingdings" charset="0"/>
              <a:buNone/>
            </a:pPr>
            <a:r>
              <a:rPr lang="en-US" sz="3200" dirty="0">
                <a:latin typeface="Arial" charset="0"/>
              </a:rPr>
              <a:t>	Use fundamental design principles, methods, patterns and strategies in the creation of a software system and its supporting documents. </a:t>
            </a:r>
          </a:p>
        </p:txBody>
      </p:sp>
      <p:pic>
        <p:nvPicPr>
          <p:cNvPr id="9" name="Picture 8"/>
          <p:cNvPicPr>
            <a:picLocks noChangeAspect="1"/>
          </p:cNvPicPr>
          <p:nvPr/>
        </p:nvPicPr>
        <p:blipFill>
          <a:blip r:embed="rId3"/>
          <a:srcRect l="11520" r="10080"/>
          <a:stretch>
            <a:fillRect/>
          </a:stretch>
        </p:blipFill>
        <p:spPr>
          <a:xfrm>
            <a:off x="5715000" y="1854200"/>
            <a:ext cx="2847655" cy="3632200"/>
          </a:xfrm>
          <a:prstGeom prst="rect">
            <a:avLst/>
          </a:prstGeom>
          <a:scene3d>
            <a:camera prst="isometricLeftUp">
              <a:rot lat="2100000" lon="2700000" rev="0"/>
            </a:camera>
            <a:lightRig rig="threePt" dir="t"/>
          </a:scene3d>
          <a:sp3d>
            <a:bevelT/>
          </a:sp3d>
        </p:spPr>
      </p:pic>
      <p:sp>
        <p:nvSpPr>
          <p:cNvPr id="48134" name="Rectangle 9"/>
          <p:cNvSpPr>
            <a:spLocks noChangeArrowheads="1"/>
          </p:cNvSpPr>
          <p:nvPr/>
        </p:nvSpPr>
        <p:spPr bwMode="auto">
          <a:xfrm>
            <a:off x="838200" y="6092825"/>
            <a:ext cx="830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400" dirty="0">
                <a:solidFill>
                  <a:srgbClr val="0033CC"/>
                </a:solidFill>
              </a:rPr>
              <a:t>http://</a:t>
            </a:r>
            <a:r>
              <a:rPr lang="en-US" sz="1400" dirty="0" err="1">
                <a:solidFill>
                  <a:srgbClr val="0033CC"/>
                </a:solidFill>
              </a:rPr>
              <a:t>www.amazon.com</a:t>
            </a:r>
            <a:r>
              <a:rPr lang="en-US" sz="1400" dirty="0">
                <a:solidFill>
                  <a:srgbClr val="0033CC"/>
                </a:solidFill>
              </a:rPr>
              <a:t>/Design-Patterns-Elements-Reusable-Object-Oriented/</a:t>
            </a:r>
            <a:r>
              <a:rPr lang="en-US" sz="1400" dirty="0" err="1">
                <a:solidFill>
                  <a:srgbClr val="0033CC"/>
                </a:solidFill>
              </a:rPr>
              <a:t>dp</a:t>
            </a:r>
            <a:r>
              <a:rPr lang="en-US" sz="1400" dirty="0">
                <a:solidFill>
                  <a:srgbClr val="0033CC"/>
                </a:solidFill>
              </a:rPr>
              <a:t>/0201633612 </a:t>
            </a:r>
          </a:p>
        </p:txBody>
      </p:sp>
    </p:spTree>
    <p:extLst>
      <p:ext uri="{BB962C8B-B14F-4D97-AF65-F5344CB8AC3E}">
        <p14:creationId xmlns:p14="http://schemas.microsoft.com/office/powerpoint/2010/main" val="77590550"/>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0" y="685800"/>
            <a:ext cx="9144000" cy="533400"/>
          </a:xfrm>
        </p:spPr>
        <p:txBody>
          <a:bodyPr/>
          <a:lstStyle/>
          <a:p>
            <a:pPr algn="ctr"/>
            <a:r>
              <a:rPr lang="en-US" sz="3200" dirty="0"/>
              <a:t>Learning Outcomes: </a:t>
            </a:r>
            <a:r>
              <a:rPr lang="en-US" sz="3200" dirty="0" smtClean="0"/>
              <a:t/>
            </a:r>
            <a:br>
              <a:rPr lang="en-US" sz="3200" dirty="0" smtClean="0"/>
            </a:br>
            <a:r>
              <a:rPr lang="en-US" sz="3200" dirty="0" smtClean="0"/>
              <a:t>6. </a:t>
            </a:r>
            <a:r>
              <a:rPr lang="en-US" sz="3200" dirty="0" smtClean="0"/>
              <a:t>Patterns</a:t>
            </a:r>
            <a:r>
              <a:rPr lang="en-US" sz="3200" dirty="0" smtClean="0"/>
              <a:t>, Tradeoffs</a:t>
            </a:r>
            <a:endParaRPr lang="en-US" sz="3200" dirty="0"/>
          </a:p>
        </p:txBody>
      </p:sp>
      <p:sp>
        <p:nvSpPr>
          <p:cNvPr id="50180" name="Rectangle 4"/>
          <p:cNvSpPr>
            <a:spLocks noGrp="1" noChangeArrowheads="1"/>
          </p:cNvSpPr>
          <p:nvPr>
            <p:ph type="body" sz="half" idx="2"/>
          </p:nvPr>
        </p:nvSpPr>
        <p:spPr>
          <a:xfrm>
            <a:off x="152400" y="1524000"/>
            <a:ext cx="4495800" cy="5105400"/>
          </a:xfrm>
        </p:spPr>
        <p:txBody>
          <a:bodyPr/>
          <a:lstStyle/>
          <a:p>
            <a:pPr>
              <a:buFont typeface="Wingdings" charset="0"/>
              <a:buNone/>
            </a:pPr>
            <a:r>
              <a:rPr lang="en-US" sz="3200" dirty="0">
                <a:latin typeface="Arial" charset="0"/>
              </a:rPr>
              <a:t>	Identify criteria for the design of a software system and select patterns, create frameworks, and partition software to satisfy the inherent trade-offs.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906" y="1638011"/>
            <a:ext cx="3909894" cy="224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53000" y="3962400"/>
            <a:ext cx="4113094" cy="1938992"/>
          </a:xfrm>
          <a:prstGeom prst="rect">
            <a:avLst/>
          </a:prstGeom>
          <a:noFill/>
        </p:spPr>
        <p:txBody>
          <a:bodyPr wrap="square" rtlCol="0">
            <a:spAutoFit/>
          </a:bodyPr>
          <a:lstStyle/>
          <a:p>
            <a:r>
              <a:rPr lang="en-US" sz="2000" i="1" dirty="0" smtClean="0"/>
              <a:t>Above</a:t>
            </a:r>
            <a:r>
              <a:rPr lang="en-US" sz="2000" dirty="0" smtClean="0"/>
              <a:t> – First use of an airbrake in competition – Mercedes-Benz 300 SLR at Le Mans, 1955.  </a:t>
            </a:r>
            <a:r>
              <a:rPr lang="en-US" sz="2000" dirty="0"/>
              <a:t>From </a:t>
            </a:r>
            <a:r>
              <a:rPr lang="en-US" sz="2000" dirty="0">
                <a:hlinkClick r:id="rId4"/>
              </a:rPr>
              <a:t>http://</a:t>
            </a:r>
            <a:r>
              <a:rPr lang="en-US" sz="2000" dirty="0" smtClean="0">
                <a:hlinkClick r:id="rId4"/>
              </a:rPr>
              <a:t>justacarguy.blogspot.com/2010/04/air-brakes-were-first-deployed-at-1955.html</a:t>
            </a:r>
            <a:r>
              <a:rPr lang="en-US" sz="2000" dirty="0" smtClean="0"/>
              <a:t>. </a:t>
            </a:r>
            <a:endParaRPr lang="en-US" sz="2000" dirty="0"/>
          </a:p>
        </p:txBody>
      </p:sp>
    </p:spTree>
    <p:extLst>
      <p:ext uri="{BB962C8B-B14F-4D97-AF65-F5344CB8AC3E}">
        <p14:creationId xmlns:p14="http://schemas.microsoft.com/office/powerpoint/2010/main" val="4014362775"/>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0" y="609600"/>
            <a:ext cx="9144000" cy="533400"/>
          </a:xfrm>
        </p:spPr>
        <p:txBody>
          <a:bodyPr/>
          <a:lstStyle/>
          <a:p>
            <a:pPr algn="ctr"/>
            <a:r>
              <a:rPr lang="en-US" sz="3200" dirty="0"/>
              <a:t>Learning </a:t>
            </a:r>
            <a:r>
              <a:rPr lang="en-US" sz="3200" dirty="0" smtClean="0"/>
              <a:t>Outcomes: </a:t>
            </a:r>
            <a:r>
              <a:rPr lang="en-US" sz="3200" dirty="0" smtClean="0"/>
              <a:t/>
            </a:r>
            <a:br>
              <a:rPr lang="en-US" sz="3200" dirty="0" smtClean="0"/>
            </a:br>
            <a:r>
              <a:rPr lang="en-US" sz="3200" dirty="0" smtClean="0"/>
              <a:t>7. </a:t>
            </a:r>
            <a:r>
              <a:rPr lang="en-US" sz="3200" dirty="0" smtClean="0"/>
              <a:t>Analysis </a:t>
            </a:r>
            <a:r>
              <a:rPr lang="en-US" sz="3200" dirty="0" smtClean="0"/>
              <a:t>of Design</a:t>
            </a:r>
            <a:endParaRPr lang="en-US" sz="3200" dirty="0"/>
          </a:p>
        </p:txBody>
      </p:sp>
      <p:sp>
        <p:nvSpPr>
          <p:cNvPr id="434180" name="Rectangle 4"/>
          <p:cNvSpPr>
            <a:spLocks noGrp="1" noChangeArrowheads="1"/>
          </p:cNvSpPr>
          <p:nvPr>
            <p:ph type="body" sz="half" idx="2"/>
          </p:nvPr>
        </p:nvSpPr>
        <p:spPr>
          <a:xfrm>
            <a:off x="381000" y="1447800"/>
            <a:ext cx="5029200" cy="4953000"/>
          </a:xfrm>
        </p:spPr>
        <p:txBody>
          <a:bodyPr/>
          <a:lstStyle/>
          <a:p>
            <a:pPr>
              <a:buNone/>
            </a:pPr>
            <a:r>
              <a:rPr lang="en-US" sz="3200" dirty="0" smtClean="0"/>
              <a:t>	</a:t>
            </a:r>
            <a:r>
              <a:rPr lang="en-US" sz="3200" dirty="0"/>
              <a:t>Analyze and explain the feasibility and soundness of a software </a:t>
            </a:r>
            <a:r>
              <a:rPr lang="en-US" sz="3200" dirty="0" smtClean="0"/>
              <a:t>design.</a:t>
            </a:r>
            <a:endParaRPr lang="en-US" sz="3200" dirty="0"/>
          </a:p>
        </p:txBody>
      </p:sp>
      <p:pic>
        <p:nvPicPr>
          <p:cNvPr id="6" name="Picture 5"/>
          <p:cNvPicPr>
            <a:picLocks noChangeAspect="1"/>
          </p:cNvPicPr>
          <p:nvPr/>
        </p:nvPicPr>
        <p:blipFill>
          <a:blip r:embed="rId3"/>
          <a:stretch>
            <a:fillRect/>
          </a:stretch>
        </p:blipFill>
        <p:spPr>
          <a:xfrm>
            <a:off x="5790438" y="1524000"/>
            <a:ext cx="3141726" cy="4724400"/>
          </a:xfrm>
          <a:prstGeom prst="rect">
            <a:avLst/>
          </a:prstGeom>
          <a:scene3d>
            <a:camera prst="orthographicFront"/>
            <a:lightRig rig="threePt" dir="t"/>
          </a:scene3d>
          <a:sp3d>
            <a:bevelT/>
          </a:sp3d>
        </p:spPr>
      </p:pic>
      <p:sp>
        <p:nvSpPr>
          <p:cNvPr id="7" name="Rectangle 8"/>
          <p:cNvSpPr>
            <a:spLocks noChangeArrowheads="1"/>
          </p:cNvSpPr>
          <p:nvPr/>
        </p:nvSpPr>
        <p:spPr bwMode="auto">
          <a:xfrm>
            <a:off x="2057400" y="6400800"/>
            <a:ext cx="4800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sz="1400" dirty="0">
                <a:solidFill>
                  <a:srgbClr val="0033CC"/>
                </a:solidFill>
              </a:rPr>
              <a:t>http://</a:t>
            </a:r>
            <a:r>
              <a:rPr lang="en-US" sz="1400" dirty="0" err="1">
                <a:solidFill>
                  <a:srgbClr val="0033CC"/>
                </a:solidFill>
              </a:rPr>
              <a:t>en.wikipedia.org</a:t>
            </a:r>
            <a:r>
              <a:rPr lang="en-US" sz="1400" dirty="0">
                <a:solidFill>
                  <a:srgbClr val="0033CC"/>
                </a:solidFill>
              </a:rPr>
              <a:t>/wiki/</a:t>
            </a:r>
            <a:r>
              <a:rPr lang="en-US" sz="1400" dirty="0" err="1">
                <a:solidFill>
                  <a:srgbClr val="0033CC"/>
                </a:solidFill>
              </a:rPr>
              <a:t>File:Wrightfallingwater.jpg</a:t>
            </a:r>
            <a:endParaRPr lang="en-US" sz="1400" dirty="0">
              <a:solidFill>
                <a:srgbClr val="0033CC"/>
              </a:solidFill>
            </a:endParaRPr>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z="3200" dirty="0"/>
              <a:t>Course Textbook and Readings</a:t>
            </a:r>
          </a:p>
        </p:txBody>
      </p:sp>
      <p:sp>
        <p:nvSpPr>
          <p:cNvPr id="51204" name="Rectangle 3"/>
          <p:cNvSpPr>
            <a:spLocks noGrp="1" noChangeArrowheads="1"/>
          </p:cNvSpPr>
          <p:nvPr>
            <p:ph type="body" idx="1"/>
          </p:nvPr>
        </p:nvSpPr>
        <p:spPr>
          <a:xfrm>
            <a:off x="457200" y="1219200"/>
            <a:ext cx="7391400" cy="4953000"/>
          </a:xfrm>
        </p:spPr>
        <p:txBody>
          <a:bodyPr/>
          <a:lstStyle/>
          <a:p>
            <a:r>
              <a:rPr lang="en-US" sz="2800" dirty="0">
                <a:latin typeface="Arial" charset="0"/>
              </a:rPr>
              <a:t>Required Textbook </a:t>
            </a:r>
          </a:p>
          <a:p>
            <a:pPr lvl="1"/>
            <a:r>
              <a:rPr lang="en-US" dirty="0">
                <a:latin typeface="Arial" charset="0"/>
                <a:ea typeface="ＭＳ Ｐゴシック" charset="0"/>
              </a:rPr>
              <a:t>Applying UML and Patterns: An Introduction to Object-Oriented Analysis and Design and Iterative Development (3ed)</a:t>
            </a:r>
            <a:r>
              <a:rPr lang="ja-JP" altLang="en-US" dirty="0">
                <a:latin typeface="Arial" charset="0"/>
                <a:ea typeface="ＭＳ Ｐゴシック" charset="0"/>
              </a:rPr>
              <a:t>”</a:t>
            </a:r>
            <a:endParaRPr lang="en-US" dirty="0">
              <a:latin typeface="Arial" charset="0"/>
              <a:ea typeface="ＭＳ Ｐゴシック" charset="0"/>
            </a:endParaRPr>
          </a:p>
          <a:p>
            <a:pPr lvl="1"/>
            <a:r>
              <a:rPr lang="en-US" dirty="0">
                <a:latin typeface="Arial" charset="0"/>
                <a:ea typeface="ＭＳ Ｐゴシック" charset="0"/>
              </a:rPr>
              <a:t>by Craig </a:t>
            </a:r>
            <a:r>
              <a:rPr lang="en-US" dirty="0" err="1" smtClean="0">
                <a:latin typeface="Arial" charset="0"/>
                <a:ea typeface="ＭＳ Ｐゴシック" charset="0"/>
              </a:rPr>
              <a:t>Larman</a:t>
            </a:r>
            <a:r>
              <a:rPr lang="en-US" dirty="0">
                <a:latin typeface="Arial" charset="0"/>
                <a:ea typeface="ＭＳ Ｐゴシック" charset="0"/>
              </a:rPr>
              <a:t/>
            </a:r>
            <a:br>
              <a:rPr lang="en-US" dirty="0">
                <a:latin typeface="Arial" charset="0"/>
                <a:ea typeface="ＭＳ Ｐゴシック" charset="0"/>
              </a:rPr>
            </a:br>
            <a:r>
              <a:rPr lang="en-US" dirty="0" smtClean="0">
                <a:latin typeface="Arial" charset="0"/>
                <a:ea typeface="ＭＳ Ｐゴシック" charset="0"/>
              </a:rPr>
              <a:t>Prentice </a:t>
            </a:r>
            <a:r>
              <a:rPr lang="en-US" dirty="0">
                <a:latin typeface="Arial" charset="0"/>
                <a:ea typeface="ＭＳ Ｐゴシック" charset="0"/>
              </a:rPr>
              <a:t>Hall PTR (2004</a:t>
            </a:r>
            <a:r>
              <a:rPr lang="en-US" dirty="0" smtClean="0">
                <a:latin typeface="Arial" charset="0"/>
                <a:ea typeface="ＭＳ Ｐゴシック" charset="0"/>
              </a:rPr>
              <a:t>)</a:t>
            </a:r>
            <a:endParaRPr lang="en-US" dirty="0">
              <a:latin typeface="Arial" charset="0"/>
              <a:ea typeface="ＭＳ Ｐゴシック" charset="0"/>
            </a:endParaRPr>
          </a:p>
          <a:p>
            <a:pPr lvl="1"/>
            <a:r>
              <a:rPr lang="en-US" dirty="0">
                <a:latin typeface="Arial" charset="0"/>
                <a:ea typeface="ＭＳ Ｐゴシック" charset="0"/>
              </a:rPr>
              <a:t>ISBN-13: 978-</a:t>
            </a:r>
            <a:r>
              <a:rPr lang="en-US" dirty="0" smtClean="0">
                <a:latin typeface="Arial" charset="0"/>
                <a:ea typeface="ＭＳ Ｐゴシック" charset="0"/>
              </a:rPr>
              <a:t>0131489066</a:t>
            </a:r>
            <a:br>
              <a:rPr lang="en-US" dirty="0" smtClean="0">
                <a:latin typeface="Arial" charset="0"/>
                <a:ea typeface="ＭＳ Ｐゴシック" charset="0"/>
              </a:rPr>
            </a:br>
            <a:endParaRPr lang="en-US" dirty="0">
              <a:latin typeface="Arial" charset="0"/>
              <a:ea typeface="ＭＳ Ｐゴシック" charset="0"/>
            </a:endParaRPr>
          </a:p>
          <a:p>
            <a:r>
              <a:rPr lang="en-US" sz="2800" dirty="0">
                <a:latin typeface="Arial" charset="0"/>
              </a:rPr>
              <a:t>Readings will be also be </a:t>
            </a:r>
            <a:r>
              <a:rPr lang="en-US" sz="2800" dirty="0" smtClean="0">
                <a:latin typeface="Arial" charset="0"/>
              </a:rPr>
              <a:t/>
            </a:r>
            <a:br>
              <a:rPr lang="en-US" sz="2800" dirty="0" smtClean="0">
                <a:latin typeface="Arial" charset="0"/>
              </a:rPr>
            </a:br>
            <a:r>
              <a:rPr lang="en-US" sz="2800" dirty="0" smtClean="0">
                <a:latin typeface="Arial" charset="0"/>
              </a:rPr>
              <a:t>assigned </a:t>
            </a:r>
            <a:r>
              <a:rPr lang="en-US" sz="2800" dirty="0">
                <a:latin typeface="Arial" charset="0"/>
              </a:rPr>
              <a:t>from relevant </a:t>
            </a:r>
            <a:r>
              <a:rPr lang="en-US" sz="2800" dirty="0" smtClean="0">
                <a:latin typeface="Arial" charset="0"/>
              </a:rPr>
              <a:t>papers</a:t>
            </a:r>
            <a:endParaRPr lang="en-US" sz="2800" dirty="0">
              <a:latin typeface="Arial" charset="0"/>
            </a:endParaRPr>
          </a:p>
        </p:txBody>
      </p:sp>
      <p:pic>
        <p:nvPicPr>
          <p:cNvPr id="51206" name="Picture 6" descr="Larman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19400"/>
            <a:ext cx="23653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310657"/>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z="3200" dirty="0" smtClean="0"/>
              <a:t>Course Mechanics</a:t>
            </a:r>
            <a:endParaRPr lang="en-US" sz="3200" dirty="0"/>
          </a:p>
        </p:txBody>
      </p:sp>
      <p:sp>
        <p:nvSpPr>
          <p:cNvPr id="3" name="Content Placeholder 2"/>
          <p:cNvSpPr>
            <a:spLocks noGrp="1"/>
          </p:cNvSpPr>
          <p:nvPr>
            <p:ph idx="1"/>
          </p:nvPr>
        </p:nvSpPr>
        <p:spPr>
          <a:xfrm>
            <a:off x="457200" y="1219200"/>
            <a:ext cx="8458200" cy="5105400"/>
          </a:xfrm>
        </p:spPr>
        <p:txBody>
          <a:bodyPr/>
          <a:lstStyle/>
          <a:p>
            <a:r>
              <a:rPr lang="en-US" dirty="0" smtClean="0"/>
              <a:t>Taught in 3 Sections (2</a:t>
            </a:r>
            <a:r>
              <a:rPr lang="en-US" baseline="30000" dirty="0" smtClean="0"/>
              <a:t>nd</a:t>
            </a:r>
            <a:r>
              <a:rPr lang="en-US" dirty="0" smtClean="0"/>
              <a:t> , 3</a:t>
            </a:r>
            <a:r>
              <a:rPr lang="en-US" baseline="30000" dirty="0" smtClean="0"/>
              <a:t>rd</a:t>
            </a:r>
            <a:r>
              <a:rPr lang="en-US" dirty="0" smtClean="0"/>
              <a:t> and 4</a:t>
            </a:r>
            <a:r>
              <a:rPr lang="en-US" baseline="30000" dirty="0" smtClean="0"/>
              <a:t>th</a:t>
            </a:r>
            <a:r>
              <a:rPr lang="en-US" dirty="0" smtClean="0"/>
              <a:t> periods)</a:t>
            </a:r>
          </a:p>
          <a:p>
            <a:pPr lvl="1"/>
            <a:r>
              <a:rPr lang="en-US" dirty="0" smtClean="0"/>
              <a:t>Class meetings: Monday, Tuesday, &amp; Thursday</a:t>
            </a:r>
          </a:p>
          <a:p>
            <a:pPr lvl="1"/>
            <a:r>
              <a:rPr lang="en-US" dirty="0" smtClean="0"/>
              <a:t>Project Team Meetings: Friday</a:t>
            </a:r>
            <a:br>
              <a:rPr lang="en-US" dirty="0" smtClean="0"/>
            </a:br>
            <a:endParaRPr lang="en-US" dirty="0" smtClean="0"/>
          </a:p>
          <a:p>
            <a:r>
              <a:rPr lang="en-US" dirty="0" smtClean="0"/>
              <a:t>Find most material (all sections):</a:t>
            </a:r>
            <a:br>
              <a:rPr lang="en-US" dirty="0" smtClean="0"/>
            </a:br>
            <a:r>
              <a:rPr lang="en-US" sz="2000" dirty="0" smtClean="0"/>
              <a:t>http://www.rose-hulman.edu/class/csse/csse374/</a:t>
            </a:r>
            <a:br>
              <a:rPr lang="en-US" sz="2000" dirty="0" smtClean="0"/>
            </a:br>
            <a:endParaRPr lang="en-US" dirty="0" smtClean="0"/>
          </a:p>
          <a:p>
            <a:r>
              <a:rPr lang="en-US" dirty="0" smtClean="0"/>
              <a:t>Grades and Drop boxes will be on Angel / Moodle</a:t>
            </a:r>
          </a:p>
          <a:p>
            <a:pPr lvl="1"/>
            <a:r>
              <a:rPr lang="en-US" dirty="0" smtClean="0"/>
              <a:t>Steve’s Section: Use the new merged Angel section</a:t>
            </a:r>
          </a:p>
          <a:p>
            <a:pPr lvl="1"/>
            <a:r>
              <a:rPr lang="en-US" dirty="0" err="1" smtClean="0"/>
              <a:t>Chandan’s</a:t>
            </a:r>
            <a:r>
              <a:rPr lang="en-US" dirty="0" smtClean="0"/>
              <a:t> Section: Use Moodle</a:t>
            </a:r>
            <a:endParaRPr lang="en-US" dirty="0"/>
          </a:p>
          <a:p>
            <a:pPr lvl="1"/>
            <a:endParaRPr lang="en-US" dirty="0" smtClean="0"/>
          </a:p>
          <a:p>
            <a:r>
              <a:rPr lang="en-US" dirty="0" smtClean="0"/>
              <a:t>Daily Quizzes</a:t>
            </a:r>
            <a:br>
              <a:rPr lang="en-US" dirty="0" smtClean="0"/>
            </a:b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381000" y="381000"/>
            <a:ext cx="8229600" cy="609600"/>
          </a:xfrm>
        </p:spPr>
        <p:txBody>
          <a:bodyPr/>
          <a:lstStyle/>
          <a:p>
            <a:r>
              <a:rPr lang="en-US" sz="3200" dirty="0"/>
              <a:t>Guidelines and Expectations</a:t>
            </a:r>
          </a:p>
        </p:txBody>
      </p:sp>
      <p:sp>
        <p:nvSpPr>
          <p:cNvPr id="319491" name="Rectangle 3"/>
          <p:cNvSpPr>
            <a:spLocks noGrp="1" noChangeArrowheads="1"/>
          </p:cNvSpPr>
          <p:nvPr>
            <p:ph type="body" idx="1"/>
          </p:nvPr>
        </p:nvSpPr>
        <p:spPr>
          <a:xfrm>
            <a:off x="381000" y="1066800"/>
            <a:ext cx="8686800" cy="5257800"/>
          </a:xfrm>
        </p:spPr>
        <p:txBody>
          <a:bodyPr/>
          <a:lstStyle/>
          <a:p>
            <a:pPr>
              <a:spcBef>
                <a:spcPts val="1800"/>
              </a:spcBef>
            </a:pPr>
            <a:r>
              <a:rPr lang="en-US" sz="2000" dirty="0">
                <a:solidFill>
                  <a:srgbClr val="FF0000"/>
                </a:solidFill>
              </a:rPr>
              <a:t>Demanding </a:t>
            </a:r>
            <a:r>
              <a:rPr lang="en-US" sz="2000" dirty="0" smtClean="0">
                <a:solidFill>
                  <a:srgbClr val="FF0000"/>
                </a:solidFill>
              </a:rPr>
              <a:t>Course</a:t>
            </a:r>
            <a:r>
              <a:rPr lang="en-US" sz="2000" dirty="0" smtClean="0"/>
              <a:t>: </a:t>
            </a:r>
          </a:p>
          <a:p>
            <a:pPr lvl="1">
              <a:spcBef>
                <a:spcPts val="1800"/>
              </a:spcBef>
            </a:pPr>
            <a:r>
              <a:rPr lang="en-US" sz="2000" dirty="0" smtClean="0"/>
              <a:t>8+ hours/week </a:t>
            </a:r>
            <a:r>
              <a:rPr lang="en-US" sz="2000" dirty="0"/>
              <a:t>outside of class</a:t>
            </a:r>
            <a:r>
              <a:rPr lang="en-US" sz="2000" dirty="0" smtClean="0"/>
              <a:t> expected</a:t>
            </a:r>
          </a:p>
          <a:p>
            <a:pPr lvl="1">
              <a:spcBef>
                <a:spcPts val="1800"/>
              </a:spcBef>
            </a:pPr>
            <a:r>
              <a:rPr lang="en-US" sz="2000" dirty="0" smtClean="0"/>
              <a:t>Multiple deliveries to your real customer</a:t>
            </a:r>
          </a:p>
          <a:p>
            <a:pPr>
              <a:spcBef>
                <a:spcPts val="1800"/>
              </a:spcBef>
            </a:pPr>
            <a:r>
              <a:rPr lang="en-US" sz="2000" dirty="0" smtClean="0"/>
              <a:t>Read </a:t>
            </a:r>
            <a:r>
              <a:rPr lang="en-US" sz="2000" dirty="0"/>
              <a:t>the assigned material before </a:t>
            </a:r>
            <a:r>
              <a:rPr lang="en-US" sz="2000" dirty="0" smtClean="0"/>
              <a:t>class</a:t>
            </a:r>
          </a:p>
          <a:p>
            <a:pPr>
              <a:spcBef>
                <a:spcPts val="1800"/>
              </a:spcBef>
            </a:pPr>
            <a:r>
              <a:rPr lang="en-US" sz="2000" dirty="0" smtClean="0"/>
              <a:t>Check Rose email &amp; Angel / Moodle course website daily</a:t>
            </a:r>
          </a:p>
          <a:p>
            <a:pPr>
              <a:spcBef>
                <a:spcPts val="1800"/>
              </a:spcBef>
            </a:pPr>
            <a:r>
              <a:rPr lang="en-US" sz="2000" dirty="0">
                <a:latin typeface="Arial" charset="0"/>
              </a:rPr>
              <a:t>Participation – Teams and Class activities</a:t>
            </a:r>
          </a:p>
          <a:p>
            <a:pPr lvl="1">
              <a:spcBef>
                <a:spcPts val="1800"/>
              </a:spcBef>
            </a:pPr>
            <a:r>
              <a:rPr lang="en-US" sz="1800" dirty="0">
                <a:latin typeface="Arial" charset="0"/>
                <a:ea typeface="ＭＳ Ｐゴシック" charset="0"/>
              </a:rPr>
              <a:t>You will be working in teams on some assignments </a:t>
            </a:r>
          </a:p>
          <a:p>
            <a:pPr lvl="1">
              <a:spcBef>
                <a:spcPts val="1800"/>
              </a:spcBef>
            </a:pPr>
            <a:r>
              <a:rPr lang="en-US" sz="1800" dirty="0">
                <a:latin typeface="Arial" charset="0"/>
                <a:ea typeface="ＭＳ Ｐゴシック" charset="0"/>
              </a:rPr>
              <a:t>Be fair to your team members</a:t>
            </a:r>
            <a:r>
              <a:rPr lang="en-US" sz="1800" dirty="0" smtClean="0">
                <a:latin typeface="Arial" charset="0"/>
                <a:ea typeface="ＭＳ Ｐゴシック" charset="0"/>
              </a:rPr>
              <a:t>…they </a:t>
            </a:r>
            <a:r>
              <a:rPr lang="en-US" sz="1800" dirty="0">
                <a:latin typeface="Arial" charset="0"/>
                <a:ea typeface="ＭＳ Ｐゴシック" charset="0"/>
              </a:rPr>
              <a:t>will be evaluating you!</a:t>
            </a:r>
          </a:p>
          <a:p>
            <a:pPr>
              <a:spcBef>
                <a:spcPts val="1800"/>
              </a:spcBef>
            </a:pPr>
            <a:r>
              <a:rPr lang="en-US" sz="2000" dirty="0" smtClean="0"/>
              <a:t>Be </a:t>
            </a:r>
            <a:r>
              <a:rPr lang="en-US" sz="2000" dirty="0"/>
              <a:t>mindful of the CSSE Honesty </a:t>
            </a:r>
            <a:r>
              <a:rPr lang="en-US" sz="2000" dirty="0" smtClean="0"/>
              <a:t>Policy</a:t>
            </a:r>
          </a:p>
          <a:p>
            <a:pPr>
              <a:spcBef>
                <a:spcPts val="1800"/>
              </a:spcBef>
            </a:pPr>
            <a:r>
              <a:rPr lang="en-US" sz="2000" dirty="0" smtClean="0"/>
              <a:t>Electronic Distraction Policy - don’t</a:t>
            </a:r>
          </a:p>
        </p:txBody>
      </p:sp>
      <p:pic>
        <p:nvPicPr>
          <p:cNvPr id="319492" name="Picture 4" descr="/Users/bohner/Documents/CSSE372-SPM/alarm.wav">
            <a:hlinkClick r:id="" action="ppaction://ole?verb=0"/>
          </p:cNvPr>
          <p:cNvPicPr/>
          <p:nvPr>
            <a:audioFile r:link="rId3"/>
            <p:extLst>
              <p:ext uri="{DAA4B4D4-6D71-4841-9C94-3DE7FCFB9230}">
                <p14:media xmlns:p14="http://schemas.microsoft.com/office/powerpoint/2010/main" r:link="rId2"/>
              </p:ext>
            </p:extLst>
          </p:nvPr>
        </p:nvPicPr>
        <p:blipFill>
          <a:blip r:embed="rId6"/>
          <a:srcRect/>
          <a:stretch>
            <a:fillRect/>
          </a:stretch>
        </p:blipFill>
        <p:spPr bwMode="auto">
          <a:xfrm>
            <a:off x="8229600" y="-152400"/>
            <a:ext cx="914400" cy="91440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53" fill="hold"/>
                                        <p:tgtEl>
                                          <p:spTgt spid="31949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94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94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94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94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949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94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9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endCondLst>
                </p:cTn>
                <p:tgtEl>
                  <p:spTgt spid="319492"/>
                </p:tgtEl>
              </p:cMediaNode>
            </p:audio>
            <p:seq concurrent="1" nextAc="seek">
              <p:cTn id="32" restart="whenNotActive" fill="hold" evtFilter="cancelBubble" nodeType="interactiveSeq">
                <p:stCondLst>
                  <p:cond evt="onClick" delay="0">
                    <p:tgtEl>
                      <p:spTgt spid="319492"/>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319492"/>
                                        </p:tgtEl>
                                      </p:cBhvr>
                                    </p:cmd>
                                  </p:childTnLst>
                                </p:cTn>
                              </p:par>
                            </p:childTnLst>
                          </p:cTn>
                        </p:par>
                      </p:childTnLst>
                    </p:cTn>
                  </p:par>
                </p:childTnLst>
              </p:cTn>
              <p:nextCondLst>
                <p:cond evt="onClick" delay="0">
                  <p:tgtEl>
                    <p:spTgt spid="319492"/>
                  </p:tgtEl>
                </p:cond>
              </p:nextCondLst>
            </p:seq>
          </p:childTnLst>
        </p:cTn>
      </p:par>
    </p:tnLst>
    <p:bldLst>
      <p:bldP spid="3194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381000"/>
            <a:ext cx="7772400" cy="533400"/>
          </a:xfrm>
        </p:spPr>
        <p:txBody>
          <a:bodyPr/>
          <a:lstStyle/>
          <a:p>
            <a:r>
              <a:rPr lang="en-US" sz="3200" dirty="0"/>
              <a:t>Grading and Evaluation</a:t>
            </a:r>
          </a:p>
        </p:txBody>
      </p:sp>
      <p:sp>
        <p:nvSpPr>
          <p:cNvPr id="320515" name="Rectangle 3"/>
          <p:cNvSpPr>
            <a:spLocks noGrp="1" noChangeArrowheads="1"/>
          </p:cNvSpPr>
          <p:nvPr>
            <p:ph type="body" idx="1"/>
          </p:nvPr>
        </p:nvSpPr>
        <p:spPr>
          <a:xfrm>
            <a:off x="228600" y="1143000"/>
            <a:ext cx="8686800" cy="4572000"/>
          </a:xfrm>
        </p:spPr>
        <p:txBody>
          <a:bodyPr/>
          <a:lstStyle/>
          <a:p>
            <a:pPr>
              <a:lnSpc>
                <a:spcPct val="90000"/>
              </a:lnSpc>
            </a:pPr>
            <a:r>
              <a:rPr lang="en-US" dirty="0"/>
              <a:t>35% Theory  </a:t>
            </a:r>
          </a:p>
          <a:p>
            <a:pPr lvl="1">
              <a:lnSpc>
                <a:spcPct val="90000"/>
              </a:lnSpc>
            </a:pPr>
            <a:r>
              <a:rPr lang="en-US" dirty="0" smtClean="0"/>
              <a:t>Examinations (25%)</a:t>
            </a:r>
          </a:p>
          <a:p>
            <a:pPr lvl="1">
              <a:lnSpc>
                <a:spcPct val="90000"/>
              </a:lnSpc>
            </a:pPr>
            <a:r>
              <a:rPr lang="en-US" dirty="0" smtClean="0"/>
              <a:t>Quizzes/Discussion/Class </a:t>
            </a:r>
            <a:r>
              <a:rPr lang="en-US" dirty="0" err="1" smtClean="0"/>
              <a:t>Partic’n</a:t>
            </a:r>
            <a:r>
              <a:rPr lang="en-US" dirty="0" smtClean="0"/>
              <a:t>. (10%)</a:t>
            </a:r>
            <a:endParaRPr lang="en-US" dirty="0"/>
          </a:p>
          <a:p>
            <a:pPr>
              <a:lnSpc>
                <a:spcPct val="90000"/>
              </a:lnSpc>
            </a:pPr>
            <a:r>
              <a:rPr lang="en-US" dirty="0"/>
              <a:t>65% Practicum</a:t>
            </a:r>
          </a:p>
          <a:p>
            <a:pPr lvl="1">
              <a:lnSpc>
                <a:spcPct val="90000"/>
              </a:lnSpc>
            </a:pPr>
            <a:r>
              <a:rPr lang="en-US" dirty="0"/>
              <a:t>Homework </a:t>
            </a:r>
            <a:r>
              <a:rPr lang="en-US" dirty="0" smtClean="0"/>
              <a:t>(15%), </a:t>
            </a:r>
            <a:endParaRPr lang="en-US" dirty="0"/>
          </a:p>
          <a:p>
            <a:pPr lvl="1">
              <a:lnSpc>
                <a:spcPct val="90000"/>
              </a:lnSpc>
            </a:pPr>
            <a:r>
              <a:rPr lang="en-US" dirty="0" smtClean="0"/>
              <a:t>Junior Project Deliverables &amp; </a:t>
            </a:r>
            <a:r>
              <a:rPr lang="en-US" dirty="0" err="1" smtClean="0"/>
              <a:t>Partic’n</a:t>
            </a:r>
            <a:r>
              <a:rPr lang="en-US" dirty="0" smtClean="0"/>
              <a:t>. (40%)</a:t>
            </a:r>
          </a:p>
          <a:p>
            <a:pPr lvl="1">
              <a:lnSpc>
                <a:spcPct val="90000"/>
              </a:lnSpc>
            </a:pPr>
            <a:r>
              <a:rPr lang="en-US" dirty="0" smtClean="0"/>
              <a:t>Project Meetings/Peer </a:t>
            </a:r>
            <a:r>
              <a:rPr lang="en-US" dirty="0" err="1" smtClean="0"/>
              <a:t>Evals</a:t>
            </a:r>
            <a:r>
              <a:rPr lang="en-US" dirty="0" smtClean="0"/>
              <a:t> (</a:t>
            </a:r>
            <a:r>
              <a:rPr lang="en-US" dirty="0"/>
              <a:t>10%)</a:t>
            </a:r>
          </a:p>
          <a:p>
            <a:pPr>
              <a:lnSpc>
                <a:spcPct val="90000"/>
              </a:lnSpc>
            </a:pPr>
            <a:endParaRPr lang="en-US" dirty="0"/>
          </a:p>
        </p:txBody>
      </p:sp>
      <p:sp>
        <p:nvSpPr>
          <p:cNvPr id="320516" name="Text Box 4"/>
          <p:cNvSpPr txBox="1">
            <a:spLocks noChangeArrowheads="1"/>
          </p:cNvSpPr>
          <p:nvPr/>
        </p:nvSpPr>
        <p:spPr bwMode="auto">
          <a:xfrm>
            <a:off x="762000" y="4331595"/>
            <a:ext cx="7620000" cy="1535805"/>
          </a:xfrm>
          <a:prstGeom prst="rect">
            <a:avLst/>
          </a:prstGeom>
          <a:solidFill>
            <a:srgbClr val="FFFF00">
              <a:alpha val="25000"/>
            </a:srgbClr>
          </a:solidFill>
          <a:ln w="9525">
            <a:solidFill>
              <a:schemeClr val="tx1"/>
            </a:solidFill>
            <a:miter lim="800000"/>
            <a:headEnd/>
            <a:tailEnd/>
          </a:ln>
          <a:effectLst/>
        </p:spPr>
        <p:txBody>
          <a:bodyPr wrap="square">
            <a:prstTxWarp prst="textNoShape">
              <a:avLst/>
            </a:prstTxWarp>
            <a:spAutoFit/>
          </a:bodyPr>
          <a:lstStyle/>
          <a:p>
            <a:pPr marL="457200" indent="-457200">
              <a:lnSpc>
                <a:spcPct val="90000"/>
              </a:lnSpc>
              <a:spcBef>
                <a:spcPct val="20000"/>
              </a:spcBef>
              <a:buClr>
                <a:schemeClr val="bg2"/>
              </a:buClr>
              <a:buSzPct val="75000"/>
              <a:tabLst>
                <a:tab pos="457200" algn="l"/>
              </a:tabLst>
            </a:pPr>
            <a:r>
              <a:rPr lang="en-US" sz="2000" b="1" dirty="0">
                <a:solidFill>
                  <a:srgbClr val="CC3300"/>
                </a:solidFill>
                <a:latin typeface="Arial" charset="0"/>
              </a:rPr>
              <a:t>Grade Scale</a:t>
            </a:r>
          </a:p>
          <a:p>
            <a:pPr marL="457200" indent="-457200">
              <a:lnSpc>
                <a:spcPct val="90000"/>
              </a:lnSpc>
              <a:spcBef>
                <a:spcPct val="20000"/>
              </a:spcBef>
              <a:buClr>
                <a:schemeClr val="bg2"/>
              </a:buClr>
              <a:buSzPct val="75000"/>
              <a:buFont typeface="Monotype Sorts" charset="2"/>
              <a:buNone/>
              <a:tabLst>
                <a:tab pos="457200" algn="l"/>
              </a:tabLst>
            </a:pPr>
            <a:r>
              <a:rPr lang="en-US" sz="1800" dirty="0">
                <a:solidFill>
                  <a:srgbClr val="CC3300"/>
                </a:solidFill>
                <a:latin typeface="Arial" charset="0"/>
              </a:rPr>
              <a:t>	The usual point scale will </a:t>
            </a:r>
            <a:r>
              <a:rPr lang="en-US" sz="1800" dirty="0" smtClean="0">
                <a:solidFill>
                  <a:srgbClr val="CC3300"/>
                </a:solidFill>
                <a:latin typeface="Arial" charset="0"/>
              </a:rPr>
              <a:t>apply, e.g., 90 – 100 = A</a:t>
            </a:r>
          </a:p>
          <a:p>
            <a:pPr marL="457200" indent="-457200">
              <a:tabLst>
                <a:tab pos="457200" algn="l"/>
              </a:tabLst>
            </a:pPr>
            <a:r>
              <a:rPr lang="en-US" sz="2000" b="1" dirty="0" smtClean="0">
                <a:solidFill>
                  <a:srgbClr val="CC3300"/>
                </a:solidFill>
                <a:latin typeface="Arial" charset="0"/>
              </a:rPr>
              <a:t>Statute </a:t>
            </a:r>
            <a:r>
              <a:rPr lang="en-US" sz="2000" b="1" dirty="0">
                <a:solidFill>
                  <a:srgbClr val="CC3300"/>
                </a:solidFill>
                <a:latin typeface="Arial" charset="0"/>
              </a:rPr>
              <a:t>of Limitations</a:t>
            </a:r>
          </a:p>
          <a:p>
            <a:pPr marL="457200" indent="-457200">
              <a:tabLst>
                <a:tab pos="457200" algn="l"/>
              </a:tabLst>
            </a:pPr>
            <a:r>
              <a:rPr lang="en-US" sz="1800" dirty="0">
                <a:solidFill>
                  <a:srgbClr val="CC3300"/>
                </a:solidFill>
                <a:latin typeface="Arial" charset="0"/>
              </a:rPr>
              <a:t>	Any questions (or concerns) about the evaluation of an assignment must be raised within two weeks of the posting of score information.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051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051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051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051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0516"/>
                                        </p:tgtEl>
                                        <p:attrNameLst>
                                          <p:attrName>style.visibility</p:attrName>
                                        </p:attrNameLst>
                                      </p:cBhvr>
                                      <p:to>
                                        <p:strVal val="visible"/>
                                      </p:to>
                                    </p:set>
                                    <p:animEffect transition="in" filter="slide(fromBottom)">
                                      <p:cBhvr>
                                        <p:cTn id="17" dur="500"/>
                                        <p:tgtEl>
                                          <p:spTgt spid="32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p:bldP spid="3205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z="3200" dirty="0" smtClean="0"/>
              <a:t>Rewarding Contributions</a:t>
            </a:r>
            <a:endParaRPr lang="en-US" sz="3200" dirty="0"/>
          </a:p>
        </p:txBody>
      </p:sp>
      <p:sp>
        <p:nvSpPr>
          <p:cNvPr id="3" name="Content Placeholder 2"/>
          <p:cNvSpPr>
            <a:spLocks noGrp="1"/>
          </p:cNvSpPr>
          <p:nvPr>
            <p:ph idx="1"/>
          </p:nvPr>
        </p:nvSpPr>
        <p:spPr>
          <a:xfrm>
            <a:off x="457200" y="1066800"/>
            <a:ext cx="8229600" cy="5410200"/>
          </a:xfrm>
        </p:spPr>
        <p:txBody>
          <a:bodyPr/>
          <a:lstStyle/>
          <a:p>
            <a:r>
              <a:rPr lang="en-US" dirty="0" smtClean="0"/>
              <a:t>Teamwork Principles</a:t>
            </a:r>
          </a:p>
          <a:p>
            <a:pPr lvl="1"/>
            <a:r>
              <a:rPr lang="en-US" dirty="0" smtClean="0"/>
              <a:t>Reward extraordinary teamwork practices</a:t>
            </a:r>
          </a:p>
          <a:p>
            <a:pPr lvl="2"/>
            <a:r>
              <a:rPr lang="en-US" dirty="0" smtClean="0"/>
              <a:t>Reward sharing responsibilities</a:t>
            </a:r>
          </a:p>
          <a:p>
            <a:pPr lvl="2"/>
            <a:r>
              <a:rPr lang="en-US" dirty="0" smtClean="0"/>
              <a:t>Reward developing a personal area of excellence</a:t>
            </a:r>
          </a:p>
          <a:p>
            <a:pPr lvl="1"/>
            <a:r>
              <a:rPr lang="en-US" dirty="0" smtClean="0"/>
              <a:t>Discourage both freeloading and heroics</a:t>
            </a:r>
          </a:p>
          <a:p>
            <a:pPr lvl="2"/>
            <a:r>
              <a:rPr lang="en-US" dirty="0" smtClean="0"/>
              <a:t>Why discourage the latter?</a:t>
            </a:r>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p:cNvPicPr>
          <p:nvPr/>
        </p:nvPicPr>
        <p:blipFill>
          <a:blip r:embed="rId2">
            <a:alphaModFix amt="21000"/>
            <a:extLst>
              <a:ext uri="{28A0092B-C50C-407E-A947-70E740481C1C}">
                <a14:useLocalDpi xmlns:a14="http://schemas.microsoft.com/office/drawing/2010/main" val="0"/>
              </a:ext>
            </a:extLst>
          </a:blip>
          <a:srcRect/>
          <a:stretch>
            <a:fillRect/>
          </a:stretch>
        </p:blipFill>
        <p:spPr bwMode="auto">
          <a:xfrm>
            <a:off x="3019915" y="762000"/>
            <a:ext cx="5895485" cy="5638800"/>
          </a:xfrm>
          <a:prstGeom prst="rect">
            <a:avLst/>
          </a:prstGeom>
          <a:noFill/>
          <a:ln>
            <a:noFill/>
          </a:ln>
          <a:extLst>
            <a:ext uri="{909E8E84-426E-40DD-AFC4-6F175D3DCCD1}">
              <a14:hiddenFill xmlns:a14="http://schemas.microsoft.com/office/drawing/2010/main">
                <a:solidFill>
                  <a:srgbClr val="FFFFFF">
                    <a:alpha val="46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p:cNvSpPr>
            <a:spLocks noGrp="1"/>
          </p:cNvSpPr>
          <p:nvPr>
            <p:ph type="title"/>
          </p:nvPr>
        </p:nvSpPr>
        <p:spPr>
          <a:xfrm>
            <a:off x="457200" y="685800"/>
            <a:ext cx="8686800" cy="533400"/>
          </a:xfrm>
        </p:spPr>
        <p:txBody>
          <a:bodyPr/>
          <a:lstStyle/>
          <a:p>
            <a:r>
              <a:rPr lang="en-US" sz="3200" dirty="0" smtClean="0"/>
              <a:t>Re-Introductions </a:t>
            </a:r>
            <a:r>
              <a:rPr lang="en-US" sz="3200" dirty="0"/>
              <a:t>– Tell us About Yourself</a:t>
            </a:r>
            <a:endParaRPr lang="en-US" dirty="0"/>
          </a:p>
        </p:txBody>
      </p:sp>
      <p:sp>
        <p:nvSpPr>
          <p:cNvPr id="20484" name="Content Placeholder 2"/>
          <p:cNvSpPr>
            <a:spLocks noGrp="1"/>
          </p:cNvSpPr>
          <p:nvPr>
            <p:ph idx="1"/>
          </p:nvPr>
        </p:nvSpPr>
        <p:spPr>
          <a:xfrm>
            <a:off x="533400" y="1676400"/>
            <a:ext cx="7772400" cy="5486400"/>
          </a:xfrm>
        </p:spPr>
        <p:txBody>
          <a:bodyPr/>
          <a:lstStyle/>
          <a:p>
            <a:r>
              <a:rPr lang="en-US" dirty="0" smtClean="0">
                <a:latin typeface="Arial" charset="0"/>
              </a:rPr>
              <a:t>Name</a:t>
            </a:r>
            <a:br>
              <a:rPr lang="en-US" dirty="0" smtClean="0">
                <a:latin typeface="Arial" charset="0"/>
              </a:rPr>
            </a:br>
            <a:endParaRPr lang="en-US" dirty="0">
              <a:latin typeface="Arial" charset="0"/>
            </a:endParaRPr>
          </a:p>
          <a:p>
            <a:r>
              <a:rPr lang="en-US" dirty="0" smtClean="0">
                <a:latin typeface="Arial" charset="0"/>
              </a:rPr>
              <a:t>Major</a:t>
            </a:r>
          </a:p>
          <a:p>
            <a:endParaRPr lang="en-US" dirty="0" smtClean="0">
              <a:latin typeface="Arial" charset="0"/>
            </a:endParaRPr>
          </a:p>
          <a:p>
            <a:r>
              <a:rPr lang="en-US" dirty="0" smtClean="0">
                <a:latin typeface="Arial" charset="0"/>
              </a:rPr>
              <a:t>Favorite elective course, so far…</a:t>
            </a:r>
            <a:br>
              <a:rPr lang="en-US" dirty="0" smtClean="0">
                <a:latin typeface="Arial" charset="0"/>
              </a:rPr>
            </a:br>
            <a:endParaRPr lang="en-US" dirty="0">
              <a:latin typeface="Arial" charset="0"/>
            </a:endParaRPr>
          </a:p>
          <a:p>
            <a:r>
              <a:rPr lang="en-US" dirty="0" smtClean="0">
                <a:latin typeface="Arial" charset="0"/>
                <a:ea typeface="ＭＳ Ｐゴシック" charset="0"/>
              </a:rPr>
              <a:t>Hobby</a:t>
            </a:r>
            <a:endParaRPr lang="en-US" dirty="0">
              <a:latin typeface="Arial" charset="0"/>
              <a:ea typeface="ＭＳ Ｐゴシック" charset="0"/>
            </a:endParaRPr>
          </a:p>
        </p:txBody>
      </p:sp>
      <p:sp>
        <p:nvSpPr>
          <p:cNvPr id="20486" name="Rectangle 4"/>
          <p:cNvSpPr>
            <a:spLocks noChangeArrowheads="1"/>
          </p:cNvSpPr>
          <p:nvPr/>
        </p:nvSpPr>
        <p:spPr bwMode="auto">
          <a:xfrm>
            <a:off x="2057400" y="6477001"/>
            <a:ext cx="556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http://</a:t>
            </a:r>
            <a:r>
              <a:rPr lang="en-US" sz="1400" dirty="0" err="1"/>
              <a:t>www.laquso.com</a:t>
            </a:r>
            <a:r>
              <a:rPr lang="en-US" sz="1400" dirty="0"/>
              <a:t>/services/analysis/</a:t>
            </a:r>
            <a:r>
              <a:rPr lang="en-US" sz="1400" dirty="0" err="1"/>
              <a:t>sourcecode.html</a:t>
            </a:r>
            <a:r>
              <a:rPr lang="en-US" sz="1400" dirty="0"/>
              <a:t> </a:t>
            </a:r>
          </a:p>
        </p:txBody>
      </p:sp>
    </p:spTree>
    <p:extLst>
      <p:ext uri="{BB962C8B-B14F-4D97-AF65-F5344CB8AC3E}">
        <p14:creationId xmlns:p14="http://schemas.microsoft.com/office/powerpoint/2010/main" val="340077663"/>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7200" y="381000"/>
            <a:ext cx="8229600" cy="609600"/>
          </a:xfrm>
        </p:spPr>
        <p:txBody>
          <a:bodyPr/>
          <a:lstStyle/>
          <a:p>
            <a:r>
              <a:rPr lang="en-US" sz="3200" dirty="0"/>
              <a:t>Late Work</a:t>
            </a:r>
          </a:p>
        </p:txBody>
      </p:sp>
      <p:sp>
        <p:nvSpPr>
          <p:cNvPr id="321539" name="Rectangle 3"/>
          <p:cNvSpPr>
            <a:spLocks noGrp="1" noChangeArrowheads="1"/>
          </p:cNvSpPr>
          <p:nvPr>
            <p:ph type="body" idx="1"/>
          </p:nvPr>
        </p:nvSpPr>
        <p:spPr>
          <a:xfrm>
            <a:off x="228600" y="1066800"/>
            <a:ext cx="7467600" cy="4724400"/>
          </a:xfrm>
        </p:spPr>
        <p:txBody>
          <a:bodyPr/>
          <a:lstStyle/>
          <a:p>
            <a:r>
              <a:rPr lang="en-US" dirty="0" smtClean="0"/>
              <a:t>Legitimate </a:t>
            </a:r>
            <a:r>
              <a:rPr lang="en-US" dirty="0"/>
              <a:t>reasons for late </a:t>
            </a:r>
            <a:r>
              <a:rPr lang="en-US" dirty="0" smtClean="0"/>
              <a:t>work -- </a:t>
            </a:r>
          </a:p>
          <a:p>
            <a:pPr lvl="1"/>
            <a:r>
              <a:rPr lang="en-US" dirty="0" smtClean="0"/>
              <a:t> </a:t>
            </a:r>
            <a:r>
              <a:rPr lang="en-US" dirty="0"/>
              <a:t>M</a:t>
            </a:r>
            <a:r>
              <a:rPr lang="en-US" dirty="0" smtClean="0"/>
              <a:t>ust </a:t>
            </a:r>
            <a:r>
              <a:rPr lang="en-US" dirty="0"/>
              <a:t>be acknowledged before</a:t>
            </a:r>
            <a:r>
              <a:rPr lang="en-US" dirty="0" smtClean="0"/>
              <a:t> due date</a:t>
            </a:r>
          </a:p>
          <a:p>
            <a:pPr lvl="1"/>
            <a:r>
              <a:rPr lang="en-US" dirty="0" smtClean="0">
                <a:sym typeface="Wingdings" charset="2"/>
              </a:rPr>
              <a:t> Expected to explain ahead of time</a:t>
            </a:r>
            <a:endParaRPr lang="en-US" dirty="0">
              <a:sym typeface="Wingdings" charset="2"/>
            </a:endParaRPr>
          </a:p>
          <a:p>
            <a:r>
              <a:rPr lang="en-US" dirty="0" smtClean="0">
                <a:sym typeface="Wingdings" charset="2"/>
              </a:rPr>
              <a:t>We do not have late days, etc.</a:t>
            </a:r>
          </a:p>
          <a:p>
            <a:pPr lvl="1"/>
            <a:r>
              <a:rPr lang="en-US" dirty="0" smtClean="0">
                <a:sym typeface="Wingdings" charset="2"/>
              </a:rPr>
              <a:t>It’s like industry:</a:t>
            </a:r>
            <a:endParaRPr lang="en-US" dirty="0" smtClean="0"/>
          </a:p>
        </p:txBody>
      </p:sp>
      <p:sp>
        <p:nvSpPr>
          <p:cNvPr id="321541" name="Rectangle 5"/>
          <p:cNvSpPr>
            <a:spLocks noChangeArrowheads="1"/>
          </p:cNvSpPr>
          <p:nvPr/>
        </p:nvSpPr>
        <p:spPr bwMode="auto">
          <a:xfrm>
            <a:off x="304800" y="3594631"/>
            <a:ext cx="8610600" cy="1205969"/>
          </a:xfrm>
          <a:prstGeom prst="rect">
            <a:avLst/>
          </a:prstGeom>
          <a:noFill/>
          <a:ln w="12700">
            <a:noFill/>
            <a:miter lim="800000"/>
            <a:headEnd/>
            <a:tailEnd/>
          </a:ln>
          <a:effectLst/>
        </p:spPr>
        <p:txBody>
          <a:bodyPr wrap="square" lIns="98759" tIns="48513" rIns="98759" bIns="48513">
            <a:prstTxWarp prst="textNoShape">
              <a:avLst/>
            </a:prstTxWarp>
            <a:spAutoFit/>
          </a:bodyPr>
          <a:lstStyle/>
          <a:p>
            <a:pPr defTabSz="998538">
              <a:spcBef>
                <a:spcPct val="20000"/>
              </a:spcBef>
              <a:buClr>
                <a:schemeClr val="bg2"/>
              </a:buClr>
              <a:buSzPct val="75000"/>
              <a:buFont typeface="Monotype Sorts" charset="2"/>
              <a:buNone/>
              <a:tabLst>
                <a:tab pos="1995488" algn="l"/>
                <a:tab pos="2495550" algn="l"/>
                <a:tab pos="2994025" algn="l"/>
                <a:tab pos="3492500" algn="l"/>
                <a:tab pos="3992563" algn="l"/>
                <a:tab pos="4491038" algn="l"/>
                <a:tab pos="4989513" algn="l"/>
                <a:tab pos="5489575" algn="l"/>
              </a:tabLst>
            </a:pPr>
            <a:r>
              <a:rPr lang="en-US" sz="2800" b="1" dirty="0">
                <a:solidFill>
                  <a:srgbClr val="800000"/>
                </a:solidFill>
                <a:latin typeface="Arial" charset="0"/>
              </a:rPr>
              <a:t>Deadlines</a:t>
            </a:r>
            <a:endParaRPr lang="en-US" sz="2800" b="1" dirty="0" smtClean="0">
              <a:solidFill>
                <a:srgbClr val="800000"/>
              </a:solidFill>
              <a:latin typeface="Arial" charset="0"/>
            </a:endParaRPr>
          </a:p>
          <a:p>
            <a:pPr marL="292100" lvl="1" indent="-177800" defTabSz="998538">
              <a:spcBef>
                <a:spcPct val="20000"/>
              </a:spcBef>
              <a:buClr>
                <a:schemeClr val="bg2"/>
              </a:buClr>
              <a:buSzPct val="75000"/>
              <a:buFontTx/>
              <a:buChar char="–"/>
              <a:tabLst>
                <a:tab pos="1995488" algn="l"/>
                <a:tab pos="2495550" algn="l"/>
                <a:tab pos="2994025" algn="l"/>
                <a:tab pos="3492500" algn="l"/>
                <a:tab pos="3992563" algn="l"/>
                <a:tab pos="4491038" algn="l"/>
                <a:tab pos="4989513" algn="l"/>
                <a:tab pos="5489575" algn="l"/>
              </a:tabLst>
            </a:pPr>
            <a:r>
              <a:rPr lang="en-US" sz="2000" b="1" dirty="0" smtClean="0">
                <a:solidFill>
                  <a:srgbClr val="800000"/>
                </a:solidFill>
                <a:latin typeface="Arial" charset="0"/>
              </a:rPr>
              <a:t>Deadlines are temperamental beasts, </a:t>
            </a:r>
            <a:br>
              <a:rPr lang="en-US" sz="2000" b="1" dirty="0" smtClean="0">
                <a:solidFill>
                  <a:srgbClr val="800000"/>
                </a:solidFill>
                <a:latin typeface="Arial" charset="0"/>
              </a:rPr>
            </a:br>
            <a:r>
              <a:rPr lang="en-US" sz="2000" b="1" dirty="0" smtClean="0">
                <a:solidFill>
                  <a:srgbClr val="800000"/>
                </a:solidFill>
                <a:latin typeface="Arial" charset="0"/>
              </a:rPr>
              <a:t>… </a:t>
            </a:r>
            <a:r>
              <a:rPr lang="en-US" sz="2000" b="1" dirty="0">
                <a:solidFill>
                  <a:srgbClr val="800000"/>
                </a:solidFill>
                <a:latin typeface="Arial" charset="0"/>
              </a:rPr>
              <a:t>you hug one too close and it’s liable bite you!</a:t>
            </a:r>
            <a:endParaRPr lang="en-US" b="1" dirty="0">
              <a:solidFill>
                <a:srgbClr val="800000"/>
              </a:solidFill>
              <a:latin typeface="Arial" charset="0"/>
            </a:endParaRPr>
          </a:p>
        </p:txBody>
      </p:sp>
      <p:pic>
        <p:nvPicPr>
          <p:cNvPr id="321543" name="Picture 7"/>
          <p:cNvPicPr>
            <a:picLocks noChangeAspect="1" noChangeArrowheads="1"/>
          </p:cNvPicPr>
          <p:nvPr/>
        </p:nvPicPr>
        <p:blipFill>
          <a:blip r:embed="rId4"/>
          <a:srcRect/>
          <a:stretch>
            <a:fillRect/>
          </a:stretch>
        </p:blipFill>
        <p:spPr bwMode="auto">
          <a:xfrm>
            <a:off x="7620000" y="609600"/>
            <a:ext cx="1371600" cy="2057400"/>
          </a:xfrm>
          <a:prstGeom prst="rect">
            <a:avLst/>
          </a:prstGeom>
          <a:noFill/>
          <a:scene3d>
            <a:camera prst="orthographicFront"/>
            <a:lightRig rig="threePt" dir="t"/>
          </a:scene3d>
          <a:sp3d>
            <a:bevelT/>
          </a:sp3d>
        </p:spPr>
      </p:pic>
      <p:cxnSp>
        <p:nvCxnSpPr>
          <p:cNvPr id="3" name="Straight Connector 2"/>
          <p:cNvCxnSpPr/>
          <p:nvPr/>
        </p:nvCxnSpPr>
        <p:spPr bwMode="auto">
          <a:xfrm>
            <a:off x="609600" y="609600"/>
            <a:ext cx="2286000" cy="1524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9" name="Straight Connector 8"/>
          <p:cNvCxnSpPr/>
          <p:nvPr/>
        </p:nvCxnSpPr>
        <p:spPr bwMode="auto">
          <a:xfrm flipH="1">
            <a:off x="609600" y="533400"/>
            <a:ext cx="2286000" cy="228600"/>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Tree>
    <p:custDataLst>
      <p:tags r:id="rId1"/>
    </p:custData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650875" y="3335337"/>
            <a:ext cx="1031875" cy="646113"/>
          </a:xfrm>
          <a:prstGeom prst="rect">
            <a:avLst/>
          </a:prstGeom>
          <a:no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3600" b="1">
                <a:effectLst>
                  <a:outerShdw blurRad="38100" dist="38100" dir="2700000" algn="tl">
                    <a:srgbClr val="DDDDDD"/>
                  </a:outerShdw>
                </a:effectLst>
                <a:latin typeface="Arial" charset="0"/>
              </a:rPr>
              <a:t>Dec</a:t>
            </a:r>
          </a:p>
        </p:txBody>
      </p:sp>
      <p:sp>
        <p:nvSpPr>
          <p:cNvPr id="294915" name="Text Box 3"/>
          <p:cNvSpPr txBox="1">
            <a:spLocks noChangeArrowheads="1"/>
          </p:cNvSpPr>
          <p:nvPr/>
        </p:nvSpPr>
        <p:spPr bwMode="auto">
          <a:xfrm>
            <a:off x="4038600" y="3344862"/>
            <a:ext cx="979488" cy="646113"/>
          </a:xfrm>
          <a:prstGeom prst="rect">
            <a:avLst/>
          </a:prstGeom>
          <a:no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3600" b="1">
                <a:effectLst>
                  <a:outerShdw blurRad="38100" dist="38100" dir="2700000" algn="tl">
                    <a:srgbClr val="DDDDDD"/>
                  </a:outerShdw>
                </a:effectLst>
                <a:latin typeface="Arial" charset="0"/>
              </a:rPr>
              <a:t>Jan</a:t>
            </a:r>
          </a:p>
        </p:txBody>
      </p:sp>
      <p:sp>
        <p:nvSpPr>
          <p:cNvPr id="294916" name="Text Box 4"/>
          <p:cNvSpPr txBox="1">
            <a:spLocks noChangeArrowheads="1"/>
          </p:cNvSpPr>
          <p:nvPr/>
        </p:nvSpPr>
        <p:spPr bwMode="auto">
          <a:xfrm>
            <a:off x="7467600" y="3421062"/>
            <a:ext cx="1004888" cy="646113"/>
          </a:xfrm>
          <a:prstGeom prst="rect">
            <a:avLst/>
          </a:prstGeom>
          <a:noFill/>
          <a:ln w="12700" cap="sq">
            <a:noFill/>
            <a:miter lim="800000"/>
            <a:headEnd type="none" w="sm" len="sm"/>
            <a:tailEnd type="none" w="sm" len="sm"/>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20000"/>
              </a:spcBef>
            </a:pPr>
            <a:r>
              <a:rPr lang="en-US" sz="3600" b="1">
                <a:effectLst>
                  <a:outerShdw blurRad="38100" dist="38100" dir="2700000" algn="tl">
                    <a:srgbClr val="DDDDDD"/>
                  </a:outerShdw>
                </a:effectLst>
                <a:latin typeface="Arial" charset="0"/>
              </a:rPr>
              <a:t>Feb</a:t>
            </a:r>
          </a:p>
        </p:txBody>
      </p:sp>
      <p:sp>
        <p:nvSpPr>
          <p:cNvPr id="63494" name="Line 6"/>
          <p:cNvSpPr>
            <a:spLocks noChangeShapeType="1"/>
          </p:cNvSpPr>
          <p:nvPr/>
        </p:nvSpPr>
        <p:spPr bwMode="auto">
          <a:xfrm flipV="1">
            <a:off x="1749425" y="3649662"/>
            <a:ext cx="2060575" cy="17463"/>
          </a:xfrm>
          <a:prstGeom prst="line">
            <a:avLst/>
          </a:prstGeom>
          <a:noFill/>
          <a:ln w="28575" cap="sq">
            <a:solidFill>
              <a:srgbClr val="F2286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495" name="Line 11"/>
          <p:cNvSpPr>
            <a:spLocks noChangeShapeType="1"/>
          </p:cNvSpPr>
          <p:nvPr/>
        </p:nvSpPr>
        <p:spPr bwMode="auto">
          <a:xfrm rot="-5400000" flipH="1" flipV="1">
            <a:off x="-43657" y="2626519"/>
            <a:ext cx="1458913"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12"/>
          <p:cNvSpPr>
            <a:spLocks noChangeShapeType="1"/>
          </p:cNvSpPr>
          <p:nvPr/>
        </p:nvSpPr>
        <p:spPr bwMode="auto">
          <a:xfrm rot="5400000" flipH="1">
            <a:off x="756444" y="4321969"/>
            <a:ext cx="1023937"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497" name="Line 13"/>
          <p:cNvSpPr>
            <a:spLocks noChangeShapeType="1"/>
          </p:cNvSpPr>
          <p:nvPr/>
        </p:nvSpPr>
        <p:spPr bwMode="auto">
          <a:xfrm rot="-5400000" flipH="1" flipV="1">
            <a:off x="1023144" y="2988469"/>
            <a:ext cx="865187"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498" name="Line 15"/>
          <p:cNvSpPr>
            <a:spLocks noChangeShapeType="1"/>
          </p:cNvSpPr>
          <p:nvPr/>
        </p:nvSpPr>
        <p:spPr bwMode="auto">
          <a:xfrm rot="5400000" flipV="1">
            <a:off x="4083844" y="2648743"/>
            <a:ext cx="1392238" cy="41275"/>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7"/>
          <p:cNvSpPr>
            <a:spLocks noChangeShapeType="1"/>
          </p:cNvSpPr>
          <p:nvPr/>
        </p:nvSpPr>
        <p:spPr bwMode="auto">
          <a:xfrm rot="5400000" flipH="1">
            <a:off x="3352800" y="4183062"/>
            <a:ext cx="60960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8"/>
          <p:cNvSpPr>
            <a:spLocks noChangeShapeType="1"/>
          </p:cNvSpPr>
          <p:nvPr/>
        </p:nvSpPr>
        <p:spPr bwMode="auto">
          <a:xfrm rot="5400000" flipH="1">
            <a:off x="4495800" y="4294187"/>
            <a:ext cx="91440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501" name="Line 21"/>
          <p:cNvSpPr>
            <a:spLocks noChangeShapeType="1"/>
          </p:cNvSpPr>
          <p:nvPr/>
        </p:nvSpPr>
        <p:spPr bwMode="auto">
          <a:xfrm rot="-5400000" flipH="1" flipV="1">
            <a:off x="8105775" y="2935287"/>
            <a:ext cx="70485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34" name="Text Box 22"/>
          <p:cNvSpPr txBox="1">
            <a:spLocks noChangeArrowheads="1"/>
          </p:cNvSpPr>
          <p:nvPr/>
        </p:nvSpPr>
        <p:spPr bwMode="auto">
          <a:xfrm>
            <a:off x="228600" y="830262"/>
            <a:ext cx="1066800" cy="1394228"/>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990000"/>
                </a:solidFill>
                <a:effectLst>
                  <a:outerShdw blurRad="38100" dist="38100" dir="2700000" algn="tl">
                    <a:srgbClr val="DDDDDD"/>
                  </a:outerShdw>
                </a:effectLst>
                <a:latin typeface="Arial" charset="0"/>
              </a:rPr>
              <a:t>Class </a:t>
            </a:r>
            <a:r>
              <a:rPr lang="en-US" sz="1800" b="1" dirty="0" smtClean="0">
                <a:solidFill>
                  <a:srgbClr val="990000"/>
                </a:solidFill>
                <a:effectLst>
                  <a:outerShdw blurRad="38100" dist="38100" dir="2700000" algn="tl">
                    <a:srgbClr val="DDDDDD"/>
                  </a:outerShdw>
                </a:effectLst>
                <a:latin typeface="Arial" charset="0"/>
              </a:rPr>
              <a:t>Begins</a:t>
            </a:r>
          </a:p>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Intro. </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OOA/D</a:t>
            </a:r>
          </a:p>
        </p:txBody>
      </p:sp>
      <p:sp>
        <p:nvSpPr>
          <p:cNvPr id="294936" name="Text Box 24"/>
          <p:cNvSpPr txBox="1">
            <a:spLocks noChangeArrowheads="1"/>
          </p:cNvSpPr>
          <p:nvPr/>
        </p:nvSpPr>
        <p:spPr bwMode="auto">
          <a:xfrm>
            <a:off x="5181600" y="3962400"/>
            <a:ext cx="2209800" cy="595313"/>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smtClean="0">
                <a:solidFill>
                  <a:srgbClr val="006600"/>
                </a:solidFill>
                <a:effectLst>
                  <a:outerShdw blurRad="38100" dist="38100" dir="2700000" algn="tl">
                    <a:srgbClr val="DDDDDD"/>
                  </a:outerShdw>
                </a:effectLst>
                <a:latin typeface="Arial" charset="0"/>
              </a:rPr>
              <a:t>General Patterns -</a:t>
            </a:r>
            <a:r>
              <a:rPr lang="en-US" sz="1800" b="1" dirty="0">
                <a:solidFill>
                  <a:srgbClr val="006600"/>
                </a:solidFill>
                <a:effectLst>
                  <a:outerShdw blurRad="38100" dist="38100" dir="2700000" algn="tl">
                    <a:srgbClr val="DDDDDD"/>
                  </a:outerShdw>
                </a:effectLst>
                <a:latin typeface="Arial" charset="0"/>
              </a:rPr>
              <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GRASP</a:t>
            </a:r>
          </a:p>
        </p:txBody>
      </p:sp>
      <p:sp>
        <p:nvSpPr>
          <p:cNvPr id="294938" name="Text Box 26"/>
          <p:cNvSpPr txBox="1">
            <a:spLocks noChangeArrowheads="1"/>
          </p:cNvSpPr>
          <p:nvPr/>
        </p:nvSpPr>
        <p:spPr bwMode="auto">
          <a:xfrm>
            <a:off x="3657600" y="2051050"/>
            <a:ext cx="1731963" cy="844550"/>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Mapping</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Design to </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Code</a:t>
            </a:r>
          </a:p>
        </p:txBody>
      </p:sp>
      <p:sp>
        <p:nvSpPr>
          <p:cNvPr id="294939" name="Text Box 27"/>
          <p:cNvSpPr txBox="1">
            <a:spLocks noChangeArrowheads="1"/>
          </p:cNvSpPr>
          <p:nvPr/>
        </p:nvSpPr>
        <p:spPr bwMode="auto">
          <a:xfrm>
            <a:off x="7924800" y="1820862"/>
            <a:ext cx="1143000" cy="960263"/>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990000"/>
                </a:solidFill>
                <a:effectLst>
                  <a:outerShdw blurRad="38100" dist="38100" dir="2700000" algn="tl">
                    <a:srgbClr val="DDDDDD"/>
                  </a:outerShdw>
                </a:effectLst>
                <a:latin typeface="Arial" charset="0"/>
              </a:rPr>
              <a:t>Final</a:t>
            </a:r>
            <a:br>
              <a:rPr lang="en-US" sz="1800" b="1" dirty="0">
                <a:solidFill>
                  <a:srgbClr val="990000"/>
                </a:solidFill>
                <a:effectLst>
                  <a:outerShdw blurRad="38100" dist="38100" dir="2700000" algn="tl">
                    <a:srgbClr val="DDDDDD"/>
                  </a:outerShdw>
                </a:effectLst>
                <a:latin typeface="Arial" charset="0"/>
              </a:rPr>
            </a:br>
            <a:r>
              <a:rPr lang="en-US" sz="1800" b="1" dirty="0">
                <a:solidFill>
                  <a:srgbClr val="990000"/>
                </a:solidFill>
                <a:effectLst>
                  <a:outerShdw blurRad="38100" dist="38100" dir="2700000" algn="tl">
                    <a:srgbClr val="DDDDDD"/>
                  </a:outerShdw>
                </a:effectLst>
                <a:latin typeface="Arial" charset="0"/>
              </a:rPr>
              <a:t>Exam </a:t>
            </a:r>
            <a:br>
              <a:rPr lang="en-US" sz="1800" b="1" dirty="0">
                <a:solidFill>
                  <a:srgbClr val="990000"/>
                </a:solidFill>
                <a:effectLst>
                  <a:outerShdw blurRad="38100" dist="38100" dir="2700000" algn="tl">
                    <a:srgbClr val="DDDDDD"/>
                  </a:outerShdw>
                </a:effectLst>
                <a:latin typeface="Arial" charset="0"/>
              </a:rPr>
            </a:br>
            <a:r>
              <a:rPr lang="en-US" sz="1200" b="1" dirty="0" smtClean="0">
                <a:solidFill>
                  <a:srgbClr val="990000"/>
                </a:solidFill>
                <a:effectLst>
                  <a:outerShdw blurRad="38100" dist="38100" dir="2700000" algn="tl">
                    <a:srgbClr val="DDDDDD"/>
                  </a:outerShdw>
                </a:effectLst>
                <a:latin typeface="Arial" charset="0"/>
              </a:rPr>
              <a:t>(Finals</a:t>
            </a:r>
          </a:p>
          <a:p>
            <a:pPr algn="ctr">
              <a:lnSpc>
                <a:spcPct val="90000"/>
              </a:lnSpc>
              <a:spcBef>
                <a:spcPct val="20000"/>
              </a:spcBef>
            </a:pPr>
            <a:r>
              <a:rPr lang="en-US" sz="1200" b="1" dirty="0" smtClean="0">
                <a:solidFill>
                  <a:srgbClr val="990000"/>
                </a:solidFill>
                <a:effectLst>
                  <a:outerShdw blurRad="38100" dist="38100" dir="2700000" algn="tl">
                    <a:srgbClr val="DDDDDD"/>
                  </a:outerShdw>
                </a:effectLst>
                <a:latin typeface="Arial" charset="0"/>
              </a:rPr>
              <a:t>week)</a:t>
            </a:r>
            <a:endParaRPr lang="en-US" sz="1200" b="1" dirty="0">
              <a:solidFill>
                <a:srgbClr val="990000"/>
              </a:solidFill>
              <a:effectLst>
                <a:outerShdw blurRad="38100" dist="38100" dir="2700000" algn="tl">
                  <a:srgbClr val="DDDDDD"/>
                </a:outerShdw>
              </a:effectLst>
              <a:latin typeface="Arial" charset="0"/>
            </a:endParaRPr>
          </a:p>
        </p:txBody>
      </p:sp>
      <p:sp>
        <p:nvSpPr>
          <p:cNvPr id="63509" name="Rectangle 33"/>
          <p:cNvSpPr>
            <a:spLocks noGrp="1" noChangeArrowheads="1"/>
          </p:cNvSpPr>
          <p:nvPr>
            <p:ph type="title"/>
          </p:nvPr>
        </p:nvSpPr>
        <p:spPr>
          <a:xfrm>
            <a:off x="381000" y="381000"/>
            <a:ext cx="8763000" cy="533400"/>
          </a:xfrm>
        </p:spPr>
        <p:txBody>
          <a:bodyPr/>
          <a:lstStyle/>
          <a:p>
            <a:r>
              <a:rPr lang="en-US" dirty="0" smtClean="0"/>
              <a:t>Very Rough </a:t>
            </a:r>
            <a:r>
              <a:rPr lang="en-US" dirty="0"/>
              <a:t>Winter </a:t>
            </a:r>
            <a:r>
              <a:rPr lang="en-US" dirty="0" smtClean="0"/>
              <a:t>Term </a:t>
            </a:r>
            <a:r>
              <a:rPr lang="en-US" dirty="0"/>
              <a:t>Timeline</a:t>
            </a:r>
          </a:p>
        </p:txBody>
      </p:sp>
      <p:grpSp>
        <p:nvGrpSpPr>
          <p:cNvPr id="2" name="Group 34"/>
          <p:cNvGrpSpPr>
            <a:grpSpLocks/>
          </p:cNvGrpSpPr>
          <p:nvPr/>
        </p:nvGrpSpPr>
        <p:grpSpPr bwMode="auto">
          <a:xfrm>
            <a:off x="155575" y="5734050"/>
            <a:ext cx="8834438" cy="742950"/>
            <a:chOff x="98" y="3564"/>
            <a:chExt cx="5565" cy="600"/>
          </a:xfrm>
        </p:grpSpPr>
        <p:sp>
          <p:nvSpPr>
            <p:cNvPr id="63540" name="Rectangle 35"/>
            <p:cNvSpPr>
              <a:spLocks noChangeArrowheads="1"/>
            </p:cNvSpPr>
            <p:nvPr/>
          </p:nvSpPr>
          <p:spPr bwMode="blackWhite">
            <a:xfrm>
              <a:off x="98" y="3564"/>
              <a:ext cx="5565" cy="600"/>
            </a:xfrm>
            <a:prstGeom prst="rect">
              <a:avLst/>
            </a:prstGeom>
            <a:solidFill>
              <a:srgbClr val="444656"/>
            </a:solidFill>
            <a:ln>
              <a:noFill/>
            </a:ln>
            <a:effectLst>
              <a:prstShdw prst="shdw17" dist="17961" dir="2700000">
                <a:srgbClr val="292A34">
                  <a:alpha val="74997"/>
                </a:srgbClr>
              </a:prstShdw>
            </a:effectLst>
            <a:extLst>
              <a:ext uri="{91240B29-F687-4F45-9708-019B960494DF}">
                <a14:hiddenLine xmlns:a14="http://schemas.microsoft.com/office/drawing/2010/main" w="19050">
                  <a:solidFill>
                    <a:srgbClr val="000000"/>
                  </a:solidFill>
                  <a:miter lim="800000"/>
                  <a:headEnd type="none" w="sm" len="sm"/>
                  <a:tailEnd type="none" w="sm" len="sm"/>
                </a14:hiddenLine>
              </a:ext>
            </a:extLst>
          </p:spPr>
          <p:txBody>
            <a:bodyPr wrap="none" anchor="ctr"/>
            <a:lstStyle/>
            <a:p>
              <a:pPr eaLnBrk="0" hangingPunct="0"/>
              <a:endParaRPr lang="en-US"/>
            </a:p>
          </p:txBody>
        </p:sp>
        <p:sp>
          <p:nvSpPr>
            <p:cNvPr id="294948" name="Text Box 36"/>
            <p:cNvSpPr txBox="1">
              <a:spLocks noChangeArrowheads="1"/>
            </p:cNvSpPr>
            <p:nvPr/>
          </p:nvSpPr>
          <p:spPr bwMode="blackWhite">
            <a:xfrm>
              <a:off x="119" y="3577"/>
              <a:ext cx="5544" cy="517"/>
            </a:xfrm>
            <a:prstGeom prst="rect">
              <a:avLst/>
            </a:prstGeom>
            <a:noFill/>
            <a:ln w="12700" cap="sq">
              <a:noFill/>
              <a:miter lim="800000"/>
              <a:headEnd/>
              <a:tailEnd/>
            </a:ln>
            <a:effectLst>
              <a:outerShdw blurRad="63500" dist="38099" dir="2700000" algn="ctr" rotWithShape="0">
                <a:schemeClr val="bg2">
                  <a:alpha val="74998"/>
                </a:schemeClr>
              </a:outerShdw>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85000"/>
                </a:lnSpc>
                <a:spcBef>
                  <a:spcPct val="10000"/>
                </a:spcBef>
              </a:pPr>
              <a:r>
                <a:rPr lang="en-US" sz="2600" b="1" i="1" dirty="0">
                  <a:solidFill>
                    <a:srgbClr val="FFFF99"/>
                  </a:solidFill>
                  <a:latin typeface="Arial" charset="0"/>
                </a:rPr>
                <a:t>10 weeks, </a:t>
              </a:r>
              <a:r>
                <a:rPr lang="en-US" sz="2600" b="1" i="1" dirty="0" smtClean="0">
                  <a:solidFill>
                    <a:srgbClr val="FFFF99"/>
                  </a:solidFill>
                  <a:latin typeface="Arial" charset="0"/>
                </a:rPr>
                <a:t>30 2-hour sessions</a:t>
              </a:r>
              <a:r>
                <a:rPr lang="en-US" sz="2600" b="1" i="1" dirty="0">
                  <a:solidFill>
                    <a:srgbClr val="FFFF99"/>
                  </a:solidFill>
                  <a:latin typeface="Arial" charset="0"/>
                </a:rPr>
                <a:t>… </a:t>
              </a:r>
              <a:br>
                <a:rPr lang="en-US" sz="2600" b="1" i="1" dirty="0">
                  <a:solidFill>
                    <a:srgbClr val="FFFF99"/>
                  </a:solidFill>
                  <a:latin typeface="Arial" charset="0"/>
                </a:rPr>
              </a:br>
              <a:r>
                <a:rPr lang="en-US" sz="2600" b="1" i="1" dirty="0">
                  <a:solidFill>
                    <a:srgbClr val="FFFF99"/>
                  </a:solidFill>
                  <a:latin typeface="Arial" charset="0"/>
                </a:rPr>
                <a:t>So much to do and so little time…</a:t>
              </a:r>
            </a:p>
          </p:txBody>
        </p:sp>
      </p:grpSp>
      <p:sp>
        <p:nvSpPr>
          <p:cNvPr id="63511" name="Rectangle 37"/>
          <p:cNvSpPr>
            <a:spLocks noChangeArrowheads="1"/>
          </p:cNvSpPr>
          <p:nvPr/>
        </p:nvSpPr>
        <p:spPr bwMode="auto">
          <a:xfrm>
            <a:off x="9353550" y="2257425"/>
            <a:ext cx="115093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63512" name="Line 38"/>
          <p:cNvSpPr>
            <a:spLocks noChangeShapeType="1"/>
          </p:cNvSpPr>
          <p:nvPr/>
        </p:nvSpPr>
        <p:spPr bwMode="auto">
          <a:xfrm rot="-5400000" flipH="1" flipV="1">
            <a:off x="3686175" y="2998787"/>
            <a:ext cx="70485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51" name="Text Box 39"/>
          <p:cNvSpPr txBox="1">
            <a:spLocks noChangeArrowheads="1"/>
          </p:cNvSpPr>
          <p:nvPr/>
        </p:nvSpPr>
        <p:spPr bwMode="auto">
          <a:xfrm>
            <a:off x="3886200" y="1363662"/>
            <a:ext cx="1731963" cy="511175"/>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990000"/>
                </a:solidFill>
                <a:effectLst>
                  <a:outerShdw blurRad="38100" dist="38100" dir="2700000" algn="tl">
                    <a:srgbClr val="DDDDDD"/>
                  </a:outerShdw>
                </a:effectLst>
                <a:latin typeface="Arial" charset="0"/>
              </a:rPr>
              <a:t>Exam 1</a:t>
            </a:r>
            <a:br>
              <a:rPr lang="en-US" sz="1800" b="1" dirty="0">
                <a:solidFill>
                  <a:srgbClr val="990000"/>
                </a:solidFill>
                <a:effectLst>
                  <a:outerShdw blurRad="38100" dist="38100" dir="2700000" algn="tl">
                    <a:srgbClr val="DDDDDD"/>
                  </a:outerShdw>
                </a:effectLst>
                <a:latin typeface="Arial" charset="0"/>
              </a:rPr>
            </a:br>
            <a:r>
              <a:rPr lang="en-US" sz="1200" b="1" dirty="0">
                <a:solidFill>
                  <a:srgbClr val="990000"/>
                </a:solidFill>
                <a:effectLst>
                  <a:outerShdw blurRad="38100" dist="38100" dir="2700000" algn="tl">
                    <a:srgbClr val="DDDDDD"/>
                  </a:outerShdw>
                </a:effectLst>
                <a:latin typeface="Arial" charset="0"/>
              </a:rPr>
              <a:t>1/</a:t>
            </a:r>
            <a:r>
              <a:rPr lang="en-US" sz="1200" b="1" dirty="0" smtClean="0">
                <a:solidFill>
                  <a:srgbClr val="990000"/>
                </a:solidFill>
                <a:effectLst>
                  <a:outerShdw blurRad="38100" dist="38100" dir="2700000" algn="tl">
                    <a:srgbClr val="DDDDDD"/>
                  </a:outerShdw>
                </a:effectLst>
                <a:latin typeface="Arial" charset="0"/>
              </a:rPr>
              <a:t>13</a:t>
            </a:r>
            <a:endParaRPr lang="en-US" sz="1200" b="1" dirty="0">
              <a:solidFill>
                <a:srgbClr val="990000"/>
              </a:solidFill>
              <a:effectLst>
                <a:outerShdw blurRad="38100" dist="38100" dir="2700000" algn="tl">
                  <a:srgbClr val="DDDDDD"/>
                </a:outerShdw>
              </a:effectLst>
              <a:latin typeface="Arial" charset="0"/>
            </a:endParaRPr>
          </a:p>
        </p:txBody>
      </p:sp>
      <p:sp>
        <p:nvSpPr>
          <p:cNvPr id="63514" name="Line 43"/>
          <p:cNvSpPr>
            <a:spLocks noChangeShapeType="1"/>
          </p:cNvSpPr>
          <p:nvPr/>
        </p:nvSpPr>
        <p:spPr bwMode="auto">
          <a:xfrm rot="5400000" flipH="1">
            <a:off x="1752600" y="4141787"/>
            <a:ext cx="60960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56" name="Text Box 44"/>
          <p:cNvSpPr txBox="1">
            <a:spLocks noChangeArrowheads="1"/>
          </p:cNvSpPr>
          <p:nvPr/>
        </p:nvSpPr>
        <p:spPr bwMode="auto">
          <a:xfrm>
            <a:off x="-152400" y="4267200"/>
            <a:ext cx="2209800" cy="595313"/>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Operation</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Contracts</a:t>
            </a:r>
          </a:p>
        </p:txBody>
      </p:sp>
      <p:sp>
        <p:nvSpPr>
          <p:cNvPr id="63516" name="Line 45"/>
          <p:cNvSpPr>
            <a:spLocks noChangeShapeType="1"/>
          </p:cNvSpPr>
          <p:nvPr/>
        </p:nvSpPr>
        <p:spPr bwMode="auto">
          <a:xfrm rot="-5400000" flipH="1" flipV="1">
            <a:off x="2095500" y="2925762"/>
            <a:ext cx="99060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58" name="Text Box 46"/>
          <p:cNvSpPr txBox="1">
            <a:spLocks noChangeArrowheads="1"/>
          </p:cNvSpPr>
          <p:nvPr/>
        </p:nvSpPr>
        <p:spPr bwMode="auto">
          <a:xfrm>
            <a:off x="1295400" y="1212850"/>
            <a:ext cx="1884363" cy="844550"/>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Logical</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Arch. &amp;</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Obj. Design</a:t>
            </a:r>
          </a:p>
        </p:txBody>
      </p:sp>
      <p:sp>
        <p:nvSpPr>
          <p:cNvPr id="63518" name="Line 47"/>
          <p:cNvSpPr>
            <a:spLocks noChangeShapeType="1"/>
          </p:cNvSpPr>
          <p:nvPr/>
        </p:nvSpPr>
        <p:spPr bwMode="auto">
          <a:xfrm rot="5400000" flipH="1">
            <a:off x="2493962" y="4432300"/>
            <a:ext cx="1141413" cy="33338"/>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60" name="Text Box 48"/>
          <p:cNvSpPr txBox="1">
            <a:spLocks noChangeArrowheads="1"/>
          </p:cNvSpPr>
          <p:nvPr/>
        </p:nvSpPr>
        <p:spPr bwMode="auto">
          <a:xfrm>
            <a:off x="838200" y="4899025"/>
            <a:ext cx="2209800" cy="595313"/>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Interaction</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Diagrams</a:t>
            </a:r>
          </a:p>
        </p:txBody>
      </p:sp>
      <p:sp>
        <p:nvSpPr>
          <p:cNvPr id="63520" name="Line 49"/>
          <p:cNvSpPr>
            <a:spLocks noChangeShapeType="1"/>
          </p:cNvSpPr>
          <p:nvPr/>
        </p:nvSpPr>
        <p:spPr bwMode="auto">
          <a:xfrm rot="-5400000" flipH="1" flipV="1">
            <a:off x="2623344" y="2615406"/>
            <a:ext cx="1458912"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62" name="Text Box 50"/>
          <p:cNvSpPr txBox="1">
            <a:spLocks noChangeArrowheads="1"/>
          </p:cNvSpPr>
          <p:nvPr/>
        </p:nvSpPr>
        <p:spPr bwMode="auto">
          <a:xfrm>
            <a:off x="342900" y="2501739"/>
            <a:ext cx="1905000" cy="595312"/>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Class</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Diagrams</a:t>
            </a:r>
          </a:p>
        </p:txBody>
      </p:sp>
      <p:sp>
        <p:nvSpPr>
          <p:cNvPr id="63522" name="Line 51"/>
          <p:cNvSpPr>
            <a:spLocks noChangeShapeType="1"/>
          </p:cNvSpPr>
          <p:nvPr/>
        </p:nvSpPr>
        <p:spPr bwMode="auto">
          <a:xfrm flipV="1">
            <a:off x="5254625" y="3649662"/>
            <a:ext cx="2060575" cy="17463"/>
          </a:xfrm>
          <a:prstGeom prst="line">
            <a:avLst/>
          </a:prstGeom>
          <a:noFill/>
          <a:ln w="28575" cap="sq">
            <a:solidFill>
              <a:srgbClr val="F2286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523" name="Line 52"/>
          <p:cNvSpPr>
            <a:spLocks noChangeShapeType="1"/>
          </p:cNvSpPr>
          <p:nvPr/>
        </p:nvSpPr>
        <p:spPr bwMode="auto">
          <a:xfrm rot="5400000" flipV="1">
            <a:off x="5323681" y="2626518"/>
            <a:ext cx="1392238" cy="41275"/>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525" name="Line 54"/>
          <p:cNvSpPr>
            <a:spLocks noChangeShapeType="1"/>
          </p:cNvSpPr>
          <p:nvPr/>
        </p:nvSpPr>
        <p:spPr bwMode="auto">
          <a:xfrm rot="-5400000" flipH="1" flipV="1">
            <a:off x="5057775" y="3011487"/>
            <a:ext cx="70485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68" name="Text Box 56"/>
          <p:cNvSpPr txBox="1">
            <a:spLocks noChangeArrowheads="1"/>
          </p:cNvSpPr>
          <p:nvPr/>
        </p:nvSpPr>
        <p:spPr bwMode="auto">
          <a:xfrm>
            <a:off x="2209800" y="2203450"/>
            <a:ext cx="1731963" cy="1144929"/>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err="1">
                <a:solidFill>
                  <a:srgbClr val="006600"/>
                </a:solidFill>
                <a:effectLst>
                  <a:outerShdw blurRad="38100" dist="38100" dir="2700000" algn="tl">
                    <a:srgbClr val="DDDDDD"/>
                  </a:outerShdw>
                </a:effectLst>
                <a:latin typeface="Arial" charset="0"/>
              </a:rPr>
              <a:t>GoF</a:t>
            </a:r>
            <a:r>
              <a:rPr lang="en-US" sz="1800" b="1" dirty="0">
                <a:solidFill>
                  <a:srgbClr val="006600"/>
                </a:solidFill>
                <a:effectLst>
                  <a:outerShdw blurRad="38100" dist="38100" dir="2700000" algn="tl">
                    <a:srgbClr val="DDDDDD"/>
                  </a:outerShdw>
                </a:effectLst>
                <a:latin typeface="Arial" charset="0"/>
              </a:rPr>
              <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Design</a:t>
            </a:r>
            <a:br>
              <a:rPr lang="en-US" sz="1800" b="1" dirty="0">
                <a:solidFill>
                  <a:srgbClr val="006600"/>
                </a:solidFill>
                <a:effectLst>
                  <a:outerShdw blurRad="38100" dist="38100" dir="2700000" algn="tl">
                    <a:srgbClr val="DDDDDD"/>
                  </a:outerShdw>
                </a:effectLst>
                <a:latin typeface="Arial" charset="0"/>
              </a:rPr>
            </a:br>
            <a:r>
              <a:rPr lang="en-US" sz="1800" b="1" dirty="0" smtClean="0">
                <a:solidFill>
                  <a:srgbClr val="006600"/>
                </a:solidFill>
                <a:effectLst>
                  <a:outerShdw blurRad="38100" dist="38100" dir="2700000" algn="tl">
                    <a:srgbClr val="DDDDDD"/>
                  </a:outerShdw>
                </a:effectLst>
                <a:latin typeface="Arial" charset="0"/>
              </a:rPr>
              <a:t>Patterns</a:t>
            </a:r>
          </a:p>
          <a:p>
            <a:pPr algn="ctr">
              <a:lnSpc>
                <a:spcPct val="90000"/>
              </a:lnSpc>
              <a:spcBef>
                <a:spcPct val="20000"/>
              </a:spcBef>
            </a:pPr>
            <a:r>
              <a:rPr lang="en-US" sz="1800" b="1" dirty="0" smtClean="0">
                <a:solidFill>
                  <a:srgbClr val="006600"/>
                </a:solidFill>
                <a:effectLst>
                  <a:outerShdw blurRad="38100" dist="38100" dir="2700000" algn="tl">
                    <a:srgbClr val="DDDDDD"/>
                  </a:outerShdw>
                </a:effectLst>
                <a:latin typeface="Arial" charset="0"/>
              </a:rPr>
              <a:t>(Lots!)</a:t>
            </a:r>
            <a:endParaRPr lang="en-US" sz="1800" b="1" dirty="0">
              <a:solidFill>
                <a:srgbClr val="006600"/>
              </a:solidFill>
              <a:effectLst>
                <a:outerShdw blurRad="38100" dist="38100" dir="2700000" algn="tl">
                  <a:srgbClr val="DDDDDD"/>
                </a:outerShdw>
              </a:effectLst>
              <a:latin typeface="Arial" charset="0"/>
            </a:endParaRPr>
          </a:p>
        </p:txBody>
      </p:sp>
      <p:sp>
        <p:nvSpPr>
          <p:cNvPr id="294969" name="Text Box 57"/>
          <p:cNvSpPr txBox="1">
            <a:spLocks noChangeArrowheads="1"/>
          </p:cNvSpPr>
          <p:nvPr/>
        </p:nvSpPr>
        <p:spPr bwMode="auto">
          <a:xfrm>
            <a:off x="5105400" y="1363662"/>
            <a:ext cx="1731962" cy="595313"/>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Activity</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Diagrams</a:t>
            </a:r>
          </a:p>
        </p:txBody>
      </p:sp>
      <p:sp>
        <p:nvSpPr>
          <p:cNvPr id="63529" name="Line 58"/>
          <p:cNvSpPr>
            <a:spLocks noChangeShapeType="1"/>
          </p:cNvSpPr>
          <p:nvPr/>
        </p:nvSpPr>
        <p:spPr bwMode="auto">
          <a:xfrm rot="5400000" flipH="1">
            <a:off x="5659438" y="4294187"/>
            <a:ext cx="91440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294971" name="Text Box 59"/>
          <p:cNvSpPr txBox="1">
            <a:spLocks noChangeArrowheads="1"/>
          </p:cNvSpPr>
          <p:nvPr/>
        </p:nvSpPr>
        <p:spPr bwMode="auto">
          <a:xfrm>
            <a:off x="3962400" y="4648200"/>
            <a:ext cx="1731963" cy="595313"/>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DM</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Refinement</a:t>
            </a:r>
          </a:p>
        </p:txBody>
      </p:sp>
      <p:sp>
        <p:nvSpPr>
          <p:cNvPr id="294972" name="Text Box 60"/>
          <p:cNvSpPr txBox="1">
            <a:spLocks noChangeArrowheads="1"/>
          </p:cNvSpPr>
          <p:nvPr/>
        </p:nvSpPr>
        <p:spPr bwMode="auto">
          <a:xfrm>
            <a:off x="5867400" y="1987550"/>
            <a:ext cx="1731963" cy="595312"/>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Package</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Design</a:t>
            </a:r>
          </a:p>
        </p:txBody>
      </p:sp>
      <p:sp>
        <p:nvSpPr>
          <p:cNvPr id="63532" name="Line 61"/>
          <p:cNvSpPr>
            <a:spLocks noChangeShapeType="1"/>
          </p:cNvSpPr>
          <p:nvPr/>
        </p:nvSpPr>
        <p:spPr bwMode="auto">
          <a:xfrm rot="-5400000" flipH="1" flipV="1">
            <a:off x="6429375" y="2989262"/>
            <a:ext cx="70485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533" name="Line 62"/>
          <p:cNvSpPr>
            <a:spLocks noChangeShapeType="1"/>
          </p:cNvSpPr>
          <p:nvPr/>
        </p:nvSpPr>
        <p:spPr bwMode="auto">
          <a:xfrm rot="5400000" flipH="1">
            <a:off x="6629400" y="4141787"/>
            <a:ext cx="60960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63535" name="Line 52"/>
          <p:cNvSpPr>
            <a:spLocks noChangeShapeType="1"/>
          </p:cNvSpPr>
          <p:nvPr/>
        </p:nvSpPr>
        <p:spPr bwMode="auto">
          <a:xfrm rot="5400000" flipV="1">
            <a:off x="7020719" y="2626518"/>
            <a:ext cx="1392238" cy="41275"/>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1" name="Text Box 57"/>
          <p:cNvSpPr txBox="1">
            <a:spLocks noChangeArrowheads="1"/>
          </p:cNvSpPr>
          <p:nvPr/>
        </p:nvSpPr>
        <p:spPr bwMode="auto">
          <a:xfrm>
            <a:off x="6553200" y="1143000"/>
            <a:ext cx="1731962" cy="844550"/>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More</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Design</a:t>
            </a:r>
            <a:br>
              <a:rPr lang="en-US" sz="1800" b="1" dirty="0">
                <a:solidFill>
                  <a:srgbClr val="006600"/>
                </a:solidFill>
                <a:effectLst>
                  <a:outerShdw blurRad="38100" dist="38100" dir="2700000" algn="tl">
                    <a:srgbClr val="DDDDDD"/>
                  </a:outerShdw>
                </a:effectLst>
                <a:latin typeface="Arial" charset="0"/>
              </a:rPr>
            </a:br>
            <a:r>
              <a:rPr lang="en-US" sz="1800" b="1" dirty="0">
                <a:solidFill>
                  <a:srgbClr val="006600"/>
                </a:solidFill>
                <a:effectLst>
                  <a:outerShdw blurRad="38100" dist="38100" dir="2700000" algn="tl">
                    <a:srgbClr val="DDDDDD"/>
                  </a:outerShdw>
                </a:effectLst>
                <a:latin typeface="Arial" charset="0"/>
              </a:rPr>
              <a:t>Patterns</a:t>
            </a:r>
          </a:p>
        </p:txBody>
      </p:sp>
      <p:sp>
        <p:nvSpPr>
          <p:cNvPr id="63537" name="Line 58"/>
          <p:cNvSpPr>
            <a:spLocks noChangeShapeType="1"/>
          </p:cNvSpPr>
          <p:nvPr/>
        </p:nvSpPr>
        <p:spPr bwMode="auto">
          <a:xfrm rot="5400000" flipH="1">
            <a:off x="7620000" y="4446587"/>
            <a:ext cx="914400" cy="0"/>
          </a:xfrm>
          <a:prstGeom prst="line">
            <a:avLst/>
          </a:prstGeom>
          <a:noFill/>
          <a:ln w="19050" cap="sq">
            <a:solidFill>
              <a:srgbClr val="FFFF00"/>
            </a:solidFill>
            <a:round/>
            <a:headEnd type="none" w="med"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53" name="Text Box 59"/>
          <p:cNvSpPr txBox="1">
            <a:spLocks noChangeArrowheads="1"/>
          </p:cNvSpPr>
          <p:nvPr/>
        </p:nvSpPr>
        <p:spPr bwMode="auto">
          <a:xfrm>
            <a:off x="5410200" y="4648200"/>
            <a:ext cx="1808162" cy="650875"/>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Deployment</a:t>
            </a:r>
          </a:p>
          <a:p>
            <a:pPr algn="ctr">
              <a:lnSpc>
                <a:spcPct val="90000"/>
              </a:lnSpc>
              <a:spcBef>
                <a:spcPct val="20000"/>
              </a:spcBef>
            </a:pPr>
            <a:r>
              <a:rPr lang="en-US" sz="1800" b="1" dirty="0">
                <a:solidFill>
                  <a:srgbClr val="006600"/>
                </a:solidFill>
                <a:effectLst>
                  <a:outerShdw blurRad="38100" dist="38100" dir="2700000" algn="tl">
                    <a:srgbClr val="DDDDDD"/>
                  </a:outerShdw>
                </a:effectLst>
                <a:latin typeface="Arial" charset="0"/>
              </a:rPr>
              <a:t>&amp; Components</a:t>
            </a:r>
          </a:p>
        </p:txBody>
      </p:sp>
      <p:sp>
        <p:nvSpPr>
          <p:cNvPr id="50" name="Text Box 48"/>
          <p:cNvSpPr txBox="1">
            <a:spLocks noChangeArrowheads="1"/>
          </p:cNvSpPr>
          <p:nvPr/>
        </p:nvSpPr>
        <p:spPr bwMode="auto">
          <a:xfrm>
            <a:off x="4495800" y="2895600"/>
            <a:ext cx="2209800" cy="646331"/>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0000"/>
              </a:lnSpc>
              <a:spcBef>
                <a:spcPct val="20000"/>
              </a:spcBef>
            </a:pPr>
            <a:r>
              <a:rPr lang="en-US" sz="1800" b="1" dirty="0" smtClean="0">
                <a:solidFill>
                  <a:srgbClr val="006600"/>
                </a:solidFill>
                <a:effectLst>
                  <a:outerShdw blurRad="38100" dist="38100" dir="2700000" algn="tl">
                    <a:srgbClr val="DDDDDD"/>
                  </a:outerShdw>
                </a:effectLst>
                <a:latin typeface="Arial" charset="0"/>
              </a:rPr>
              <a:t>SOLID</a:t>
            </a:r>
          </a:p>
          <a:p>
            <a:pPr algn="ctr">
              <a:lnSpc>
                <a:spcPct val="90000"/>
              </a:lnSpc>
              <a:spcBef>
                <a:spcPct val="20000"/>
              </a:spcBef>
            </a:pPr>
            <a:r>
              <a:rPr lang="en-US" sz="1800" b="1" dirty="0" smtClean="0">
                <a:solidFill>
                  <a:srgbClr val="006600"/>
                </a:solidFill>
                <a:effectLst>
                  <a:outerShdw blurRad="38100" dist="38100" dir="2700000" algn="tl">
                    <a:srgbClr val="DDDDDD"/>
                  </a:outerShdw>
                </a:effectLst>
                <a:latin typeface="Arial" charset="0"/>
              </a:rPr>
              <a:t>Principles</a:t>
            </a:r>
            <a:endParaRPr lang="en-US" sz="1800" b="1" dirty="0">
              <a:solidFill>
                <a:srgbClr val="006600"/>
              </a:solidFill>
              <a:effectLst>
                <a:outerShdw blurRad="38100" dist="38100" dir="2700000" algn="tl">
                  <a:srgbClr val="DDDDDD"/>
                </a:outerShdw>
              </a:effectLst>
              <a:latin typeface="Arial" charset="0"/>
            </a:endParaRPr>
          </a:p>
        </p:txBody>
      </p:sp>
    </p:spTree>
    <p:custDataLst>
      <p:tags r:id="rId1"/>
    </p:custDataLst>
    <p:extLst>
      <p:ext uri="{BB962C8B-B14F-4D97-AF65-F5344CB8AC3E}">
        <p14:creationId xmlns:p14="http://schemas.microsoft.com/office/powerpoint/2010/main" val="3175711651"/>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0070CB8E-C5C9-4D46-BEC4-6B077377BC29}" type="slidenum">
              <a:rPr lang="en-US" sz="1200"/>
              <a:pPr/>
              <a:t>32</a:t>
            </a:fld>
            <a:endParaRPr lang="en-US" sz="1200"/>
          </a:p>
        </p:txBody>
      </p:sp>
      <p:sp>
        <p:nvSpPr>
          <p:cNvPr id="65539" name="Rectangle 2"/>
          <p:cNvSpPr>
            <a:spLocks noGrp="1" noChangeArrowheads="1"/>
          </p:cNvSpPr>
          <p:nvPr>
            <p:ph type="title"/>
          </p:nvPr>
        </p:nvSpPr>
        <p:spPr>
          <a:xfrm>
            <a:off x="457200" y="609600"/>
            <a:ext cx="8534400" cy="609600"/>
          </a:xfrm>
        </p:spPr>
        <p:txBody>
          <a:bodyPr/>
          <a:lstStyle/>
          <a:p>
            <a:r>
              <a:rPr lang="en-US" sz="3200" dirty="0" smtClean="0"/>
              <a:t>“Homework” </a:t>
            </a:r>
            <a:r>
              <a:rPr lang="en-US" sz="3200" dirty="0"/>
              <a:t>Assignment for </a:t>
            </a:r>
            <a:r>
              <a:rPr lang="en-US" sz="3200" dirty="0" smtClean="0"/>
              <a:t>Tomorrow</a:t>
            </a:r>
            <a:endParaRPr lang="en-US" sz="3200" dirty="0"/>
          </a:p>
        </p:txBody>
      </p:sp>
      <p:sp>
        <p:nvSpPr>
          <p:cNvPr id="65540" name="Rectangle 3"/>
          <p:cNvSpPr>
            <a:spLocks noGrp="1" noChangeArrowheads="1"/>
          </p:cNvSpPr>
          <p:nvPr>
            <p:ph type="body" idx="1"/>
          </p:nvPr>
        </p:nvSpPr>
        <p:spPr>
          <a:xfrm>
            <a:off x="304800" y="1752600"/>
            <a:ext cx="8839200" cy="5029200"/>
          </a:xfrm>
        </p:spPr>
        <p:txBody>
          <a:bodyPr/>
          <a:lstStyle/>
          <a:p>
            <a:r>
              <a:rPr lang="en-US" sz="2800" dirty="0" smtClean="0">
                <a:latin typeface="Arial" charset="0"/>
              </a:rPr>
              <a:t>See the course schedule!</a:t>
            </a:r>
            <a:endParaRPr lang="en-US" sz="2800" dirty="0" smtClean="0"/>
          </a:p>
        </p:txBody>
      </p:sp>
    </p:spTree>
    <p:extLst>
      <p:ext uri="{BB962C8B-B14F-4D97-AF65-F5344CB8AC3E}">
        <p14:creationId xmlns:p14="http://schemas.microsoft.com/office/powerpoint/2010/main" val="742682091"/>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today…</a:t>
            </a:r>
            <a:endParaRPr lang="en-US" dirty="0"/>
          </a:p>
        </p:txBody>
      </p:sp>
      <p:sp>
        <p:nvSpPr>
          <p:cNvPr id="3" name="Content Placeholder 2"/>
          <p:cNvSpPr>
            <a:spLocks noGrp="1"/>
          </p:cNvSpPr>
          <p:nvPr>
            <p:ph idx="1"/>
          </p:nvPr>
        </p:nvSpPr>
        <p:spPr>
          <a:xfrm>
            <a:off x="457200" y="1143000"/>
            <a:ext cx="8229600" cy="5410200"/>
          </a:xfrm>
        </p:spPr>
        <p:txBody>
          <a:bodyPr/>
          <a:lstStyle/>
          <a:p>
            <a:r>
              <a:rPr lang="en-US" sz="2200" dirty="0" smtClean="0"/>
              <a:t>Let’s make best use of our new 3 x 2 format!</a:t>
            </a:r>
          </a:p>
          <a:p>
            <a:r>
              <a:rPr lang="en-US" sz="2200" dirty="0" smtClean="0"/>
              <a:t>Goal 1:  Respond to all the comments and questions your clients had about the combined requirements document.</a:t>
            </a:r>
          </a:p>
          <a:p>
            <a:pPr lvl="1"/>
            <a:r>
              <a:rPr lang="en-US" sz="2200" dirty="0" smtClean="0"/>
              <a:t>At the end of class, we’ll ask them to go have a second look this week.</a:t>
            </a:r>
          </a:p>
          <a:p>
            <a:r>
              <a:rPr lang="en-US" sz="2200" dirty="0" smtClean="0"/>
              <a:t>Goal 2: Identify what we feel are the most important first features to do.</a:t>
            </a:r>
          </a:p>
          <a:p>
            <a:pPr lvl="1"/>
            <a:r>
              <a:rPr lang="en-US" sz="2200" dirty="0" smtClean="0"/>
              <a:t>In as much detail as possible.</a:t>
            </a:r>
          </a:p>
          <a:p>
            <a:pPr lvl="1"/>
            <a:r>
              <a:rPr lang="en-US" sz="2200" dirty="0" smtClean="0"/>
              <a:t>And estimating effort and feasibility.</a:t>
            </a:r>
          </a:p>
          <a:p>
            <a:pPr lvl="1"/>
            <a:r>
              <a:rPr lang="en-US" sz="2200" dirty="0" smtClean="0"/>
              <a:t>Be ready for our first client meeting.</a:t>
            </a:r>
          </a:p>
          <a:p>
            <a:pPr lvl="2"/>
            <a:r>
              <a:rPr lang="en-US" sz="2200" dirty="0" smtClean="0"/>
              <a:t>In Sec 1 – That’s tonight!</a:t>
            </a:r>
          </a:p>
          <a:p>
            <a:pPr lvl="2"/>
            <a:r>
              <a:rPr lang="en-US" sz="2200" dirty="0" smtClean="0"/>
              <a:t>In Sec 2 – That includes contacting our new, outside clients on Semantic Media Wiki ASAP.</a:t>
            </a:r>
            <a:endParaRPr lang="en-US" sz="2200" dirty="0"/>
          </a:p>
        </p:txBody>
      </p:sp>
    </p:spTree>
    <p:extLst>
      <p:ext uri="{BB962C8B-B14F-4D97-AF65-F5344CB8AC3E}">
        <p14:creationId xmlns:p14="http://schemas.microsoft.com/office/powerpoint/2010/main" val="2206202193"/>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tretch>
            <a:fillRect/>
          </a:stretch>
        </p:blipFill>
        <p:spPr>
          <a:xfrm>
            <a:off x="0" y="82176"/>
            <a:ext cx="9144000" cy="6693647"/>
          </a:xfrm>
          <a:prstGeom prst="rect">
            <a:avLst/>
          </a:prstGeom>
        </p:spPr>
      </p:pic>
      <p:sp>
        <p:nvSpPr>
          <p:cNvPr id="2" name="Title 1"/>
          <p:cNvSpPr>
            <a:spLocks noGrp="1"/>
          </p:cNvSpPr>
          <p:nvPr>
            <p:ph type="title"/>
          </p:nvPr>
        </p:nvSpPr>
        <p:spPr>
          <a:xfrm>
            <a:off x="457200" y="5410200"/>
            <a:ext cx="8229600" cy="609600"/>
          </a:xfrm>
        </p:spPr>
        <p:txBody>
          <a:bodyPr/>
          <a:lstStyle/>
          <a:p>
            <a:r>
              <a:rPr lang="en-US" dirty="0" smtClean="0">
                <a:effectLst>
                  <a:outerShdw blurRad="38100" dist="38100" dir="2700000" algn="tl">
                    <a:srgbClr val="000000">
                      <a:alpha val="43137"/>
                    </a:srgbClr>
                  </a:outerShdw>
                </a:effectLst>
              </a:rPr>
              <a:t>Something about Steve…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066800"/>
            <a:ext cx="8229600" cy="5410200"/>
          </a:xfrm>
        </p:spPr>
        <p:txBody>
          <a:bodyPr/>
          <a:lstStyle/>
          <a:p>
            <a:r>
              <a:rPr lang="en-US" dirty="0" smtClean="0"/>
              <a:t>I came to Rose from industry</a:t>
            </a:r>
          </a:p>
          <a:p>
            <a:pPr lvl="1"/>
            <a:r>
              <a:rPr lang="en-US" dirty="0" smtClean="0"/>
              <a:t>NCR – a computer vendor</a:t>
            </a:r>
          </a:p>
          <a:p>
            <a:pPr lvl="1"/>
            <a:r>
              <a:rPr lang="en-US" dirty="0" smtClean="0"/>
              <a:t>AT&amp;T / Lucent – a telecom / vendor</a:t>
            </a:r>
          </a:p>
          <a:p>
            <a:pPr lvl="1"/>
            <a:r>
              <a:rPr lang="en-US" dirty="0" smtClean="0"/>
              <a:t>Designed &amp; built software systems</a:t>
            </a:r>
          </a:p>
          <a:p>
            <a:pPr lvl="1"/>
            <a:r>
              <a:rPr lang="en-US" dirty="0" smtClean="0"/>
              <a:t>Taught the same subjects there – like systems architecture</a:t>
            </a:r>
          </a:p>
          <a:p>
            <a:r>
              <a:rPr lang="en-US" dirty="0" smtClean="0"/>
              <a:t>Worked on big systems like 5E switch</a:t>
            </a:r>
          </a:p>
          <a:p>
            <a:r>
              <a:rPr lang="en-US" dirty="0" smtClean="0"/>
              <a:t>Fun fact about me: I live in 2 places, here and Dayton, OH</a:t>
            </a:r>
          </a:p>
        </p:txBody>
      </p:sp>
      <p:sp>
        <p:nvSpPr>
          <p:cNvPr id="6" name="TextBox 5"/>
          <p:cNvSpPr txBox="1"/>
          <p:nvPr/>
        </p:nvSpPr>
        <p:spPr>
          <a:xfrm>
            <a:off x="4062725" y="6396335"/>
            <a:ext cx="4337919" cy="338554"/>
          </a:xfrm>
          <a:prstGeom prst="rect">
            <a:avLst/>
          </a:prstGeom>
          <a:noFill/>
        </p:spPr>
        <p:txBody>
          <a:bodyPr wrap="none" rtlCol="0">
            <a:spAutoFit/>
          </a:bodyPr>
          <a:lstStyle/>
          <a:p>
            <a:r>
              <a:rPr lang="en-US" sz="1600" dirty="0"/>
              <a:t>http://www.wap.org/journal/cotour/default.html</a:t>
            </a:r>
          </a:p>
        </p:txBody>
      </p:sp>
    </p:spTree>
    <p:extLst>
      <p:ext uri="{BB962C8B-B14F-4D97-AF65-F5344CB8AC3E}">
        <p14:creationId xmlns:p14="http://schemas.microsoft.com/office/powerpoint/2010/main" val="2866071618"/>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About Chandan</a:t>
            </a:r>
            <a:endParaRPr lang="en-US" dirty="0"/>
          </a:p>
        </p:txBody>
      </p:sp>
      <p:sp>
        <p:nvSpPr>
          <p:cNvPr id="3" name="Content Placeholder 2"/>
          <p:cNvSpPr>
            <a:spLocks noGrp="1"/>
          </p:cNvSpPr>
          <p:nvPr>
            <p:ph idx="1"/>
          </p:nvPr>
        </p:nvSpPr>
        <p:spPr/>
        <p:txBody>
          <a:bodyPr/>
          <a:lstStyle/>
          <a:p>
            <a:r>
              <a:rPr lang="en-US" dirty="0" smtClean="0"/>
              <a:t>Research Experience</a:t>
            </a:r>
          </a:p>
          <a:p>
            <a:pPr lvl="1"/>
            <a:r>
              <a:rPr lang="en-US" dirty="0" smtClean="0"/>
              <a:t>Software Engineering</a:t>
            </a:r>
          </a:p>
          <a:p>
            <a:pPr lvl="1"/>
            <a:r>
              <a:rPr lang="en-US" dirty="0" smtClean="0"/>
              <a:t>Static Analysis</a:t>
            </a:r>
          </a:p>
          <a:p>
            <a:pPr lvl="1"/>
            <a:r>
              <a:rPr lang="en-US" dirty="0" smtClean="0"/>
              <a:t>Formal Methods</a:t>
            </a:r>
          </a:p>
          <a:p>
            <a:r>
              <a:rPr lang="en-US" dirty="0" smtClean="0"/>
              <a:t>Industry Experience</a:t>
            </a:r>
          </a:p>
          <a:p>
            <a:pPr lvl="1"/>
            <a:r>
              <a:rPr lang="en-US" dirty="0" smtClean="0"/>
              <a:t>Data Analysis and Software Solutions (DASS)</a:t>
            </a:r>
          </a:p>
          <a:p>
            <a:pPr lvl="1"/>
            <a:r>
              <a:rPr lang="en-US" dirty="0" smtClean="0"/>
              <a:t>Environmental System Research Institute (ESRI)</a:t>
            </a:r>
          </a:p>
          <a:p>
            <a:r>
              <a:rPr lang="en-US" dirty="0" smtClean="0"/>
              <a:t>Others</a:t>
            </a:r>
          </a:p>
          <a:p>
            <a:pPr lvl="1"/>
            <a:r>
              <a:rPr lang="en-US" dirty="0" smtClean="0"/>
              <a:t>Likes to play musical instruments, watch NOVA and BBC documentaries, and talk about Physics. (By the way, he is originally from Nepal!)</a:t>
            </a:r>
            <a:endParaRPr lang="en-US" dirty="0"/>
          </a:p>
        </p:txBody>
      </p:sp>
    </p:spTree>
    <p:extLst>
      <p:ext uri="{BB962C8B-B14F-4D97-AF65-F5344CB8AC3E}">
        <p14:creationId xmlns:p14="http://schemas.microsoft.com/office/powerpoint/2010/main" val="3044392076"/>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609600"/>
          </a:xfrm>
        </p:spPr>
        <p:txBody>
          <a:bodyPr/>
          <a:lstStyle/>
          <a:p>
            <a:r>
              <a:rPr lang="en-US" sz="3200" dirty="0" smtClean="0"/>
              <a:t>And something about this course…</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61130"/>
            <a:ext cx="7773656" cy="521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77200" y="5265003"/>
            <a:ext cx="999825" cy="830997"/>
          </a:xfrm>
          <a:prstGeom prst="rect">
            <a:avLst/>
          </a:prstGeom>
          <a:noFill/>
        </p:spPr>
        <p:txBody>
          <a:bodyPr wrap="none" rtlCol="0">
            <a:spAutoFit/>
          </a:bodyPr>
          <a:lstStyle/>
          <a:p>
            <a:pPr algn="ctr"/>
            <a:r>
              <a:rPr lang="en-US" dirty="0" smtClean="0"/>
              <a:t>Key</a:t>
            </a:r>
          </a:p>
          <a:p>
            <a:pPr algn="ctr"/>
            <a:r>
              <a:rPr lang="en-US" dirty="0" smtClean="0"/>
              <a:t>Word!</a:t>
            </a:r>
            <a:endParaRPr lang="en-US" dirty="0"/>
          </a:p>
        </p:txBody>
      </p:sp>
      <p:cxnSp>
        <p:nvCxnSpPr>
          <p:cNvPr id="7" name="Straight Arrow Connector 6"/>
          <p:cNvCxnSpPr/>
          <p:nvPr/>
        </p:nvCxnSpPr>
        <p:spPr bwMode="auto">
          <a:xfrm flipH="1" flipV="1">
            <a:off x="6170944" y="5493603"/>
            <a:ext cx="1830056" cy="29759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89702288"/>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609600"/>
          </a:xfrm>
        </p:spPr>
        <p:txBody>
          <a:bodyPr/>
          <a:lstStyle/>
          <a:p>
            <a:r>
              <a:rPr lang="en-US" dirty="0" smtClean="0"/>
              <a:t>Reforming the teams – Section 1</a:t>
            </a:r>
            <a:endParaRPr lang="en-US" dirty="0"/>
          </a:p>
        </p:txBody>
      </p:sp>
      <p:sp>
        <p:nvSpPr>
          <p:cNvPr id="3" name="Content Placeholder 2"/>
          <p:cNvSpPr>
            <a:spLocks noGrp="1"/>
          </p:cNvSpPr>
          <p:nvPr>
            <p:ph idx="1"/>
          </p:nvPr>
        </p:nvSpPr>
        <p:spPr>
          <a:xfrm>
            <a:off x="457200" y="1143000"/>
            <a:ext cx="8458200" cy="5410200"/>
          </a:xfrm>
        </p:spPr>
        <p:txBody>
          <a:bodyPr/>
          <a:lstStyle/>
          <a:p>
            <a:r>
              <a:rPr lang="en-US" sz="2000" dirty="0" smtClean="0"/>
              <a:t>We have 21 students in the class</a:t>
            </a:r>
          </a:p>
          <a:p>
            <a:r>
              <a:rPr lang="en-US" sz="2000" dirty="0" smtClean="0"/>
              <a:t>Sounds like 5 teams of 4/5</a:t>
            </a:r>
          </a:p>
          <a:p>
            <a:r>
              <a:rPr lang="en-US" sz="2000" dirty="0" smtClean="0"/>
              <a:t>Two main goals:</a:t>
            </a:r>
          </a:p>
          <a:p>
            <a:pPr lvl="1"/>
            <a:r>
              <a:rPr lang="en-US" sz="2000" dirty="0" smtClean="0"/>
              <a:t>The pre-registration survey</a:t>
            </a:r>
          </a:p>
          <a:p>
            <a:pPr lvl="2"/>
            <a:r>
              <a:rPr lang="en-US" dirty="0" smtClean="0"/>
              <a:t>Highest priority in terms of timing</a:t>
            </a:r>
          </a:p>
          <a:p>
            <a:pPr lvl="1"/>
            <a:r>
              <a:rPr lang="en-US" sz="2000" dirty="0" smtClean="0"/>
              <a:t>The graduation planner</a:t>
            </a:r>
          </a:p>
          <a:p>
            <a:pPr lvl="2"/>
            <a:r>
              <a:rPr lang="en-US" dirty="0" smtClean="0"/>
              <a:t>Most complex</a:t>
            </a:r>
          </a:p>
          <a:p>
            <a:r>
              <a:rPr lang="en-US" sz="2000" dirty="0" smtClean="0"/>
              <a:t>Your clients would like to divide and conquer, for this term.</a:t>
            </a:r>
          </a:p>
          <a:p>
            <a:r>
              <a:rPr lang="en-US" sz="2000" dirty="0" smtClean="0"/>
              <a:t>But…</a:t>
            </a:r>
          </a:p>
          <a:p>
            <a:pPr lvl="1"/>
            <a:r>
              <a:rPr lang="en-US" sz="2000" dirty="0" smtClean="0"/>
              <a:t>The two projects are closely related, and</a:t>
            </a:r>
          </a:p>
          <a:p>
            <a:pPr lvl="1"/>
            <a:r>
              <a:rPr lang="en-US" sz="2000" dirty="0" smtClean="0"/>
              <a:t>The second one also is related to Section 2’s work!</a:t>
            </a:r>
          </a:p>
          <a:p>
            <a:r>
              <a:rPr lang="en-US" sz="2000" dirty="0" smtClean="0"/>
              <a:t>We expect to have a client meeting 5:15 tonight, F-230.</a:t>
            </a:r>
          </a:p>
          <a:p>
            <a:r>
              <a:rPr lang="en-US" sz="2000" dirty="0" smtClean="0"/>
              <a:t>How about an initial division now, with reps for that meeting?</a:t>
            </a:r>
            <a:endParaRPr lang="en-US" sz="2000" dirty="0"/>
          </a:p>
        </p:txBody>
      </p:sp>
    </p:spTree>
    <p:extLst>
      <p:ext uri="{BB962C8B-B14F-4D97-AF65-F5344CB8AC3E}">
        <p14:creationId xmlns:p14="http://schemas.microsoft.com/office/powerpoint/2010/main" val="913790101"/>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534400" cy="609600"/>
          </a:xfrm>
        </p:spPr>
        <p:txBody>
          <a:bodyPr/>
          <a:lstStyle/>
          <a:p>
            <a:r>
              <a:rPr lang="en-US" dirty="0" smtClean="0"/>
              <a:t>Reforming the teams – Section 2</a:t>
            </a:r>
            <a:endParaRPr lang="en-US" dirty="0"/>
          </a:p>
        </p:txBody>
      </p:sp>
      <p:sp>
        <p:nvSpPr>
          <p:cNvPr id="3" name="Content Placeholder 2"/>
          <p:cNvSpPr>
            <a:spLocks noGrp="1"/>
          </p:cNvSpPr>
          <p:nvPr>
            <p:ph idx="1"/>
          </p:nvPr>
        </p:nvSpPr>
        <p:spPr/>
        <p:txBody>
          <a:bodyPr/>
          <a:lstStyle/>
          <a:p>
            <a:r>
              <a:rPr lang="en-US" sz="2000" dirty="0" smtClean="0"/>
              <a:t>We have 15 students in the class</a:t>
            </a:r>
          </a:p>
          <a:p>
            <a:r>
              <a:rPr lang="en-US" sz="2000" dirty="0" smtClean="0"/>
              <a:t>Sounds like 4 teams of 3/4</a:t>
            </a:r>
          </a:p>
          <a:p>
            <a:r>
              <a:rPr lang="en-US" sz="2000" dirty="0" smtClean="0"/>
              <a:t>Here are the major tasks, around which to organize:</a:t>
            </a:r>
          </a:p>
          <a:p>
            <a:pPr lvl="1"/>
            <a:r>
              <a:rPr lang="en-US" sz="2000" dirty="0" smtClean="0"/>
              <a:t>Completing the Wiki itself (design?)</a:t>
            </a:r>
          </a:p>
          <a:p>
            <a:pPr lvl="1"/>
            <a:r>
              <a:rPr lang="en-US" sz="2000" dirty="0" smtClean="0"/>
              <a:t>Adding query and reporting (probably design)</a:t>
            </a:r>
          </a:p>
          <a:p>
            <a:pPr lvl="1"/>
            <a:r>
              <a:rPr lang="en-US" sz="2000" dirty="0" smtClean="0"/>
              <a:t>Adding graphical features (design!)</a:t>
            </a:r>
          </a:p>
          <a:p>
            <a:pPr lvl="1"/>
            <a:r>
              <a:rPr lang="en-US" sz="2000" dirty="0" smtClean="0"/>
              <a:t>Scraping data from other places to populate the wiki (design!)</a:t>
            </a:r>
          </a:p>
          <a:p>
            <a:pPr lvl="1"/>
            <a:r>
              <a:rPr lang="en-US" sz="2000" dirty="0" smtClean="0"/>
              <a:t>Semantic </a:t>
            </a:r>
            <a:r>
              <a:rPr lang="en-US" sz="2000" dirty="0" err="1" smtClean="0"/>
              <a:t>MediaWiki</a:t>
            </a:r>
            <a:r>
              <a:rPr lang="en-US" sz="2000" dirty="0" smtClean="0"/>
              <a:t> Feature 1 – Query redesign</a:t>
            </a:r>
          </a:p>
          <a:p>
            <a:pPr lvl="1"/>
            <a:r>
              <a:rPr lang="en-US" sz="2000" dirty="0" smtClean="0"/>
              <a:t>Semantic </a:t>
            </a:r>
            <a:r>
              <a:rPr lang="en-US" sz="2000" dirty="0" err="1" smtClean="0"/>
              <a:t>MediaWiki</a:t>
            </a:r>
            <a:r>
              <a:rPr lang="en-US" sz="2000" dirty="0" smtClean="0"/>
              <a:t> Feature 2 – Stress test</a:t>
            </a:r>
          </a:p>
          <a:p>
            <a:r>
              <a:rPr lang="en-US" sz="2000" dirty="0" smtClean="0"/>
              <a:t>First client meeting will be Wed, 10</a:t>
            </a:r>
            <a:r>
              <a:rPr lang="en-US" sz="2000" baseline="30000" dirty="0" smtClean="0"/>
              <a:t>th</a:t>
            </a:r>
            <a:r>
              <a:rPr lang="en-US" sz="2000" dirty="0" smtClean="0"/>
              <a:t> hour, this room.- could prioritize all the above!</a:t>
            </a:r>
          </a:p>
          <a:p>
            <a:r>
              <a:rPr lang="en-US" sz="2000" dirty="0" smtClean="0"/>
              <a:t>We’ll decide what class hour to give up, for that.</a:t>
            </a:r>
          </a:p>
          <a:p>
            <a:endParaRPr lang="en-US" sz="2000" dirty="0" smtClean="0"/>
          </a:p>
          <a:p>
            <a:endParaRPr lang="en-US" sz="2000" dirty="0"/>
          </a:p>
        </p:txBody>
      </p:sp>
    </p:spTree>
    <p:extLst>
      <p:ext uri="{BB962C8B-B14F-4D97-AF65-F5344CB8AC3E}">
        <p14:creationId xmlns:p14="http://schemas.microsoft.com/office/powerpoint/2010/main" val="686342551"/>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 In both sections</a:t>
            </a:r>
            <a:endParaRPr lang="en-US" dirty="0"/>
          </a:p>
        </p:txBody>
      </p:sp>
      <p:sp>
        <p:nvSpPr>
          <p:cNvPr id="3" name="Content Placeholder 2"/>
          <p:cNvSpPr>
            <a:spLocks noGrp="1"/>
          </p:cNvSpPr>
          <p:nvPr>
            <p:ph idx="1"/>
          </p:nvPr>
        </p:nvSpPr>
        <p:spPr/>
        <p:txBody>
          <a:bodyPr/>
          <a:lstStyle/>
          <a:p>
            <a:r>
              <a:rPr lang="en-US" dirty="0" smtClean="0"/>
              <a:t>Turn out an initial real product this term</a:t>
            </a:r>
          </a:p>
          <a:p>
            <a:r>
              <a:rPr lang="en-US" dirty="0" smtClean="0"/>
              <a:t>Do lots of design work in the process</a:t>
            </a:r>
          </a:p>
          <a:p>
            <a:r>
              <a:rPr lang="en-US" dirty="0" smtClean="0"/>
              <a:t>Have a “maintainable” product for 375 in the spring, and beyond.</a:t>
            </a:r>
          </a:p>
          <a:p>
            <a:r>
              <a:rPr lang="en-US" dirty="0" smtClean="0"/>
              <a:t>Have documentation that will enable new people to join.</a:t>
            </a:r>
          </a:p>
          <a:p>
            <a:pPr lvl="1"/>
            <a:r>
              <a:rPr lang="en-US" dirty="0" smtClean="0"/>
              <a:t>We have 14 SE majors listed in Sec 1</a:t>
            </a:r>
          </a:p>
          <a:p>
            <a:pPr lvl="1"/>
            <a:r>
              <a:rPr lang="en-US" dirty="0" smtClean="0"/>
              <a:t>We have 3 SE majors listed in Sec 2</a:t>
            </a:r>
            <a:endParaRPr lang="en-US" dirty="0"/>
          </a:p>
        </p:txBody>
      </p:sp>
    </p:spTree>
    <p:extLst>
      <p:ext uri="{BB962C8B-B14F-4D97-AF65-F5344CB8AC3E}">
        <p14:creationId xmlns:p14="http://schemas.microsoft.com/office/powerpoint/2010/main" val="812155446"/>
      </p:ext>
    </p:extLst>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PPSNARRATION" val="5,2137399327,C:\Documents and Settings\Shawn Bohner\My Documents\CS5704\Fall2007\CS5704-Week1\CS5704-Week1.ppc"/>
</p:tagLst>
</file>

<file path=ppt/tags/tag6.xml><?xml version="1.0" encoding="utf-8"?>
<p:tagLst xmlns:a="http://schemas.openxmlformats.org/drawingml/2006/main" xmlns:r="http://schemas.openxmlformats.org/officeDocument/2006/relationships" xmlns:p="http://schemas.openxmlformats.org/presentationml/2006/main">
  <p:tag name="PPSNARRATION" val="6,2137399327,C:\Documents and Settings\Shawn Bohner\My Documents\CS5704\Fall2007\CS5704-Week1\CS5704-Week1.ppc"/>
</p:tagLst>
</file>

<file path=ppt/tags/tag7.xml><?xml version="1.0" encoding="utf-8"?>
<p:tagLst xmlns:a="http://schemas.openxmlformats.org/drawingml/2006/main" xmlns:r="http://schemas.openxmlformats.org/officeDocument/2006/relationships" xmlns:p="http://schemas.openxmlformats.org/presentationml/2006/main">
  <p:tag name="PPSNARRATION" val="7,2137399327,C:\Documents and Settings\Shawn Bohner\My Documents\CS5704\Fall2007\CS5704-Week1\CS5704-Week1.ppc"/>
</p:tagLst>
</file>

<file path=ppt/tags/tag8.xml><?xml version="1.0" encoding="utf-8"?>
<p:tagLst xmlns:a="http://schemas.openxmlformats.org/drawingml/2006/main" xmlns:r="http://schemas.openxmlformats.org/officeDocument/2006/relationships" xmlns:p="http://schemas.openxmlformats.org/presentationml/2006/main">
  <p:tag name="PPSNARRATION" val="3,2137399327,C:\Documents and Settings\Shawn Bohner\My Documents\CS5704\Fall2007\CS5704-Week1\CS5704-Week1.ppc"/>
</p:tagLst>
</file>

<file path=ppt/theme/theme1.xml><?xml version="1.0" encoding="utf-8"?>
<a:theme xmlns:a="http://schemas.openxmlformats.org/drawingml/2006/main" name="2007FairfaxShowcaseSE-Slides-Bohner">
  <a:themeElements>
    <a:clrScheme name="">
      <a:dk1>
        <a:srgbClr val="000000"/>
      </a:dk1>
      <a:lt1>
        <a:srgbClr val="FFFFFF"/>
      </a:lt1>
      <a:dk2>
        <a:srgbClr val="FFFFFF"/>
      </a:dk2>
      <a:lt2>
        <a:srgbClr val="808080"/>
      </a:lt2>
      <a:accent1>
        <a:srgbClr val="80000A"/>
      </a:accent1>
      <a:accent2>
        <a:srgbClr val="81460A"/>
      </a:accent2>
      <a:accent3>
        <a:srgbClr val="FFFFFF"/>
      </a:accent3>
      <a:accent4>
        <a:srgbClr val="000000"/>
      </a:accent4>
      <a:accent5>
        <a:srgbClr val="C0AAAA"/>
      </a:accent5>
      <a:accent6>
        <a:srgbClr val="743F08"/>
      </a:accent6>
      <a:hlink>
        <a:srgbClr val="805255"/>
      </a:hlink>
      <a:folHlink>
        <a:srgbClr val="B2B2B2"/>
      </a:folHlink>
    </a:clrScheme>
    <a:fontScheme name="2007FairfaxShowcaseSE-Slides-Bohn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07FairfaxShowcaseSE-Slides-Bohner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2007FairfaxShowcaseSE-Slides-Bohner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2007FairfaxShowcaseSE-Slides-Bohner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2007FairfaxShowcaseSE-Slides-Bohner</Template>
  <TotalTime>17054</TotalTime>
  <Words>2205</Words>
  <Application>Microsoft Office PowerPoint</Application>
  <PresentationFormat>On-screen Show (4:3)</PresentationFormat>
  <Paragraphs>347</Paragraphs>
  <Slides>33</Slides>
  <Notes>26</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2007FairfaxShowcaseSE-Slides-Bohner</vt:lpstr>
      <vt:lpstr>CSSE 374  Software Design: Introduction</vt:lpstr>
      <vt:lpstr>Agenda for Today</vt:lpstr>
      <vt:lpstr>Re-Introductions – Tell us About Yourself</vt:lpstr>
      <vt:lpstr>Something about Steve…</vt:lpstr>
      <vt:lpstr>Something About Chandan</vt:lpstr>
      <vt:lpstr>And something about this course…</vt:lpstr>
      <vt:lpstr>Reforming the teams – Section 1</vt:lpstr>
      <vt:lpstr>Reforming the teams – Section 2</vt:lpstr>
      <vt:lpstr>Goals – In both sections</vt:lpstr>
      <vt:lpstr>So, what is Design?</vt:lpstr>
      <vt:lpstr>Is Design Creative like Artists?</vt:lpstr>
      <vt:lpstr>Is Design what Innovators do?</vt:lpstr>
      <vt:lpstr>Is Design what Architects do?</vt:lpstr>
      <vt:lpstr>Software Design Perspective</vt:lpstr>
      <vt:lpstr>Engineering Design – Simple Definition</vt:lpstr>
      <vt:lpstr>Where do Designs Come From?</vt:lpstr>
      <vt:lpstr>“Design” is to “coding”  as _________ is/are to _________?</vt:lpstr>
      <vt:lpstr>Learning Outcomes:  1. Teamwork</vt:lpstr>
      <vt:lpstr>Learning Outcomes:  2. Problems and Solutions</vt:lpstr>
      <vt:lpstr>Learning Outcomes:  3. Agile Methods</vt:lpstr>
      <vt:lpstr>Learning Outcomes:  4. Object-Oriented Design</vt:lpstr>
      <vt:lpstr>Learning Outcomes:  5. Fundamental Design</vt:lpstr>
      <vt:lpstr>Learning Outcomes:  6. Patterns, Tradeoffs</vt:lpstr>
      <vt:lpstr>Learning Outcomes:  7. Analysis of Design</vt:lpstr>
      <vt:lpstr>Course Textbook and Readings</vt:lpstr>
      <vt:lpstr>Course Mechanics</vt:lpstr>
      <vt:lpstr>Guidelines and Expectations</vt:lpstr>
      <vt:lpstr>Grading and Evaluation</vt:lpstr>
      <vt:lpstr>Rewarding Contributions</vt:lpstr>
      <vt:lpstr>Late Work</vt:lpstr>
      <vt:lpstr>Very Rough Winter Term Timeline</vt:lpstr>
      <vt:lpstr>“Homework” Assignment for Tomorrow</vt:lpstr>
      <vt:lpstr>The rest of today…</vt:lpstr>
    </vt:vector>
  </TitlesOfParts>
  <Company>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creator>Shawn Bohner</dc:creator>
  <cp:lastModifiedBy>Windows User</cp:lastModifiedBy>
  <cp:revision>117</cp:revision>
  <cp:lastPrinted>2010-09-02T04:45:53Z</cp:lastPrinted>
  <dcterms:created xsi:type="dcterms:W3CDTF">2010-09-02T02:24:37Z</dcterms:created>
  <dcterms:modified xsi:type="dcterms:W3CDTF">2013-12-01T16:45:16Z</dcterms:modified>
</cp:coreProperties>
</file>