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0" r:id="rId3"/>
    <p:sldId id="282" r:id="rId4"/>
    <p:sldId id="283" r:id="rId5"/>
    <p:sldId id="284" r:id="rId6"/>
    <p:sldId id="281" r:id="rId7"/>
    <p:sldId id="285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2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48" autoAdjust="0"/>
  </p:normalViewPr>
  <p:slideViewPr>
    <p:cSldViewPr>
      <p:cViewPr varScale="1">
        <p:scale>
          <a:sx n="62" d="100"/>
          <a:sy n="62" d="100"/>
        </p:scale>
        <p:origin x="-1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7B71D-9446-4BF3-B752-547C3A98F4CA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3086C-9684-41BD-9EB4-3B37A1437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http://www.funniestmemes.com/funniest-memes-in-conclusion-zero-is-equal-to-zero/.</a:t>
            </a:r>
          </a:p>
          <a:p>
            <a:r>
              <a:rPr lang="en-US" dirty="0" err="1" smtClean="0"/>
              <a:t>Kan’s</a:t>
            </a:r>
            <a:r>
              <a:rPr lang="en-US" dirty="0" smtClean="0"/>
              <a:t> book is ISBN 978-0-201-72915-3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5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Kan</a:t>
            </a:r>
            <a:r>
              <a:rPr lang="en-US" dirty="0" smtClean="0"/>
              <a:t> p 473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9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http://en.wikipedia.org/wiki/Customer_satisfaction.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5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478-9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7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26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482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/wiki/Kolmogorov–</a:t>
            </a:r>
            <a:r>
              <a:rPr lang="en-US" dirty="0" err="1" smtClean="0"/>
              <a:t>Smirnov_test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3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http://www.juiceanalytics.com/writing/choosing-right-metric, </a:t>
            </a:r>
            <a:r>
              <a:rPr lang="en-US" smtClean="0"/>
              <a:t>slightly modified.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Highsmith’s</a:t>
            </a:r>
            <a:r>
              <a:rPr lang="en-US" dirty="0" smtClean="0"/>
              <a:t> web page: http://</a:t>
            </a:r>
            <a:r>
              <a:rPr lang="en-US" dirty="0" err="1" smtClean="0"/>
              <a:t>jimhighsmith.com</a:t>
            </a:r>
            <a:r>
              <a:rPr lang="en-US" dirty="0" smtClean="0"/>
              <a:t>/shortening-the-tail/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470</a:t>
            </a:r>
          </a:p>
          <a:p>
            <a:r>
              <a:rPr lang="en-US" dirty="0" smtClean="0"/>
              <a:t>Image from http://www.greenbookblog.org/2012/03/21/big-data-opportunity-or-threat-for-market-research/.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471</a:t>
            </a:r>
          </a:p>
          <a:p>
            <a:r>
              <a:rPr lang="en-US" dirty="0" smtClean="0"/>
              <a:t>Image from http://www.troubleticketexpress.com/.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0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C2E91-5C1A-4504-8797-987AA1CFF7C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7438" y="4778322"/>
            <a:ext cx="2773362" cy="3988357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 sz="1100" b="1" dirty="0"/>
              <a:t>In the Craft stage</a:t>
            </a:r>
            <a:r>
              <a:rPr lang="en-US" altLang="en-US" sz="1100" dirty="0"/>
              <a:t> -- virtuosos, artists and </a:t>
            </a:r>
            <a:br>
              <a:rPr lang="en-US" altLang="en-US" sz="1100" dirty="0"/>
            </a:br>
            <a:r>
              <a:rPr lang="en-US" altLang="en-US" sz="1100" dirty="0"/>
              <a:t>talented amateurs using intuition and brute force, </a:t>
            </a:r>
            <a:br>
              <a:rPr lang="en-US" altLang="en-US" sz="1100" dirty="0"/>
            </a:br>
            <a:r>
              <a:rPr lang="en-US" altLang="en-US" sz="1100" dirty="0"/>
              <a:t>gaining haphazard progress through extravagant </a:t>
            </a:r>
            <a:br>
              <a:rPr lang="en-US" altLang="en-US" sz="1100" dirty="0"/>
            </a:br>
            <a:r>
              <a:rPr lang="en-US" altLang="en-US" sz="1100" dirty="0"/>
              <a:t>use of available materials</a:t>
            </a:r>
          </a:p>
          <a:p>
            <a:r>
              <a:rPr lang="en-US" altLang="en-US" sz="1100" b="1" dirty="0"/>
              <a:t>In the Commercial stage </a:t>
            </a:r>
            <a:r>
              <a:rPr lang="en-US" altLang="en-US" sz="1100" dirty="0"/>
              <a:t>-- skilled craftsmen use established procedures, training and pragmatic refinements to create a system for economic manufacture</a:t>
            </a:r>
          </a:p>
          <a:p>
            <a:r>
              <a:rPr lang="en-US" altLang="en-US" sz="1100" b="1" dirty="0"/>
              <a:t>In the Professional Engineering stage </a:t>
            </a:r>
            <a:r>
              <a:rPr lang="en-US" altLang="en-US" sz="1100" dirty="0"/>
              <a:t>-- educated professionals use analysis and theory; progress relies on science</a:t>
            </a:r>
          </a:p>
          <a:p>
            <a:endParaRPr lang="en-US" altLang="en-US" sz="1100" dirty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990600" y="4836124"/>
            <a:ext cx="2514600" cy="239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>
                <a:latin typeface="Write" pitchFamily="2" charset="0"/>
              </a:rPr>
              <a:t>Shaw and Garland’s picture --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of the evolution of an emerging discipline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(like, oh, say, computer science !)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sz="1400"/>
              <a:t>Fits in with SEI’s Capability Maturity Model (CMM), as well.</a:t>
            </a:r>
          </a:p>
          <a:p>
            <a:pPr>
              <a:lnSpc>
                <a:spcPct val="90000"/>
              </a:lnSpc>
            </a:pPr>
            <a:endParaRPr lang="en-US" altLang="en-US" sz="140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589" y="4961363"/>
            <a:ext cx="935037" cy="161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/>
              <a:t>To many craft-stage artists, a project may not be interesting if it doesn’t include solving an almost impossible problem. 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819400" y="231209"/>
            <a:ext cx="3746500" cy="50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/>
              <a:t>Painting is the central segment of </a:t>
            </a:r>
            <a:r>
              <a:rPr lang="en-US" altLang="en-US" sz="1000" i="1"/>
              <a:t>The Water Lily Pond in Green</a:t>
            </a:r>
            <a:r>
              <a:rPr lang="en-US" altLang="en-US" sz="1000"/>
              <a:t>, 1899, by Claude Monet (1840-1926).  Paris, Musée d’Orsay / © Archiv für Kunst und Geschichte, Berlin. </a:t>
            </a:r>
          </a:p>
        </p:txBody>
      </p:sp>
      <p:sp>
        <p:nvSpPr>
          <p:cNvPr id="49162" name="Rectangle 10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8400" y="963613"/>
            <a:ext cx="4572000" cy="3429000"/>
          </a:xfrm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2069A-2C3D-44F0-A3AD-FC038BB2DF5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588" y="5703158"/>
            <a:ext cx="5027612" cy="331399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238834"/>
            <a:ext cx="6324600" cy="1233115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Because of the novelty </a:t>
            </a:r>
          </a:p>
          <a:p>
            <a:r>
              <a:rPr lang="en-US" altLang="en-US"/>
              <a:t>         and increasing complexity </a:t>
            </a:r>
          </a:p>
          <a:p>
            <a:r>
              <a:rPr lang="en-US" altLang="en-US"/>
              <a:t>	    and new technologies in engineering problems,</a:t>
            </a:r>
          </a:p>
          <a:p>
            <a:r>
              <a:rPr lang="en-US" altLang="en-US"/>
              <a:t>		This “progress” is really encountered as a loop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7464" y="1620071"/>
            <a:ext cx="1997075" cy="121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 b="1"/>
              <a:t>Technocracy is a reactionary’s best friend.  But decades of failure have doomed the Cold War cult of the expert.  There is no “one best way.”</a:t>
            </a:r>
          </a:p>
          <a:p>
            <a:pPr>
              <a:lnSpc>
                <a:spcPct val="90000"/>
              </a:lnSpc>
            </a:pPr>
            <a:r>
              <a:rPr lang="en-US" altLang="en-US" sz="1000" b="1"/>
              <a:t>   -- Virginia Postrel, “Technocracy </a:t>
            </a:r>
            <a:br>
              <a:rPr lang="en-US" altLang="en-US" sz="1000" b="1"/>
            </a:br>
            <a:r>
              <a:rPr lang="en-US" altLang="en-US" sz="1000" b="1"/>
              <a:t>      R.I.P.,” in </a:t>
            </a:r>
            <a:r>
              <a:rPr lang="en-US" altLang="en-US" sz="1000" b="1" i="1"/>
              <a:t>Wired</a:t>
            </a:r>
            <a:r>
              <a:rPr lang="en-US" altLang="en-US" sz="1000" b="1"/>
              <a:t>, January, 1998.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105401" y="4023681"/>
            <a:ext cx="1700213" cy="4248468"/>
          </a:xfrm>
          <a:prstGeom prst="rect">
            <a:avLst/>
          </a:prstGeom>
          <a:solidFill>
            <a:schemeClr val="bg1"/>
          </a:solidFill>
          <a:ln w="12700">
            <a:solidFill>
              <a:srgbClr val="EE7F9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 b="1"/>
              <a:t>Myth 1:  </a:t>
            </a:r>
            <a:r>
              <a:rPr lang="en-US" altLang="en-US" sz="1000"/>
              <a:t>It takes a great idea to start a great company.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 b="1"/>
              <a:t>Reality:  </a:t>
            </a:r>
            <a:r>
              <a:rPr lang="en-US" altLang="en-US" sz="1000"/>
              <a:t>Starting a company with a “great idea” might be a bad idea.  Few of the visionary companies began life with a great idea.  In fact, some began life without </a:t>
            </a:r>
            <a:r>
              <a:rPr lang="en-US" altLang="en-US" sz="1000" i="1"/>
              <a:t>any</a:t>
            </a:r>
            <a:r>
              <a:rPr lang="en-US" altLang="en-US" sz="1000"/>
              <a:t> specific idea and a few even began with outright failures.  Furthermore, regardless of the founding concept, the visionary companies were significantly </a:t>
            </a:r>
            <a:r>
              <a:rPr lang="en-US" altLang="en-US" sz="1000" i="1"/>
              <a:t>less</a:t>
            </a:r>
            <a:r>
              <a:rPr lang="en-US" altLang="en-US" sz="1000"/>
              <a:t> likely to have early entrepreneurial success than the comparison companies in our study.  Like the parable of the tortoise and the hare, visionary companies often get off to a slow start, but win the long race.</a:t>
            </a:r>
          </a:p>
          <a:p>
            <a:pPr>
              <a:lnSpc>
                <a:spcPct val="90000"/>
              </a:lnSpc>
            </a:pPr>
            <a:endParaRPr lang="en-US" altLang="en-US" sz="1000"/>
          </a:p>
          <a:p>
            <a:pPr>
              <a:lnSpc>
                <a:spcPct val="90000"/>
              </a:lnSpc>
            </a:pPr>
            <a:r>
              <a:rPr lang="en-US" altLang="en-US" sz="1000"/>
              <a:t>-- James C. Collins and Jerry I. Porras in </a:t>
            </a:r>
            <a:r>
              <a:rPr lang="en-US" altLang="en-US" sz="1000" i="1"/>
              <a:t>Built to Last:  Successful Habits of Visionary Companies.</a:t>
            </a:r>
            <a:r>
              <a:rPr lang="en-US" altLang="en-US" sz="1000"/>
              <a:t>  Harper Business, 1994, ISBN 0-88730-671-3, p. 7. 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071689" y="77069"/>
            <a:ext cx="3622675" cy="50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/>
              <a:t>Painting is the central segment of </a:t>
            </a:r>
            <a:r>
              <a:rPr lang="en-US" altLang="en-US" sz="1000" i="1"/>
              <a:t>Grain Stack, Sunset</a:t>
            </a:r>
            <a:r>
              <a:rPr lang="en-US" altLang="en-US" sz="1000"/>
              <a:t>, 1891, by Claude Monet (1840-1926).  Boston, Museum of Fine Arts, Juliana Cheney Edwards Collection. 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-7938" y="5703159"/>
            <a:ext cx="5091113" cy="34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000"/>
              <a:t>What do innovators look like (in case you want to confirm that you are one, or even just spot one in a crowd of regulation-minded telecom engineers)?  Watch out!  Here’s what the official answer in the encyclopedia says:  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000"/>
              <a:t>Many creative people show a strong interest in apparent disorder, contradiction, and imbalance; they often seem to consider asymmetry and disorder a challenge. At times creative persons give an impression of psychological imbalance, but immature personality traits may be an extension of a generalized receptivity to a wider-than-normal range of experience and behaviour patterns. Such individuals may possess an exceptionally deep, broad, and flexible awareness of themselves. 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000"/>
              <a:t>Studies indicate that the creative person is nonetheless an intellectual leader with a great sensitivity to problems. She exhibits a high degree of self-assurance and autonomy. She is dominant and is relatively free of internal restraints and inhibitions. She has a considerable range of intellectual interests and shows a strong preference for complexity and challenge. </a:t>
            </a:r>
          </a:p>
          <a:p>
            <a:pPr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1000"/>
              <a:t>The unconventionality of thought that is sometimes found in creative persons may be in part a resistance to acculturation, which is seen as demanding surrender of one's personal, unique, fundamental nature. This may result in a rejection of conventional morality, though certainly not in any abatement of the moral attitude. </a:t>
            </a:r>
          </a:p>
          <a:p>
            <a:pPr>
              <a:lnSpc>
                <a:spcPct val="95000"/>
              </a:lnSpc>
            </a:pPr>
            <a:r>
              <a:rPr lang="en-US" altLang="en-US" sz="1000"/>
              <a:t>-- from the </a:t>
            </a:r>
            <a:r>
              <a:rPr lang="en-US" altLang="en-US" sz="1000" i="1"/>
              <a:t>Encyclopaedia Britannica   </a:t>
            </a:r>
            <a:r>
              <a:rPr lang="en-US" altLang="en-US" sz="1000"/>
              <a:t>[Note:  The “She’s” originally were “He’s,” in paragraph 3, above.  Does it matter?]</a:t>
            </a:r>
          </a:p>
          <a:p>
            <a:pPr>
              <a:lnSpc>
                <a:spcPct val="95000"/>
              </a:lnSpc>
            </a:pPr>
            <a:endParaRPr lang="en-US" altLang="en-US" sz="1000" b="1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31751" y="219971"/>
            <a:ext cx="194786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baseline="30000"/>
              <a:t>1</a:t>
            </a:r>
            <a:r>
              <a:rPr lang="en-US" altLang="en-US" b="1"/>
              <a:t>Answer: somewhere in the haystack in the background.  (It’s an Ameri-can saying that a tough problem is like “finding a needle in a haystack.”)</a:t>
            </a:r>
          </a:p>
        </p:txBody>
      </p:sp>
      <p:sp>
        <p:nvSpPr>
          <p:cNvPr id="122889" name="Rectangle 9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108200" y="577850"/>
            <a:ext cx="4572000" cy="3429000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pp 472-3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473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086C-9684-41BD-9EB4-3B37A1437A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8580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8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42672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Metric Systems - Concluding Remarks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886200"/>
            <a:ext cx="41910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Stephen </a:t>
            </a:r>
            <a:r>
              <a:rPr lang="en-US" sz="2400" dirty="0" err="1" smtClean="0"/>
              <a:t>Kan</a:t>
            </a:r>
            <a:r>
              <a:rPr lang="en-US" sz="2400" dirty="0" smtClean="0"/>
              <a:t>, </a:t>
            </a:r>
            <a:r>
              <a:rPr lang="en-US" sz="2400" i="1" dirty="0" smtClean="0"/>
              <a:t>Metrics and Models in Software Quality Engineering, </a:t>
            </a:r>
            <a:r>
              <a:rPr lang="en-US" sz="2400" dirty="0" smtClean="0"/>
              <a:t> </a:t>
            </a:r>
            <a:r>
              <a:rPr lang="en-US" sz="2400" dirty="0" err="1" smtClean="0"/>
              <a:t>Ch</a:t>
            </a:r>
            <a:r>
              <a:rPr lang="en-US" sz="2400" dirty="0" smtClean="0"/>
              <a:t> 19</a:t>
            </a:r>
          </a:p>
          <a:p>
            <a:r>
              <a:rPr lang="en-US" sz="2400" dirty="0" smtClean="0"/>
              <a:t>Steve Chenoweth, RHIT</a:t>
            </a:r>
            <a:endParaRPr lang="en-US" sz="2400" dirty="0"/>
          </a:p>
        </p:txBody>
      </p:sp>
      <p:pic>
        <p:nvPicPr>
          <p:cNvPr id="1026" name="Picture 2" descr="http://www.funniestmemes.com/wp-content/uploads/Funniest_Memes_in-conclusion-zero-is-equal-to-zero_259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286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90005" y="2907268"/>
            <a:ext cx="281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That’s in Base 10, of course!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438400"/>
            <a:ext cx="3302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2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bad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Kan</a:t>
            </a:r>
            <a:r>
              <a:rPr lang="en-US" dirty="0" smtClean="0"/>
              <a:t> says the issue pervades the whole data processing industry.</a:t>
            </a:r>
          </a:p>
          <a:p>
            <a:r>
              <a:rPr lang="en-US" dirty="0" smtClean="0"/>
              <a:t>Quality issues include also:</a:t>
            </a:r>
          </a:p>
          <a:p>
            <a:pPr lvl="1"/>
            <a:r>
              <a:rPr lang="en-US" dirty="0" smtClean="0"/>
              <a:t>Completeness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Currency</a:t>
            </a:r>
          </a:p>
          <a:p>
            <a:r>
              <a:rPr lang="en-US" dirty="0" smtClean="0"/>
              <a:t>Change is a culprit!</a:t>
            </a:r>
          </a:p>
          <a:p>
            <a:pPr lvl="1"/>
            <a:r>
              <a:rPr lang="en-US" dirty="0" smtClean="0"/>
              <a:t>Combining databases</a:t>
            </a:r>
          </a:p>
          <a:p>
            <a:pPr lvl="1"/>
            <a:r>
              <a:rPr lang="en-US" dirty="0" smtClean="0"/>
              <a:t>Organizations update</a:t>
            </a:r>
          </a:p>
          <a:p>
            <a:pPr lvl="1"/>
            <a:r>
              <a:rPr lang="en-US" dirty="0" smtClean="0"/>
              <a:t>Applications are replaced</a:t>
            </a:r>
          </a:p>
          <a:p>
            <a:r>
              <a:rPr lang="en-US" dirty="0" smtClean="0"/>
              <a:t>Big data could be in for a </a:t>
            </a:r>
            <a:br>
              <a:rPr lang="en-US" dirty="0" smtClean="0"/>
            </a:br>
            <a:r>
              <a:rPr lang="en-US" dirty="0" smtClean="0"/>
              <a:t>rude awakening.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WFhUWGR4bFxgYFxwfHxodHCEdGB0eHhwbHCggHB0lHBwdITEhJSksLi4uFx8zODMsNygtLisBCgoKDg0OGxAQGywkICQsLCwsLCwsLCwsLCwsLDQsNCwsLCwsLCwsLCwsNCwsLCwsLCwsLCwsLCwsLCwsLCwsLP/AABEIAMIBAwMBIgACEQEDEQH/xAAbAAACAwEBAQAAAAAAAAAAAAADBAACBQEGB//EAD8QAAICAAUCBAMFBwMDAwUAAAECAxEABBIhMSJBBRNRYTJCcQYUI4GhUmKRscHR8DNy4RUkgjSi8QdDc5KT/8QAGQEAAwEBAQAAAAAAAAAAAAAAAAECAwUE/8QAIxEBAQEAAgMAAwACAwAAAAAAAAERAiESMUEDUWEigRMyQv/aAAwDAQACEQMRAD8A+TZXLBV1NhLOZkuedvTDck7qKYah6jCcsqkbLRxtfWMuPvVcvmWTjg8j1wzpV9x0N+hwbwvLCjI3AxQ+IqTTICv64J/St29LysGGmTpYcN2OO5bw0L1OwocUecWmFIHA1xk1R5GFWywYXG1/unkf3wfSnpzxHM636e2wwcqQF83b9lhz+eLeFxoFJJHmdlPbCfiAfV1n6UcL+n9w5nM6WoSrfowPOJF4UAoeVwgPA5JH0wDKsShVgTGO/wCyfXD08aSaRI+gqKDUSHA7j3xU7K9dRGgChQH1ITcb/st6H0wVoYZZNTllc7NGBZZv3T6HB81kVSALqCIxDan+JvcKNwMCgBjkRjTOgu1O0sfej+0BisRu+ls9CxKaPLUxjpj1Wx7ke+E8t4fHJKNT+XG4JUn25Wz3B2xpeF+Hw62mWRnCHUL6dO+2tj39hgR8OaUN1R6JXZoypJUSgX5fGxYcXsdsOz6JfhTxKaKPVFHCQ37btbetgDYYZy7xtayawuYClTGtkSLsRp72fT1xqxZeUJCchClPGNcr6SyuNnUljS0R6cYD4hL5cpaILqh0Zjp+EMNKyhSeVsg7e+Ab8dl8G+7xSeWJZGYD4lChdJuytknDkGXEpeKRPwjpzCsrgaBIBsCdqN8eowp4WsInGZj+9ytqLCNYSeeVZrojetu2Aw5pyoRomZWVo2QfEAj617WNJat8VKz5StHOLHEsaRBiolDlmZTvsK6cP5HKfeI6GpDGzANR0mzfI74wUCqpVI5QWZfjqhRv05ONvKZi10CUxFHcqd6bUb3I7424sOfo6qVpjZg7LrJN8Cvfvh2LwaIwxuZgHf5ewPoT2wjmW1aNTB3CtqZTz+z9cNZeFKCvqHve1kemNo83Kk5cmYpBqo1uCDsaw74V4n5UTg8lrqvi9d6wvJlNLMpOwYLf8/0xpy5h0bS8atGdlFdu1Ed8OzU70WzzZaYDykdZiQNNCvc2P7YFLkpXk1xrqSI0K9uaxMwqxPI0f+1fYnn+GGPEDJEIniJ0BRxxfe8LP0e/sp/1yRJGJHSeUPGEmkDM8irV7AD1ONPx1hIsTadMjDce3rgXg+X1yaV4jBP1OFTgEMcmXUl1PVwcNZPxlHiKTbkDY4P4f4l5rNDNvZNe3tjDlyH4xQcA8+2GJ25BGEDP27YnhElzBm2w7FErHU3+mn6/8Yez2Sjlh1wiiMI7VpvtGVYgNxiY8e4N747gPHi4cyy8H8jgxeN+RpPqOMLzRaTyD9Mdy8epgMcx2bntowEopUjWh7jtgIySselxXodjjmdqMjQSD3xT7yr/ABj/AMl5xX8qJvuNVtLARIekcnCbzQq2nSRXzA74mRtCSnWp5HBxFycTHV5mkDlW5w7dKSRbOotgObDC1kH9RhQZOnAc0p4bsfzwwwM7hV2Re/oPXA5MyqsVUao/Q/zHphU5vox4oGUCNdOj90g39awWDw1wulwGFXpB6072B/MYr4YqRuJV603B/ajvuR3r1w5kPDh52oTLK3xAqTVftPfA9sVJqLcgb+VMyGZn1ABRoF+aBsKv4T64YzccTSRxCTyip0xgAtpYn5m9zzisCoVkCStIsZ8xl01RveSM9q7g8jGv4bM7Ss0MOXWXR5jZogta/Drjjbhie1Xd4oqzswqxrNHMjKusCZIyNUcq7BhexRh/AnAc0dMXlqFy0RIcCQkyuVHSaHG/sBvgX3mJp6BlKyalnlkNsxY7OV+UK1H1xM1RUPmH82QEp5alVYUT8ZrU3GxAPbfAfocTqPMk1xxSTJHIh0kr3WQADVpbUL3/AExaXNStGqt5jDy5gJJFIvUuoqt7kDTeJ4KraoqqMh5E0urHSjL5o02QbNOBVG/rg0UUXmKxOYMhJUCcrbq6OppBbLRqrJ5w56K5okrSSGCCfONHJojUIiyMKcKU1UwW9JHGJl/DpFZVjkj1RJIZC7UrDzXQkbWRSg78Y5lMw3kwhDm3JQAqJFjqtgFOgsy+lH+GGfDMuroCqprEcagy6tNMHdltNy3WOewxUjPlchfK5d0kTXKroDr6ZNQ6Bq/pj0GTzGZihVTF0gk2VBBDb0feyTd98ZRyyKxGkISER9IYgMzaiVDb/Ao/jjXy6sD+HOSRSAbqSPhA22P1vjG/CPL+Tkvl0EjWFCFjQCjaq3O/c8Y2ssAFKlSCqluoWNv19vriZHw09VR61AAQg0SFJBYC7omzweMcnYtSgsV26Sb37D3xtnTzW9lctHqcXWogt1cFjuL/ACrDLu4R7BjZRdj4TZoc7WfbBfJ0J1x6gSSWBB9O429dsBnbawzMo/01buwG5r0X+f54MT5dlMrGesqLZB036n4m9zgyZ8mN32Vl+IEdLfl64bgkZPLKjVGQBsNwx597vGd4rMSzL06VbehWo9gcJUulIw0rjUep/wD2qPQY0/CZYS2mIaHXg38WBZBUSQAk+d6n4Tfy/wAMDzEcSSeaGog/6ffV6fTCw1vEJ4A/mbiUbaff1xlMrnpUW77n2xbNT9RdqLtvXZcOeUyZbzVNsx3PpgMU5AnLFKphvXrhf7MzFQ4b4cP5bxC4fMO9bMMZc+dD3pGlO/vgEZmaiJdiBsTtiYP95PyqSO22Jg6Vj59L4aw3WmHqDg3hWlSdex7XiZfJELrL6PT3wfSxUUUkvt3xzZPrr270TzcIstrB9BhnwvLKEaVxYHAwtIsZNENGffcYbiVgmjaRP3TuME9i+sCizCuwBSiTsy7EYIYWLMjxtJp+ZRuP747lWhiYPbFhwrDvhnxbPvGqhCVL9bMO98C8V87T9yBZQmNH0KJUPJ3DD6jnCeSyhnlpF0rya4UDnGlLli4R9QjdVuRxtt2uuTikyBQJNYptvOisH6Om2+DBL+gs1KzTKsC6Ai6V2okd2b1s+vbGiMv5bBtMduKZQ9xTDuoYfA3thWCH8OXXJsxAWYAspA7MfiS/cd8OxiFIoY1j88MxIBJVXb4WbbcKo2+tnjDhUJWuKRUiMUKH8VA1yORuAzGiFHoMWTwuR46kVVGoGKNWXUjNvoYHqVZAponhq23wdAvnpLo1FWYwaiPx41tau78xflf5tPqMDaLVEPL0hWJZtUyl7FjzJ2B1LRulAAs9yRh5pbgjqJQscYkihcA+VGourILSP3Ar5ieOBjseXLMxIAYqQ7AaX1RaV6dRAXWjI9n9440VbSpj8w2aJ8tyLYbuI0I1lpA6MVAUhg4ujhfL6yxYhgymTspK6Y4FA12VhYA1qJJB2Nk4tG0snhqnoVW1sULB3JBIZmFOFBNxrJekcjbBngAto7DKSywiNbs0sdlbYnzGXZqJCsaFYP4Zk6DMyrWtidepwSoCAlnQnUC8pvTzH+eG2ZI3Y6jaEWS7sdWlghCqD07uSuwGqO9yVCG9kGytMum2EYVFnCICAq6qq2YNpBA2HVVHe8VMZpVeKTqIOh4Nlc0ulb0nhVA/LveNdlGm3UKg6TYkAvdlYKE01eknijGgJuwDw5MfGSV1Eqza9Nk2S2lmIVtJAG/DljR03pxjLny/Zfw7c/6iXup3I3oC1YAhQANANVQPrjVgyTNQQFiCfRiexNgfDfB7m/TBAruwR7YDbSyKGGkDYMLrYbke+1nGrl8oqAXve+1FSw5GxBWr/lj0cY8XPmtBSgWASlBbBVtuBY5/OjiQqL1lgGvYkbMTeq/Qdv4YOiq56yygDkC64A78VZvHZJEQEDfajRtD6GiLBHNc7dsWw0rM4TUoBXUKamBWuen1J7XxZwF2kiIlAFFaFbhAaIH+c2cNR5MksBp1Lvpbt632s7b9uLGFs2dBOhtIZfxBYYKT2HYmu3a/bY6PsnmM1fVHcbH46NL9fb6YFl0UIXKa1Ugab4vlj7nDD5coscpUGOwa7+2r3OO5jPqR5q0JPhkjPDj1AwK9dK+KmLockg1akC9QHY+hGMfN5glmcjqPb9kf3wzKGcgUq6RsvyoPU33wxlNMRMUoBMh3btRGxB+uEr0p4P5RTS4BaQnfuMUyeZEJeCa9B4OM7NZdopCvcHav0wXOzFm1S0WrZR/XCpzsWWRNJSOxHyWPfC2TTzpAo2UdvXFvDozPKFb4BuR7Ye8QgEEiyxfBwcIy+Y8SKMUCbLtiY9D9yik69urfEw+i8q+O+JQMyKU3Uc1hbweAmUbEVvjWMcY4SaL1rcYXlJ3CTr6dQ0k45v3XZl6xneKya5TX0xfORrGFA2fkkHEgybq+orqAO5U3gviE0R30vq99gMI/siuVaSQG1Eijm+354bRylLflnssotfyPbFZQfukaxgm2JeufQXh2DLAwoklmrlf1CjYD2xUibQ7LQyJMxUuwKyAakIHYkcDFss6RwPoqTy6NgWNRsA/Qc74r4enmpI0KNEykBdLEqxPCkHvW94JGpRXktLTaRoHplF11RkaWF1hp/iRs7+QRoimOpmcKADGBep1+E7XvXfHclm/MUImoR6iXy60NYNFxC5FrY3Md+tXxgXmMyTMv/ctIAC1lXRRvRjAuuONsFzWXVtCRHzocvFqYIG6pG3YkgXu3ccKgwGbJ1SJmGjVkkBCqxHQFtFiQKRoYEXe2kC/UlzJ5dmN1qaTdnCDreMFo5V1EFQw8wFhuxjsAE2F8rDTK0ja5Qra2VRbqtiRCWBDuoGrWNyI3Bs1j0MGQKH97Y0R2F6WpgGJOth9JGOnubjLlcKw5NVGxJZlYturfGUVvkoKFjut+bthiBVFEqmrsBVAlVWrDbWqLyNyg23w0uQYgqCe53okm6+L1PqPTBIvCT6E/FwLJ7b3XqdybxbK8oQERLBiSdzfG7XwxU23STWq/hBN0QzcBQ1vemiFMgZgGvgodQAJu2F2TZ7jYyvhwBs86rDHqOw9R0myaPHfY7Ydj8K4HHAa997JIp7BoewOKnBny/LGdFkOrelY2pYqFc1QUvSg6RQA7Cu50lXY4WN6ejUAb1MADfCn5R7Cu/HfQy/hyrwNXJPoLreu312+mG3g4uuy8C69LAvjbbbGkjz8vyaz4o62AbnY2L9txsw9q2vnfBmO9vv7Vx6c9u9ew5w4sYA2HB3uq9gbP6XjkuXFEsbK0ACxA78Nx9OO9jFeUZWWlZsyzGlVQwGnVWnnatzV16/lxgEg0At0uPhZSKK+1ci/2hvtg7Tcqqqa2uqBUCyGX251EqffC88RvUasUdI5aMAbqwNAVttZ2bc4cosDnzZ7dhpBIGtQ21M3A7gFt67YoYBGX1ASaOl0qtIJFst8jtq2O47Yr94C0Uoxv8aHYA8EFjxxam/8AnrGRgoIJVqXURpAUnp1PQdl+lXXJwxJpPzTGziNw8TCiWuqPFj9oegwHL5Al4xRVZLKseWoXt+zf9cayZWuUWanXVS8wuBpMa/KLu6F33wnmMxQmhJZ/LcGJ1qlK7bngDSMPdP0DkkjeOQaRGRs25O17E33BwjnaZEXUCUu3HAHYX3ODnMPM2hQHZviCDSGruzcn+WAiGkaSRdWh9JS6C+9DfAeBQZaSTdO+2tzufYXhvwXyoiVmAMjNpIPyj1wz4p4frijaEEslFR+6dwfyxn/aIh5E07uFGvTv1YR6T8YyzQTMqkgHivQ47ls8pgaJtzyuC+KTGUqZSAVFUu5P1wLw2DzH0RjT6scCvnZNFkA2Yj2xMM5vw51dhqJo845gw/KPm48Rk1WHN/XGh4qLhRmA1HvjkkNWWy7AniuMKZ+d3oFSAooCscz47HuzDHhEC6JHYsKG1Gt8JR55x3sejAHD+UzEQiKOWXvsOcZ0pVm6BS8bnCvw53bp5Z9IVium+8bEH+GG/DMx1Fg+rUCriZWK6ed2XjAvGssorrUBVAC8knvxxh+eSaI5aKAslotlRsxY2e29Yue2d7hnwvOeWw8uEeTbMTG/mEEgoDR3oE8H1wjFDGi+QJNUkzr5lqy6UG5B1VuTh3x0xQsZfKSRpXKgNYFKAGI0kUS3fC2emYCVgSY1MarHJUg1N1FbYXQAPBvfDpTsEZVmaeWizh1jhKMaViedS9kUAelsMbUEQpZSwejZlUBCWjauqO6zK2L2pqHN7YTYCFUo6aYl1hYsiyIAW1xyVdCvhettsaqIrogHSgQ0yawEjcruySDzFHSfxAWW15s4qFaf8F8HeeVPL0qyaTSsdNfEroTuY2o9z8KBjeoY+iZX7MIg012+nGw+lD07AYY+w3gX3bLi1AZt6BJAvc1ZIFmyQOnewN8eiKf5/LB5Y83OXlWB/wBGT9kf8juPQ1i33AckCufTjvQ4r8/7a7j057f2+uBhr/z/AA3vipzrz3izfuwvjTt2/jz798ckgFc+lWfX+npxh+cDez6cbfqPTC8q80Cwvcb8cntse4Hvi5yZ3gVJFdtu24IPp7fUbbYFmF7KCb4u9/Xb19xx+uLyIRyR036HUo5BBPxAA3RsA/TFc0u2gkbnSDbAl04G4obEDUObHvi97LxJGQ0LalbbVsa46TXbg0eKur2xU1vfxBeo3elh01oAsj05FfpcxKerdlci9NHdhevTRrQdQI25FHFPPTSS1XpAsEFozVMdzdXRHfetrw/I5xc+/EVoHK6QLtCRuSARQrfkjY797VaPUUVqTqZEWiQG21DY7EkigSw39MXzsDsGDbJ0m2GkKRQJOoroLFt13+K+2ATO6DUz6esJL1sWQgFVJEYXqKqd7N1ud8Es+Hl+rSrHGVDoSrMY+vfpIsPHQHqCaGxWu+AyZoddg63j8tgeGI2V9ABkugDWkb98Egya2RuVYobUiP8ACkGz9NXpOzaif645miAGaDQSGHktGgsKw61YhaAHZibO/qcPRhLLxPIqBeqtSR6yEDfMVAUln3Pcgb1g2XyKsYmL6wbjIIAWOUi1Gniu3HIx2TOBmKhbBkEiKr9SvXVXlq+xNmtvywKTLOzSBukSyAkORGpc2VC7Mx7/ALPvik9g+IB0gWRh5cwcxnpCl1HUDVDgirGK53PAuZES1kjAlDWq6u5B/qMGkyMhy8soZVkiNMijUwWyts7Etdg7XxhZYIpMuzKGaSLS7sx3YH4huTsP6YqUui765CtIxvpULapXpqO5wxF4cXDKsyjQetEFUL337408m7CeRt/KZA6kklRW4A7A9sKwSwpO83mp5bqegbtZ7V9cB6XzOYGXzAiCLo2skWSD3vC3j15aVhH8L02DyZpZtBaGQsmwI2BA4vC3iyvMwaQogAoAte2Hg1rZdldVY9xiYwUhiArz/wCGJgwPC5Z4ZDpRpUJ4s2MQZbMeaY/M+Hck8AY74R4Y0c6NIVCg2TqGHctnkd8z1bsKU3zjmyft2LcvRdXshRPGTxRXvhWaVhL5Twws11xV37gjEj8AmV0LqApIOrUKrn+WOFvMzYo3vQP0wsqtnwHMSQhirQspBo6ZL/Rh/XDmX8Q8tQFlzEaMNvhI/IE7flhLxfJ6HbUwL6t1G9fnh7xTw6oIm1KAEvc7sT2A+g5wSXsWy4aykzCIBZNcaklTLlmOkmyaYA1vvziZSZggUPlpPxvNJaQKzfDYHmAAfDV+5xrQwSrnI2GtcqsQJIPRpEe99uf54WnSQlYip8jXAIQRsfmYr67Xf1xeM/KK/dL1jyMwyMNtGlyTIwZyxjvagKAFkDtePSfZrKLNmgokDsrEb6kZQz2CqtpkTSL3FbbfNv5vI+FkR6TEvW5uQLZV/NSNUWQccnpB9ce6/wDpvl5TnI/MWTQiMetiy6qvUPM1Fdm0jQVHHPc7kFyvraxAAAfKNv6Ae22KMlfrt+QNYORXoP8Ak7f1wvLJ7jZq3P129vrjOJ5yQJk9QNztv3I/w4EOxNb1VjayNv77cG8MsQBv2vuNqJW9/Sx/DCeblrVTBdBX02vbcWAVJIPpi52w5STtR49QvcAruPW7IAJ5ZTxvthWVihGzPTUenUdgdLA99tie3G+NFG3NbnUaFbH4ZP0B23GxrAZ4yVoHnUoJB3bey21EjRsTQ25N4c5FeBPQDu/y6rb3vSDRBNFaJa72IwmxAO42TQxKuNlOzLW1KLsEgXXvh5ulqLAsdR31jU0SaH2+a1F77HGXHTtF+IT5sbLux6/iWm/DNuNRF8Cu/e5UXivmMu1iwpOndnUr1qwKnewvKqVsXq4wvmWOpBbKH8xTrYEEb9LkspAQP02L6tu2GJJR5epiQr+W0pKgq/mDY35fWwoWABv9LxkeIaCs2tr0ZipAQ2xbWNfTp3Og9I243w5oskPQIzEJ0h5bVr2L+VcbagVdLAs7UTV4XXJCQB+plmkVD0sCrWygyKr6aVlIoDg/lg65cszqGZg8iglfN282MSeY4E2ym6Neh3xTN5Q1I9SuyWoXYtKLj6kLq5KU5NU3HODR4s6CND5ZuiGeJ9QRQHCakplAYIXtfi7drwPNywkSxvoDvCJFLSFykgr8IFmNXTbXfUB2w/nPCUj1hQSBHI3nCOEBWRmAQ1EACQBybJbbAcnIhzMKFpvLmiBUecQFYht201ZteBQs40l+s7PgWS8SJWF2hYmMvGVjiP8ApOtCjVdJ7XveOS5lVgTLsHKqb1sUiYEG1oOx7Eg/XbCGSkiky0nmqSyPEWdnYsQz6WA9AFrYe5+mh4sUiEj6IaSZTl9IWihButG7AbHfuBi/qKT/AOpMZp2Xy/8AuFKsgDybeo0LueTfucZvh0ZJZYWlclSGCRgdPeyzY9Bks+kXijUY/Lkbd7HBXVs10BqIv6DGR4FnVizegsoi8xrO1dwDfp+mLlQBksvrUBU6SaXzZqBPoFGxwx93dNPmNFBqJChUs7GucdgkjdEXzEUwzMeogWpN2p74c8az8GZK1KieW53buvNjDH+imd8NaJHeeVnCtQCtV4vlfBIZ0jlUFQWpgTeGPEvGMvN5sRk0g6SrVsSOcLp41FBAI0cOQ9msA7L+ITiKRkVFpTQ2xMN5jxXJSMXZiC3IrEw/8S/yfG3miGxib/8Ac4kbxk0sLE/7zgediJkaheGPCV+P1Axyp7d63Joz5ev/ALLf/wBD/fA8vCrkhYOObciv1wpGzaxzd49Fm4w33hUHVSkDv2vFSam3GXNldIB8gEE0CJGO/wCRww/h5Gr8GNiosqJmLADna8dyCvDHcoKgupUH2resNeSEzMmY8yPyiWI6xZDDgLz3w8heVLjKHSF0RWV1CIzSWQRfF1x2wKGUFoV8pKk+C3lOmzp/b9R2weOWN5Ypg5tUooEYtaggDYVvtvisGWcxxHySGR9WpyEAXVqoFiOT39sA39j+DHzSiiKJFMjA35x0lVMmqhKATQofTH0D/wCluYI8QRAqaSrAFFkHSEUqTqlYDmgK7Y8h4fNo80xmAAyK40LJMYwNiDoTT17AsWB5A5x6f7D57y89Cra10nTTUi9RNKsa6mPJ3d9ttsPOk29vtoYEevP6d/1GByR7mwOR/Ufzx0yaeewH88DD7gbGtyPXVx35xnIm2fVGA3uqsEj/ANp29C3/AM4FJELNha6QdjZpgG2324HffuMMvMNNEAgC9xdVyavfe/TCs8t0COiyzj90mx29bP5Yqaz5eMR4RRAAuiGGk7kChQvaiRfxYRzEbjWWAC+WLN8NxdsKIu+fTjDyTECzs1Ej11HdhdbC64v6YSzqqQQLpgi9IPGq6AFaQPi1bA4qajleOCPlgWPShZTe/aMnv1ag2m99lxmLAOnUkStpJAcqQesb9G9+XZ6drO+GZMwFBYkmmtSeAU/CXjeyNwKb174FPmGZ5QjUVLRkKSbaagTuRwexNDQdtsOaVvEj5atQ0Cg8tWFIK6SYr0r0gsQDW+xs74H91RnIMRA8yPq8oUVKkyVcVhdYrUbPV2xoSSljG6UyeYGXUV0kqGQJGG+EUrHYE7c4zZY+mOPQrMwRtJjOwUnW4tQSWbs1DajeLidjpyEVRl44gxKiZfwwI16rZSRbmtOwLb9sYmXWBnyqkLUm0g0QWDrK7/h9Ioaqq6r6428u0JIYhUR3k1BKLFW6Y/LKE6Qo6jVGwecK5mZQw8wuoCSM2mWVV2vy1Gs9TUBxXxb3WKiaB4f4THIqdAp0dvO8qHTGQxVEP4VXsLBN9W2LL4NE00UbK0YkaVaMMBLCOqazENII1Hg8CvXC+RywljiJc63dgxZIn6I01uVBQm+ALPN4bj8Os5dtWlp6CAxLqTYkktG0XSEKnYX1YdT7I5LwxGCK1B3y7T6vKgCqBekaTCS10LOoc4FlPC1dI2V1IIkaQ/d4RtGFJ0gpfLabP1rDGXimMCKmh0lfy1jinmHILH4mZQKFkdr374rFFJEY9CyOAZEURSRzLZrzFKtEpIO3Jr3xpKzqmW8JWWSBUkVFmUtpeCIsKJG2mMA7C+2FPuCoGeVx5YlaJBHDFqYqTvuKw5lvECMws1sDCCnlnKkKg3FfhM1VZ7YplM3GY/LkMEoEhkQrMY2BPIIdaIxfaO3c39nkhYGeWo2oIVhXVZF9Q9vbCp+zcvnPGGipTQYoBdjVsPpjczeeWejmYJRok1IYWV1IqqYg+vpjGyPiIOeeVwUXqIDfSh+eHNLaxosrK8hRVjJBIJ07bbXgviXhc0LIhEZL8UMKwTnzNiw1Nv7749T4tIDn4FsbBRvhn5Vnx/ZeYgEmFT6EcfriY2vGctmPOfTGxF7EDbgYmCYj/k5PimbkkYfCEv3F4Viy7Kb1qPzxzzYr3DH88E8T8OCIki/C36Y5n9d6fod87tRmH/im/wDHAI3Qtt5rsfQ1eGooRJk7AGpGN+tc4S8MtHViCA3Bw+ymZT0mXai3kaqHzyFiB9AcHVNIXU8MRkAKhYtRF8We2AeHZOVMxq0nTvqY8FTi+YMUwUayrxkrQUsWF2KrDkTprNAworZhpXYyMrKj6AAN7FDuDeM3MeGsSyKC7KQyk8lGF3v6Y1M9mS5dZIx5R0kGVtBBUabob7+lYpmJPxVZtYMiCNUjUxrp+HTrkBNEdwDh3BLWj4O9MhEyRDMPHKFLFVYx9MiNQNhtTUK5XGnk5gkwYdBZy9SIA41MWYBHPSpYA+Y4AAoAMTWMDw+Wo7jBhkZnRBHQ3QBtDyH8S2BoaSMaUDLHXUPKkZ5o0LdcitpIAuy8oIMdHkm+xxUTY+9+FZ8SwowIJApgP2l2N2AffgYYc/Tb9a/ud/7Y+bfY37QeXIVk26QGUbgV1GjVuybs7WfjIF6LP0Xzbqj7jE+Lzc+ee1ZQO9EbX71/z/LA9A3O+qh+lbccA1/DFj/n+f1xS/5dvTFSMbzDacggDa2J4HTydRrub/zbFXdq1GgB1733s9/iXi1HsMUlAOx4sGjwa9fQVwBgLNVt2qtj8x9Bd/kOBi/FP/IXbzFK7Bgqsm17vV2wXsBV3dV6nC0LDpB2kXTq4ssTubokaV3FVZf2wzrFMNIFcqyjjYkUdtRajXtucDY2G3LCydyD1EbtuNI0biwKF+uLxPkXfM6mWMM1yM46r1IgBUHk6SVu9hteEYSTUkZI2MKAEGlCnqroVaXq3JotfcYbmVTqUrTc0CaIoBFo9iOosVF173gU8ATdW6dBB26LagUF7WxHGmwACfZ5D1d5yFelZVaNdLA6ljCrpUpxGvSSbMlgkHCuezaaXdFIUx/IvUZCa1GVAVACjs257b4J97ZXOpdRiUqSAdKKd62GmwaBsKKWj64GuajIiYndD+LK/UxXk6WUsAWJIrVYpffC8T8nBAruCltpMSdJVz5j2zN5jKxCqNrFWR2wCWV1jDJJr82V0TSzBjtpLapdYFigdIA352xTy9ZhRT+JNZIkJNKT0jWgEm9HlqqiedlpoC/7bRZckA0GjKhrNEBXAJ9mO4xU4pvI7lPOgkiRQW8gM2kJrFSju8ZJuuCE/jgGTzwSSJVUiKAOSquWZnO/WulWrUF5X5cdOdEqSeYdnmEkjRDVaKKVCLDJXYla4w34vmEcTSkL5HldHwkvK++pTza8cj4cVImh+G5u/upEwRULyZj8QK2onUQy3ZB/Mb4X8PzMUkebneGMgaiCwslnJ0gA/DVjjA/HckqJllQszyqWImKmga03fw9+/bCXiGReJVjJIWXrCxMWBI76SL/gcVMpY0cn4NAJY8vpfzGj1vIrlShIsCuMRPDpRIsBzCmVhYSRbHrzzeA5fxtkYyeWryMFV3UnVpFX0HcGsFGZjOZlzZmUgC0X5rqqIPGHNKysmRxrZHywLISCYyRuPpikhgZtRkmjccFt6r3xp/ZDOu8rEkBRbsa5J9TjFaeObNM0ppGY7jFaMeoh+0+ZCgDMwsB3ZNz9aOJgUP2dyrAMNdHjExGcf0f+3xNvDGHJUD1vDGczI8lYh1EG7GKxQ6qKrt6udsFSJmJVXUH0Axzs/Tt7+1PCJXjDdNq3qaGBZmmNvIBXCrvQwqCQ4D70d8OeMZSnQoNnUUB68HB8P6tHKGUkKz6Bvrbb8gMH8GzDSMQxpUUtpSlLVtVjfjGfkZNDlW4PScMFhC6eUdTi9Vcf7f4Ycv1NnxseCtDMxk8sRtEwJ3JtWtbOrkqxBvASkvlzidjSnWjs19YO2mzZBHpgbz6VcaY8uJBTcs5B5AHYHA/DVjOpgKSMDW7jW2+w0p8I/PFfxOfT2XzdaZEWOOOgztMtjzQSdUajdiAdqHreC5JlCyaS8bJoHmMAX/FJOrmoorIvRv1DffEyrt5TTRnziSLDqCxRdmjAo6ex6e30x3MJ5MkkaLZj0rqlHQsLjUEmo7EWFrm1FYZNXw7OlEpnrSpH7RjiS/MokEAj/TA7mQEbmx7XwD7SSMgBpSvSR2U1YAN//IKkfFj5rDnVZ2etSOxuT4S0w6k1gf6cV/Cv7oJujjVin8tRrUovQNL2oGttbbi6UJGVBro800aIxcv1jz4S9PpkP2iF0wo88jtjTi8SVhz/AJ/nrj5suaY6QVuxuAAWWwQGvfpIUm+q6ar5JMt4lobY6OPiJ72LF0dqrTR9ffFyz68nL8P6fSTOP678YG1cm/Yj/O2PNZTxBtr47E16XuO1gjGnFmzxuvej39Nv+MazjHmvGw69m6323PFAVXtf9cKbcDax1Ei/oAO+9fzrF2mB9j6Yq0gN6rPp/nYYqRPk7oYIQdwDvsGpvU3sxAvbgc4rLGrsoTZ+nQd+1WxqgiiuVIs78YjK10BqAo6SCePTav8AOOTheaRW2O29k0LJPYKu3/kTfuMT461nLC0IEZYgaole3aiVY/LZ5oMdQUiiRucXOYjKxliSyli0jvTFTROjQ+9npAUkLRvnEE+lQNVKOAtNTGuocAtW3UduxO4wHOBW1EE0QBbEfiP2sdz2L7Eeo4w/HR5ANknSmXZyhLEBUMavsNeqksg7bKx5vAvDwI9MTpa+YGmr4iqi1UpV6b3JFgjF5ZmFrLbEsJCjPuxqhbb6hXymj6XiIwmVmkaMSNbM2n/SVdh7htgFX0w8GirIs7RpJJqkZ2kLxMKiQCgoatlqyR7DGaMn5xkdY9UaEnzAyK+kdyPhfb1H54FnLUBgzDzVI1VRZb31gc3XxDc97wKTOeVljCoIaRrd+zKOACO3rhyBM/rzMolaTzRsGCjS4Ufuf2sY05PFdbZiWMNaIsUK1uoO2quRgf3Qfd4Y/LQTzEFSBRRR8xPNnCU/R1+bqAOnzksMp9GHzD3wxjb8U8NRcuk2YLF41AbSQGLE7An2GMTP+HGo2UNKkgtSRTD6kYu04kjWPMSMF1ahIOoNfr6HGt4h4qq5VniPTtHGfpyf89MA7jz+WlkhV0j21iiGFH8sY6wHWFYVZHOPVjLM3h7STdTX+Ge+M6Lwqfyy7UygXRO/8cJUsei/6rHHSAghQB+mO48SREd9RHteJgLweJ8UsotcemFvC0bzAQD74mVzElUBY9xgrlj8T1+6vP6Y5v8AXa9TAvGCPMNHDcPiDlFUJZF0x7XgSwsBaRX7t/bBcrCWjaVyTpNaeME3RcwmYUXd21H0X+p4wdZW8tmjARQd6+L8zguR8SDOFZECNtQGKj8CZ42+A7H6Hg4ILv1TwHOKkwMm6OCjk77Ntf5Gj+WHGy5ybNrplkLIUHdOzf2wlnI1YgR7RqK1sKv1+uGspTWyt8AGqZ7JX00L2N8YcK/s1EwEaJHriGrVd6pXO4GhBWkAdycDzQlZXVQYzEdZiYdbA7+azHeQ3V3wKrDmQyylHeOVvxOlnag0b8i6+VvXHWM6RRq9feYn/A3BYp84c3/p+hPqe2LxEvYPhk5jk1R6VkLFZopPgUAWWb0AbcHtx7HW8LhjIRUkTqRvIDltTEEK7vXBYKVCgkqtbHfGF4jmC3meWVclg+YZRs7XdKvPlKf4nf0wTw/MhRaBdetGWGQEqDzrXvQ2P0Buxh8aXKdPQ5eQxWtJuAABICF0qT2YRk/ii01AHVexIGGlzgDUFYHSgOhWLWwlYlmcFjaoLavQdicYcebfXpQnQ/TW8bN1azKpqjqcliN9qFbDF/OUNsoJ1iOpSi26JMGZbOhdPmIR2LVtvi9Z3i9NB4midI1MpC0oYMaYF6cqGJJ0k1vtpsnUa18tn7IWiTsbpgSaLA1V8Xv+4dyQSfGZ9W0jWjatJJ81WC9Dj99j8LuTTcURzjQyMrAAABaBHTKW3HUvS1kWNS/+W/vpwrzfk4fXs4ZSdiQD9P5AD/Kw2k/ymv4c/U8489lJTpBCuq82wAFGt9gL4B27Y1oSGG1/wqj9bx6J28XKYclOkbUQeef+LHOAS0RaruLLNdD2odq/X0xElG+o2fp/fjAGkQHcFh6XXPH67YeI2pFPtpCBnbYFqoD2XgH3OIYmGlo1Z2FgPo4Pp3D1yCNxXcbC2aGoE1wN+mlFbgWdy3off0xp+ETJ5ZlkRpJIVTywDYomlZVqloiid6I4vEc7nbb8fHbjz0kiULN7DoAtnY82SKKnkEevrhLMxmJqJUkjexdDsrj+FdxhrO2jAjobfa9WgntfuN/UHHVl2B1hIl3Ycs7dww59RvtiiUyGeYFmvVO50InyqOxI4IA4wsMspLojM5AJfUBoJHNVup9GwKSB1AlApL6WBsrfAruO1YayPiIRJAsYsUdt9ROwPsvthKzCOVzNEtqbSUMZJ3aIHjbuvvjWSSCHKHSVko7WNmc+x7AYQ8Ril0oxBac2SANwh7MBhLLzqth0LR3bJwUPt7YDzT02Rk0RyRx7yWXiHFetdsKZdytqg/3wSf0xseKeO/8AbB4+kyHSP3VHa8Vn8GlkysZfeYnoPevc4Q1jeOePvKqxBfLRfl98Oxs0WUok65OMI57KOpCTrTfK4/kcBWZ2mjWXhTt6HD08+N/KfY4MilrsiziYdzH2hZWICmhiYEbyfBXzDNtdD2xp5tfJRdA3I3bGZ93OnVwMPR55WjCP2745cd3l/Ashn3EgJJONCTOCJyDur8jCkTqu8ab/ALTYBMyg2Trb9MPchZLTMBiDWiFj21bAYrJJqcuw81z2A6R9fX6Ypkh5rkHYDfSNscm8QdWpQEC9gP54BnZkNUXmONTXSr8qfljRyGbRo2k0DYaZkAoFezD3wvNnFVFcrayfEv8AUYBrGnSFKI3yD4n+vti50izRYDGiSCJiVcU7uKCj0A+ZsMeG5QllVo2WFgdyaMp+UM3yqTiuTyriRGcIwjNmIGyo+nc98XWKZZzJr1xMbdmO2nuCDwQO2HhWuZdS7PG8awyxqzrIo0gBRdN2YHscDE7yAEBRNJH5agECoxsdiPifgb3QPqMTN5p9wWdkJuGMjlRwzVvQ7A4t4iQGX8ASq1XJuWkY8mx8J7BfbADmYzqtqklEkerUGgZdSM4XbyzzGbIP8jgaTGMGNlbSqiMyqobTJet7B5BJ0m62UYJLO8btG0peDLMsqhq1eZp6EDckgmtuwONHIwQjygYMxUgX/u8vISS7bt5kbakIDE7dJ2w9LGbIqhW0OLRdD9LKgd3oUrfCdCkkgVscaySysGkcauobiQOqlmFOvJUX2B78VjF8TGgkyOJVadxanSXEX4YcqL03Zq/Q4YyJgBj8sS6vMU04FMtixYNGq9MXxrLnHpfD0GkdSJu1AhbYaiLB1A+35Y1MnNVjcUe/1P8ASsYfgWcsAM8BUknTIgJWzZolfzq8b+QLO5pgzXKfw9i9eXsNuDdj6HHp414fycfZgyHnf++CSEVtvXO2LZ7LSaQzqybgDW1k3f8AKsTKQq1bSSMOUUUB7Fv7Y03ph4iZbNpGbcO7Lui6qWiAQT33B4x3xSBlAktKmtozHa6W5K6TRAN16WMAlzsibBNBVasizoY2ASdjR2Dfli2Yy0rgyZlym3QSQOOKUD6cViLO9VOuiz+IKF8qFfj2Zn3Jv2GFJ8kYmUSgG9xR+Iem+4P1xbw7NOr/AIekFz8RHw1zX88dzDRuTo1yOASZGOxI349MVRJiZnMqyhpeq/8AThXYAcWaxmyFo5KQlWAtfUXuVPrjR8PzaqygqCKLI55VeSvuQbwtPKMwX0ppABIfvY9frhLnVW8MatWancmjQF7sfQ+2ELmndpVW9969PSsKTnUuof8AkPf1x6PwiNMpD58jW7DoQH+eA8xlZXNeXZ0B0vrjb5T6jHpoPtEGgkmqtPSi+mPNt4dmZCcxooNv6WPpgOWnVDbD8NtnHocSeae8MV5opWlNryCex9sZEOYD9D8/K2NjxnxmJYliy/w98HyOSimhLFNNDn3wyZgzUo2oGu/riYznz7KSoo13xMCsrwkoaTeqUcYoSicdR/TBMxlX0hidj2wjjl3p2Z2ZSfUw1fD6DB/EMoANS/DhAisaPh+eAGlxY9MOZ6ouzuFo1aPS/HphwZhJDfl2/wCn54Fmuo6n6R2Uc1jrRSFehCq/5zhxN79rz5itz1svAHwrjnhef0zB33va/S+4xXwzOhNSOLRufUe+GvuCANJqBWjQ98ObeyuTqrR+HukodXGi78y+39/bFfEZl1tLXSx6Ev8A9xHpfbCUI0rqff8AZW+/qR6YYyrRS2spKuTs/b2BHYYN+DPtPxSymJWy7dfxS1WuxxX7oHYYNms9I0aEExzuTr0bAoPmYcKcIZzw1svGr6qcvSlW5FdqwrmJdAom5G3kJ9Oy/wB8VuJyX01PDc6mplQhWVCIWY8yE9Tn94jj0xpnO5jyX8/ZyAsMqNpd2J+YoaZQOSRjIgXKS6WvyXBGpGso49j8v0xzIw/iMY6LOxSIHgA3b77UBipU8o08vD8DedFFGq+XGXS/Mo25Io7FyRqPoMabZ90+7xNHGqxyeckkTEr0i20gnpBIBPuMZ2QhikVYiVlKWFolW9SAeDvijyqVGhGVQfLRSbJ3tz9TsMaSMqb8OhBRW0SXyaW1P0rtjSyji73CBqvuLHH6HEeBg+sZgxp2BDDSPSsNZeZXlZgVGsuyXtvsoJ/njbj083PtpiWLyyPxC3YkAUfrfGC5JtdrrZR8XSNtwLvcYSlZkU65Q1gjSCd74/vimVljIdXZl3BBAvgVX641YY0c/IFKhTa6WU72aNk3XHqMDgdgFqMyOwsMdwO1flWEzIivHpDab5b5ux/TDHh/iAhj6wzgsQFDUBXvgLAvEHKSEigy6WIXgGurGhN4nEkQVlGphehNhv6nCGclDKjmMIWLKa7qeD9QcH8FnRx1RrrjFGRuABxt64k7OmfmuhgVB0kB1U9gdmXFJPEtemONNKHkLyfzw74qY3JeOQu6DqFbae9YRymfGX1FVtm3RvQf3GCGL4t4YIArgmm5RuQMLeHx6p41ckp8t+nNYWQSZlzbW3ucXWN0PluKZepcJUjW8U8ZllnEcNhVNADv9cJ+MRiOcqdg439jj0f2emy7nUg/Fb4vbAvtAmWLGM7yH5sBS9vHZfIXMqHYE8+2PS/arPrDEsEfpucYEqMLW+pODjKzM7MbY74NX46ssJO9YmOR5lgKGO4SmG3wYyssPxPzxMTHP5e46XD1XM/8ZwTw8c45iYn6v/yJlN5De+NXwlyZSCTXpeOYmL4M+bM8ZUCU1timQ3ZQdxeOYmJ+rn/VTOHrOADHcTBT4+jfh7EugJsC6vthaQ7n64mJg+D6h4x6Pw4dY/8AwH+WJiYvgz/J6KeA/wDqY/8Adjd8P+KL/bIfzs7/AFxMTG3D0w/J7b3gkzOjh2LDQ2zEnt74B9nxufZFr2x3ExvHlpzxJzpO55GM7ufriYmNJ7ZX00R/pp/vGNH7PoGR7ANOasXiYmEGd9oG/FA7A7D0wuD+FP8A7hiYmAT054GOpv8Aa2EZ/gH1xMTCvs4v4N/rL9cbX2s/9Qn+3HMTBR9V+y20kte+MWVicxufmxMTB8H094n/AKy/TGH4h8Zx3ExNXDmVUaBtiYmJjQq/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WGR4bFxgYFxwfHxodHCEdGB0eHhwbHCggHB0lHBwdITEhJSksLi4uFx8zODMsNygtLisBCgoKDg0OGxAQGywkICQsLCwsLCwsLCwsLCwsLDQsNCwsLCwsLCwsLCwsNCwsLCwsLCwsLCwsLCwsLCwsLCwsLP/AABEIAMIBAwMBIgACEQEDEQH/xAAbAAACAwEBAQAAAAAAAAAAAAADBAACBQEGB//EAD8QAAICAAUCBAMFBwMDAwUAAAECAxEABBIhMSJBBRNRYTJCcQYUI4GhUmKRscHR8DNy4RUkgjSi8QdDc5KT/8QAGQEAAwEBAQAAAAAAAAAAAAAAAAECAwUE/8QAIxEBAQEAAgMAAwACAwAAAAAAAAERAiESMUEDUWEigRMyQv/aAAwDAQACEQMRAD8A+TZXLBV1NhLOZkuedvTDck7qKYah6jCcsqkbLRxtfWMuPvVcvmWTjg8j1wzpV9x0N+hwbwvLCjI3AxQ+IqTTICv64J/St29LysGGmTpYcN2OO5bw0L1OwocUecWmFIHA1xk1R5GFWywYXG1/unkf3wfSnpzxHM636e2wwcqQF83b9lhz+eLeFxoFJJHmdlPbCfiAfV1n6UcL+n9w5nM6WoSrfowPOJF4UAoeVwgPA5JH0wDKsShVgTGO/wCyfXD08aSaRI+gqKDUSHA7j3xU7K9dRGgChQH1ITcb/st6H0wVoYZZNTllc7NGBZZv3T6HB81kVSALqCIxDan+JvcKNwMCgBjkRjTOgu1O0sfej+0BisRu+ls9CxKaPLUxjpj1Wx7ke+E8t4fHJKNT+XG4JUn25Wz3B2xpeF+Hw62mWRnCHUL6dO+2tj39hgR8OaUN1R6JXZoypJUSgX5fGxYcXsdsOz6JfhTxKaKPVFHCQ37btbetgDYYZy7xtayawuYClTGtkSLsRp72fT1xqxZeUJCchClPGNcr6SyuNnUljS0R6cYD4hL5cpaILqh0Zjp+EMNKyhSeVsg7e+Ab8dl8G+7xSeWJZGYD4lChdJuytknDkGXEpeKRPwjpzCsrgaBIBsCdqN8eowp4WsInGZj+9ytqLCNYSeeVZrojetu2Aw5pyoRomZWVo2QfEAj617WNJat8VKz5StHOLHEsaRBiolDlmZTvsK6cP5HKfeI6GpDGzANR0mzfI74wUCqpVI5QWZfjqhRv05ONvKZi10CUxFHcqd6bUb3I7424sOfo6qVpjZg7LrJN8Cvfvh2LwaIwxuZgHf5ewPoT2wjmW1aNTB3CtqZTz+z9cNZeFKCvqHve1kemNo83Kk5cmYpBqo1uCDsaw74V4n5UTg8lrqvi9d6wvJlNLMpOwYLf8/0xpy5h0bS8atGdlFdu1Ed8OzU70WzzZaYDykdZiQNNCvc2P7YFLkpXk1xrqSI0K9uaxMwqxPI0f+1fYnn+GGPEDJEIniJ0BRxxfe8LP0e/sp/1yRJGJHSeUPGEmkDM8irV7AD1ONPx1hIsTadMjDce3rgXg+X1yaV4jBP1OFTgEMcmXUl1PVwcNZPxlHiKTbkDY4P4f4l5rNDNvZNe3tjDlyH4xQcA8+2GJ25BGEDP27YnhElzBm2w7FErHU3+mn6/8Yez2Sjlh1wiiMI7VpvtGVYgNxiY8e4N747gPHi4cyy8H8jgxeN+RpPqOMLzRaTyD9Mdy8epgMcx2bntowEopUjWh7jtgIySselxXodjjmdqMjQSD3xT7yr/ABj/AMl5xX8qJvuNVtLARIekcnCbzQq2nSRXzA74mRtCSnWp5HBxFycTHV5mkDlW5w7dKSRbOotgObDC1kH9RhQZOnAc0p4bsfzwwwM7hV2Re/oPXA5MyqsVUao/Q/zHphU5vox4oGUCNdOj90g39awWDw1wulwGFXpB6072B/MYr4YqRuJV603B/ajvuR3r1w5kPDh52oTLK3xAqTVftPfA9sVJqLcgb+VMyGZn1ABRoF+aBsKv4T64YzccTSRxCTyip0xgAtpYn5m9zzisCoVkCStIsZ8xl01RveSM9q7g8jGv4bM7Ss0MOXWXR5jZogta/Drjjbhie1Xd4oqzswqxrNHMjKusCZIyNUcq7BhexRh/AnAc0dMXlqFy0RIcCQkyuVHSaHG/sBvgX3mJp6BlKyalnlkNsxY7OV+UK1H1xM1RUPmH82QEp5alVYUT8ZrU3GxAPbfAfocTqPMk1xxSTJHIh0kr3WQADVpbUL3/AExaXNStGqt5jDy5gJJFIvUuoqt7kDTeJ4KraoqqMh5E0urHSjL5o02QbNOBVG/rg0UUXmKxOYMhJUCcrbq6OppBbLRqrJ5w56K5okrSSGCCfONHJojUIiyMKcKU1UwW9JHGJl/DpFZVjkj1RJIZC7UrDzXQkbWRSg78Y5lMw3kwhDm3JQAqJFjqtgFOgsy+lH+GGfDMuroCqprEcagy6tNMHdltNy3WOewxUjPlchfK5d0kTXKroDr6ZNQ6Bq/pj0GTzGZihVTF0gk2VBBDb0feyTd98ZRyyKxGkISER9IYgMzaiVDb/Ao/jjXy6sD+HOSRSAbqSPhA22P1vjG/CPL+Tkvl0EjWFCFjQCjaq3O/c8Y2ssAFKlSCqluoWNv19vriZHw09VR61AAQg0SFJBYC7omzweMcnYtSgsV26Sb37D3xtnTzW9lctHqcXWogt1cFjuL/ACrDLu4R7BjZRdj4TZoc7WfbBfJ0J1x6gSSWBB9O429dsBnbawzMo/01buwG5r0X+f54MT5dlMrGesqLZB036n4m9zgyZ8mN32Vl+IEdLfl64bgkZPLKjVGQBsNwx597vGd4rMSzL06VbehWo9gcJUulIw0rjUep/wD2qPQY0/CZYS2mIaHXg38WBZBUSQAk+d6n4Tfy/wAMDzEcSSeaGog/6ffV6fTCw1vEJ4A/mbiUbaff1xlMrnpUW77n2xbNT9RdqLtvXZcOeUyZbzVNsx3PpgMU5AnLFKphvXrhf7MzFQ4b4cP5bxC4fMO9bMMZc+dD3pGlO/vgEZmaiJdiBsTtiYP95PyqSO22Jg6Vj59L4aw3WmHqDg3hWlSdex7XiZfJELrL6PT3wfSxUUUkvt3xzZPrr270TzcIstrB9BhnwvLKEaVxYHAwtIsZNENGffcYbiVgmjaRP3TuME9i+sCizCuwBSiTsy7EYIYWLMjxtJp+ZRuP747lWhiYPbFhwrDvhnxbPvGqhCVL9bMO98C8V87T9yBZQmNH0KJUPJ3DD6jnCeSyhnlpF0rya4UDnGlLli4R9QjdVuRxtt2uuTikyBQJNYptvOisH6Om2+DBL+gs1KzTKsC6Ai6V2okd2b1s+vbGiMv5bBtMduKZQ9xTDuoYfA3thWCH8OXXJsxAWYAspA7MfiS/cd8OxiFIoY1j88MxIBJVXb4WbbcKo2+tnjDhUJWuKRUiMUKH8VA1yORuAzGiFHoMWTwuR46kVVGoGKNWXUjNvoYHqVZAponhq23wdAvnpLo1FWYwaiPx41tau78xflf5tPqMDaLVEPL0hWJZtUyl7FjzJ2B1LRulAAs9yRh5pbgjqJQscYkihcA+VGourILSP3Ar5ieOBjseXLMxIAYqQ7AaX1RaV6dRAXWjI9n9440VbSpj8w2aJ8tyLYbuI0I1lpA6MVAUhg4ujhfL6yxYhgymTspK6Y4FA12VhYA1qJJB2Nk4tG0snhqnoVW1sULB3JBIZmFOFBNxrJekcjbBngAto7DKSywiNbs0sdlbYnzGXZqJCsaFYP4Zk6DMyrWtidepwSoCAlnQnUC8pvTzH+eG2ZI3Y6jaEWS7sdWlghCqD07uSuwGqO9yVCG9kGytMum2EYVFnCICAq6qq2YNpBA2HVVHe8VMZpVeKTqIOh4Nlc0ulb0nhVA/LveNdlGm3UKg6TYkAvdlYKE01eknijGgJuwDw5MfGSV1Eqza9Nk2S2lmIVtJAG/DljR03pxjLny/Zfw7c/6iXup3I3oC1YAhQANANVQPrjVgyTNQQFiCfRiexNgfDfB7m/TBAruwR7YDbSyKGGkDYMLrYbke+1nGrl8oqAXve+1FSw5GxBWr/lj0cY8XPmtBSgWASlBbBVtuBY5/OjiQqL1lgGvYkbMTeq/Qdv4YOiq56yygDkC64A78VZvHZJEQEDfajRtD6GiLBHNc7dsWw0rM4TUoBXUKamBWuen1J7XxZwF2kiIlAFFaFbhAaIH+c2cNR5MksBp1Lvpbt632s7b9uLGFs2dBOhtIZfxBYYKT2HYmu3a/bY6PsnmM1fVHcbH46NL9fb6YFl0UIXKa1Ugab4vlj7nDD5coscpUGOwa7+2r3OO5jPqR5q0JPhkjPDj1AwK9dK+KmLockg1akC9QHY+hGMfN5glmcjqPb9kf3wzKGcgUq6RsvyoPU33wxlNMRMUoBMh3btRGxB+uEr0p4P5RTS4BaQnfuMUyeZEJeCa9B4OM7NZdopCvcHav0wXOzFm1S0WrZR/XCpzsWWRNJSOxHyWPfC2TTzpAo2UdvXFvDozPKFb4BuR7Ye8QgEEiyxfBwcIy+Y8SKMUCbLtiY9D9yik69urfEw+i8q+O+JQMyKU3Uc1hbweAmUbEVvjWMcY4SaL1rcYXlJ3CTr6dQ0k45v3XZl6xneKya5TX0xfORrGFA2fkkHEgybq+orqAO5U3gviE0R30vq99gMI/siuVaSQG1Eijm+354bRylLflnssotfyPbFZQfukaxgm2JeufQXh2DLAwoklmrlf1CjYD2xUibQ7LQyJMxUuwKyAakIHYkcDFss6RwPoqTy6NgWNRsA/Qc74r4enmpI0KNEykBdLEqxPCkHvW94JGpRXktLTaRoHplF11RkaWF1hp/iRs7+QRoimOpmcKADGBep1+E7XvXfHclm/MUImoR6iXy60NYNFxC5FrY3Md+tXxgXmMyTMv/ctIAC1lXRRvRjAuuONsFzWXVtCRHzocvFqYIG6pG3YkgXu3ccKgwGbJ1SJmGjVkkBCqxHQFtFiQKRoYEXe2kC/UlzJ5dmN1qaTdnCDreMFo5V1EFQw8wFhuxjsAE2F8rDTK0ja5Qra2VRbqtiRCWBDuoGrWNyI3Bs1j0MGQKH97Y0R2F6WpgGJOth9JGOnubjLlcKw5NVGxJZlYturfGUVvkoKFjut+bthiBVFEqmrsBVAlVWrDbWqLyNyg23w0uQYgqCe53okm6+L1PqPTBIvCT6E/FwLJ7b3XqdybxbK8oQERLBiSdzfG7XwxU23STWq/hBN0QzcBQ1vemiFMgZgGvgodQAJu2F2TZ7jYyvhwBs86rDHqOw9R0myaPHfY7Ydj8K4HHAa997JIp7BoewOKnBny/LGdFkOrelY2pYqFc1QUvSg6RQA7Cu50lXY4WN6ejUAb1MADfCn5R7Cu/HfQy/hyrwNXJPoLreu312+mG3g4uuy8C69LAvjbbbGkjz8vyaz4o62AbnY2L9txsw9q2vnfBmO9vv7Vx6c9u9ew5w4sYA2HB3uq9gbP6XjkuXFEsbK0ACxA78Nx9OO9jFeUZWWlZsyzGlVQwGnVWnnatzV16/lxgEg0At0uPhZSKK+1ci/2hvtg7Tcqqqa2uqBUCyGX251EqffC88RvUasUdI5aMAbqwNAVttZ2bc4cosDnzZ7dhpBIGtQ21M3A7gFt67YoYBGX1ASaOl0qtIJFst8jtq2O47Yr94C0Uoxv8aHYA8EFjxxam/8AnrGRgoIJVqXURpAUnp1PQdl+lXXJwxJpPzTGziNw8TCiWuqPFj9oegwHL5Al4xRVZLKseWoXt+zf9cayZWuUWanXVS8wuBpMa/KLu6F33wnmMxQmhJZ/LcGJ1qlK7bngDSMPdP0DkkjeOQaRGRs25O17E33BwjnaZEXUCUu3HAHYX3ODnMPM2hQHZviCDSGruzcn+WAiGkaSRdWh9JS6C+9DfAeBQZaSTdO+2tzufYXhvwXyoiVmAMjNpIPyj1wz4p4frijaEEslFR+6dwfyxn/aIh5E07uFGvTv1YR6T8YyzQTMqkgHivQ47ls8pgaJtzyuC+KTGUqZSAVFUu5P1wLw2DzH0RjT6scCvnZNFkA2Yj2xMM5vw51dhqJo845gw/KPm48Rk1WHN/XGh4qLhRmA1HvjkkNWWy7AniuMKZ+d3oFSAooCscz47HuzDHhEC6JHYsKG1Gt8JR55x3sejAHD+UzEQiKOWXvsOcZ0pVm6BS8bnCvw53bp5Z9IVium+8bEH+GG/DMx1Fg+rUCriZWK6ed2XjAvGssorrUBVAC8knvxxh+eSaI5aKAslotlRsxY2e29Yue2d7hnwvOeWw8uEeTbMTG/mEEgoDR3oE8H1wjFDGi+QJNUkzr5lqy6UG5B1VuTh3x0xQsZfKSRpXKgNYFKAGI0kUS3fC2emYCVgSY1MarHJUg1N1FbYXQAPBvfDpTsEZVmaeWizh1jhKMaViedS9kUAelsMbUEQpZSwejZlUBCWjauqO6zK2L2pqHN7YTYCFUo6aYl1hYsiyIAW1xyVdCvhettsaqIrogHSgQ0yawEjcruySDzFHSfxAWW15s4qFaf8F8HeeVPL0qyaTSsdNfEroTuY2o9z8KBjeoY+iZX7MIg012+nGw+lD07AYY+w3gX3bLi1AZt6BJAvc1ZIFmyQOnewN8eiKf5/LB5Y83OXlWB/wBGT9kf8juPQ1i33AckCufTjvQ4r8/7a7j057f2+uBhr/z/AA3vipzrz3izfuwvjTt2/jz798ckgFc+lWfX+npxh+cDez6cbfqPTC8q80Cwvcb8cntse4Hvi5yZ3gVJFdtu24IPp7fUbbYFmF7KCb4u9/Xb19xx+uLyIRyR036HUo5BBPxAA3RsA/TFc0u2gkbnSDbAl04G4obEDUObHvi97LxJGQ0LalbbVsa46TXbg0eKur2xU1vfxBeo3elh01oAsj05FfpcxKerdlci9NHdhevTRrQdQI25FHFPPTSS1XpAsEFozVMdzdXRHfetrw/I5xc+/EVoHK6QLtCRuSARQrfkjY797VaPUUVqTqZEWiQG21DY7EkigSw39MXzsDsGDbJ0m2GkKRQJOoroLFt13+K+2ATO6DUz6esJL1sWQgFVJEYXqKqd7N1ud8Es+Hl+rSrHGVDoSrMY+vfpIsPHQHqCaGxWu+AyZoddg63j8tgeGI2V9ABkugDWkb98Egya2RuVYobUiP8ACkGz9NXpOzaif645miAGaDQSGHktGgsKw61YhaAHZibO/qcPRhLLxPIqBeqtSR6yEDfMVAUln3Pcgb1g2XyKsYmL6wbjIIAWOUi1Gniu3HIx2TOBmKhbBkEiKr9SvXVXlq+xNmtvywKTLOzSBukSyAkORGpc2VC7Mx7/ALPvik9g+IB0gWRh5cwcxnpCl1HUDVDgirGK53PAuZES1kjAlDWq6u5B/qMGkyMhy8soZVkiNMijUwWyts7Etdg7XxhZYIpMuzKGaSLS7sx3YH4huTsP6YqUui765CtIxvpULapXpqO5wxF4cXDKsyjQetEFUL337408m7CeRt/KZA6kklRW4A7A9sKwSwpO83mp5bqegbtZ7V9cB6XzOYGXzAiCLo2skWSD3vC3j15aVhH8L02DyZpZtBaGQsmwI2BA4vC3iyvMwaQogAoAte2Hg1rZdldVY9xiYwUhiArz/wCGJgwPC5Z4ZDpRpUJ4s2MQZbMeaY/M+Hck8AY74R4Y0c6NIVCg2TqGHctnkd8z1bsKU3zjmyft2LcvRdXshRPGTxRXvhWaVhL5Twws11xV37gjEj8AmV0LqApIOrUKrn+WOFvMzYo3vQP0wsqtnwHMSQhirQspBo6ZL/Rh/XDmX8Q8tQFlzEaMNvhI/IE7flhLxfJ6HbUwL6t1G9fnh7xTw6oIm1KAEvc7sT2A+g5wSXsWy4aykzCIBZNcaklTLlmOkmyaYA1vvziZSZggUPlpPxvNJaQKzfDYHmAAfDV+5xrQwSrnI2GtcqsQJIPRpEe99uf54WnSQlYip8jXAIQRsfmYr67Xf1xeM/KK/dL1jyMwyMNtGlyTIwZyxjvagKAFkDtePSfZrKLNmgokDsrEb6kZQz2CqtpkTSL3FbbfNv5vI+FkR6TEvW5uQLZV/NSNUWQccnpB9ce6/wDpvl5TnI/MWTQiMetiy6qvUPM1Fdm0jQVHHPc7kFyvraxAAAfKNv6Ae22KMlfrt+QNYORXoP8Ak7f1wvLJ7jZq3P129vrjOJ5yQJk9QNztv3I/w4EOxNb1VjayNv77cG8MsQBv2vuNqJW9/Sx/DCeblrVTBdBX02vbcWAVJIPpi52w5STtR49QvcAruPW7IAJ5ZTxvthWVihGzPTUenUdgdLA99tie3G+NFG3NbnUaFbH4ZP0B23GxrAZ4yVoHnUoJB3bey21EjRsTQ25N4c5FeBPQDu/y6rb3vSDRBNFaJa72IwmxAO42TQxKuNlOzLW1KLsEgXXvh5ulqLAsdR31jU0SaH2+a1F77HGXHTtF+IT5sbLux6/iWm/DNuNRF8Cu/e5UXivmMu1iwpOndnUr1qwKnewvKqVsXq4wvmWOpBbKH8xTrYEEb9LkspAQP02L6tu2GJJR5epiQr+W0pKgq/mDY35fWwoWABv9LxkeIaCs2tr0ZipAQ2xbWNfTp3Og9I243w5oskPQIzEJ0h5bVr2L+VcbagVdLAs7UTV4XXJCQB+plmkVD0sCrWygyKr6aVlIoDg/lg65cszqGZg8iglfN282MSeY4E2ym6Neh3xTN5Q1I9SuyWoXYtKLj6kLq5KU5NU3HODR4s6CND5ZuiGeJ9QRQHCakplAYIXtfi7drwPNywkSxvoDvCJFLSFykgr8IFmNXTbXfUB2w/nPCUj1hQSBHI3nCOEBWRmAQ1EACQBybJbbAcnIhzMKFpvLmiBUecQFYht201ZteBQs40l+s7PgWS8SJWF2hYmMvGVjiP8ApOtCjVdJ7XveOS5lVgTLsHKqb1sUiYEG1oOx7Eg/XbCGSkiky0nmqSyPEWdnYsQz6WA9AFrYe5+mh4sUiEj6IaSZTl9IWihButG7AbHfuBi/qKT/AOpMZp2Xy/8AuFKsgDybeo0LueTfucZvh0ZJZYWlclSGCRgdPeyzY9Bks+kXijUY/Lkbd7HBXVs10BqIv6DGR4FnVizegsoi8xrO1dwDfp+mLlQBksvrUBU6SaXzZqBPoFGxwx93dNPmNFBqJChUs7GucdgkjdEXzEUwzMeogWpN2p74c8az8GZK1KieW53buvNjDH+imd8NaJHeeVnCtQCtV4vlfBIZ0jlUFQWpgTeGPEvGMvN5sRk0g6SrVsSOcLp41FBAI0cOQ9msA7L+ITiKRkVFpTQ2xMN5jxXJSMXZiC3IrEw/8S/yfG3miGxib/8Ac4kbxk0sLE/7zgediJkaheGPCV+P1Axyp7d63Joz5ev/ALLf/wBD/fA8vCrkhYOObciv1wpGzaxzd49Fm4w33hUHVSkDv2vFSam3GXNldIB8gEE0CJGO/wCRww/h5Gr8GNiosqJmLADna8dyCvDHcoKgupUH2resNeSEzMmY8yPyiWI6xZDDgLz3w8heVLjKHSF0RWV1CIzSWQRfF1x2wKGUFoV8pKk+C3lOmzp/b9R2weOWN5Ypg5tUooEYtaggDYVvtvisGWcxxHySGR9WpyEAXVqoFiOT39sA39j+DHzSiiKJFMjA35x0lVMmqhKATQofTH0D/wCluYI8QRAqaSrAFFkHSEUqTqlYDmgK7Y8h4fNo80xmAAyK40LJMYwNiDoTT17AsWB5A5x6f7D57y89Cra10nTTUi9RNKsa6mPJ3d9ttsPOk29vtoYEevP6d/1GByR7mwOR/Ufzx0yaeewH88DD7gbGtyPXVx35xnIm2fVGA3uqsEj/ANp29C3/AM4FJELNha6QdjZpgG2324HffuMMvMNNEAgC9xdVyavfe/TCs8t0COiyzj90mx29bP5Yqaz5eMR4RRAAuiGGk7kChQvaiRfxYRzEbjWWAC+WLN8NxdsKIu+fTjDyTECzs1Ej11HdhdbC64v6YSzqqQQLpgi9IPGq6AFaQPi1bA4qajleOCPlgWPShZTe/aMnv1ag2m99lxmLAOnUkStpJAcqQesb9G9+XZ6drO+GZMwFBYkmmtSeAU/CXjeyNwKb174FPmGZ5QjUVLRkKSbaagTuRwexNDQdtsOaVvEj5atQ0Cg8tWFIK6SYr0r0gsQDW+xs74H91RnIMRA8yPq8oUVKkyVcVhdYrUbPV2xoSSljG6UyeYGXUV0kqGQJGG+EUrHYE7c4zZY+mOPQrMwRtJjOwUnW4tQSWbs1DajeLidjpyEVRl44gxKiZfwwI16rZSRbmtOwLb9sYmXWBnyqkLUm0g0QWDrK7/h9Ioaqq6r6428u0JIYhUR3k1BKLFW6Y/LKE6Qo6jVGwecK5mZQw8wuoCSM2mWVV2vy1Gs9TUBxXxb3WKiaB4f4THIqdAp0dvO8qHTGQxVEP4VXsLBN9W2LL4NE00UbK0YkaVaMMBLCOqazENII1Hg8CvXC+RywljiJc63dgxZIn6I01uVBQm+ALPN4bj8Os5dtWlp6CAxLqTYkktG0XSEKnYX1YdT7I5LwxGCK1B3y7T6vKgCqBekaTCS10LOoc4FlPC1dI2V1IIkaQ/d4RtGFJ0gpfLabP1rDGXimMCKmh0lfy1jinmHILH4mZQKFkdr374rFFJEY9CyOAZEURSRzLZrzFKtEpIO3Jr3xpKzqmW8JWWSBUkVFmUtpeCIsKJG2mMA7C+2FPuCoGeVx5YlaJBHDFqYqTvuKw5lvECMws1sDCCnlnKkKg3FfhM1VZ7YplM3GY/LkMEoEhkQrMY2BPIIdaIxfaO3c39nkhYGeWo2oIVhXVZF9Q9vbCp+zcvnPGGipTQYoBdjVsPpjczeeWejmYJRok1IYWV1IqqYg+vpjGyPiIOeeVwUXqIDfSh+eHNLaxosrK8hRVjJBIJ07bbXgviXhc0LIhEZL8UMKwTnzNiw1Nv7749T4tIDn4FsbBRvhn5Vnx/ZeYgEmFT6EcfriY2vGctmPOfTGxF7EDbgYmCYj/k5PimbkkYfCEv3F4Viy7Kb1qPzxzzYr3DH88E8T8OCIki/C36Y5n9d6fod87tRmH/im/wDHAI3Qtt5rsfQ1eGooRJk7AGpGN+tc4S8MtHViCA3Bw+ymZT0mXai3kaqHzyFiB9AcHVNIXU8MRkAKhYtRF8We2AeHZOVMxq0nTvqY8FTi+YMUwUayrxkrQUsWF2KrDkTprNAworZhpXYyMrKj6AAN7FDuDeM3MeGsSyKC7KQyk8lGF3v6Y1M9mS5dZIx5R0kGVtBBUabob7+lYpmJPxVZtYMiCNUjUxrp+HTrkBNEdwDh3BLWj4O9MhEyRDMPHKFLFVYx9MiNQNhtTUK5XGnk5gkwYdBZy9SIA41MWYBHPSpYA+Y4AAoAMTWMDw+Wo7jBhkZnRBHQ3QBtDyH8S2BoaSMaUDLHXUPKkZ5o0LdcitpIAuy8oIMdHkm+xxUTY+9+FZ8SwowIJApgP2l2N2AffgYYc/Tb9a/ud/7Y+bfY37QeXIVk26QGUbgV1GjVuybs7WfjIF6LP0Xzbqj7jE+Lzc+ee1ZQO9EbX71/z/LA9A3O+qh+lbccA1/DFj/n+f1xS/5dvTFSMbzDacggDa2J4HTydRrub/zbFXdq1GgB1733s9/iXi1HsMUlAOx4sGjwa9fQVwBgLNVt2qtj8x9Bd/kOBi/FP/IXbzFK7Bgqsm17vV2wXsBV3dV6nC0LDpB2kXTq4ssTubokaV3FVZf2wzrFMNIFcqyjjYkUdtRajXtucDY2G3LCydyD1EbtuNI0biwKF+uLxPkXfM6mWMM1yM46r1IgBUHk6SVu9hteEYSTUkZI2MKAEGlCnqroVaXq3JotfcYbmVTqUrTc0CaIoBFo9iOosVF173gU8ATdW6dBB26LagUF7WxHGmwACfZ5D1d5yFelZVaNdLA6ljCrpUpxGvSSbMlgkHCuezaaXdFIUx/IvUZCa1GVAVACjs257b4J97ZXOpdRiUqSAdKKd62GmwaBsKKWj64GuajIiYndD+LK/UxXk6WUsAWJIrVYpffC8T8nBAruCltpMSdJVz5j2zN5jKxCqNrFWR2wCWV1jDJJr82V0TSzBjtpLapdYFigdIA352xTy9ZhRT+JNZIkJNKT0jWgEm9HlqqiedlpoC/7bRZckA0GjKhrNEBXAJ9mO4xU4pvI7lPOgkiRQW8gM2kJrFSju8ZJuuCE/jgGTzwSSJVUiKAOSquWZnO/WulWrUF5X5cdOdEqSeYdnmEkjRDVaKKVCLDJXYla4w34vmEcTSkL5HldHwkvK++pTza8cj4cVImh+G5u/upEwRULyZj8QK2onUQy3ZB/Mb4X8PzMUkebneGMgaiCwslnJ0gA/DVjjA/HckqJllQszyqWImKmga03fw9+/bCXiGReJVjJIWXrCxMWBI76SL/gcVMpY0cn4NAJY8vpfzGj1vIrlShIsCuMRPDpRIsBzCmVhYSRbHrzzeA5fxtkYyeWryMFV3UnVpFX0HcGsFGZjOZlzZmUgC0X5rqqIPGHNKysmRxrZHywLISCYyRuPpikhgZtRkmjccFt6r3xp/ZDOu8rEkBRbsa5J9TjFaeObNM0ppGY7jFaMeoh+0+ZCgDMwsB3ZNz9aOJgUP2dyrAMNdHjExGcf0f+3xNvDGHJUD1vDGczI8lYh1EG7GKxQ6qKrt6udsFSJmJVXUH0Axzs/Tt7+1PCJXjDdNq3qaGBZmmNvIBXCrvQwqCQ4D70d8OeMZSnQoNnUUB68HB8P6tHKGUkKz6Bvrbb8gMH8GzDSMQxpUUtpSlLVtVjfjGfkZNDlW4PScMFhC6eUdTi9Vcf7f4Ycv1NnxseCtDMxk8sRtEwJ3JtWtbOrkqxBvASkvlzidjSnWjs19YO2mzZBHpgbz6VcaY8uJBTcs5B5AHYHA/DVjOpgKSMDW7jW2+w0p8I/PFfxOfT2XzdaZEWOOOgztMtjzQSdUajdiAdqHreC5JlCyaS8bJoHmMAX/FJOrmoorIvRv1DffEyrt5TTRnziSLDqCxRdmjAo6ex6e30x3MJ5MkkaLZj0rqlHQsLjUEmo7EWFrm1FYZNXw7OlEpnrSpH7RjiS/MokEAj/TA7mQEbmx7XwD7SSMgBpSvSR2U1YAN//IKkfFj5rDnVZ2etSOxuT4S0w6k1gf6cV/Cv7oJujjVin8tRrUovQNL2oGttbbi6UJGVBro800aIxcv1jz4S9PpkP2iF0wo88jtjTi8SVhz/AJ/nrj5suaY6QVuxuAAWWwQGvfpIUm+q6ar5JMt4lobY6OPiJ72LF0dqrTR9ffFyz68nL8P6fSTOP678YG1cm/Yj/O2PNZTxBtr47E16XuO1gjGnFmzxuvej39Nv+MazjHmvGw69m6323PFAVXtf9cKbcDax1Ei/oAO+9fzrF2mB9j6Yq0gN6rPp/nYYqRPk7oYIQdwDvsGpvU3sxAvbgc4rLGrsoTZ+nQd+1WxqgiiuVIs78YjK10BqAo6SCePTav8AOOTheaRW2O29k0LJPYKu3/kTfuMT461nLC0IEZYgaole3aiVY/LZ5oMdQUiiRucXOYjKxliSyli0jvTFTROjQ+9npAUkLRvnEE+lQNVKOAtNTGuocAtW3UduxO4wHOBW1EE0QBbEfiP2sdz2L7Eeo4w/HR5ANknSmXZyhLEBUMavsNeqksg7bKx5vAvDwI9MTpa+YGmr4iqi1UpV6b3JFgjF5ZmFrLbEsJCjPuxqhbb6hXymj6XiIwmVmkaMSNbM2n/SVdh7htgFX0w8GirIs7RpJJqkZ2kLxMKiQCgoatlqyR7DGaMn5xkdY9UaEnzAyK+kdyPhfb1H54FnLUBgzDzVI1VRZb31gc3XxDc97wKTOeVljCoIaRrd+zKOACO3rhyBM/rzMolaTzRsGCjS4Ufuf2sY05PFdbZiWMNaIsUK1uoO2quRgf3Qfd4Y/LQTzEFSBRRR8xPNnCU/R1+bqAOnzksMp9GHzD3wxjb8U8NRcuk2YLF41AbSQGLE7An2GMTP+HGo2UNKkgtSRTD6kYu04kjWPMSMF1ahIOoNfr6HGt4h4qq5VniPTtHGfpyf89MA7jz+WlkhV0j21iiGFH8sY6wHWFYVZHOPVjLM3h7STdTX+Ge+M6Lwqfyy7UygXRO/8cJUsei/6rHHSAghQB+mO48SREd9RHteJgLweJ8UsotcemFvC0bzAQD74mVzElUBY9xgrlj8T1+6vP6Y5v8AXa9TAvGCPMNHDcPiDlFUJZF0x7XgSwsBaRX7t/bBcrCWjaVyTpNaeME3RcwmYUXd21H0X+p4wdZW8tmjARQd6+L8zguR8SDOFZECNtQGKj8CZ42+A7H6Hg4ILv1TwHOKkwMm6OCjk77Ntf5Gj+WHGy5ybNrplkLIUHdOzf2wlnI1YgR7RqK1sKv1+uGspTWyt8AGqZ7JX00L2N8YcK/s1EwEaJHriGrVd6pXO4GhBWkAdycDzQlZXVQYzEdZiYdbA7+azHeQ3V3wKrDmQyylHeOVvxOlnag0b8i6+VvXHWM6RRq9feYn/A3BYp84c3/p+hPqe2LxEvYPhk5jk1R6VkLFZopPgUAWWb0AbcHtx7HW8LhjIRUkTqRvIDltTEEK7vXBYKVCgkqtbHfGF4jmC3meWVclg+YZRs7XdKvPlKf4nf0wTw/MhRaBdetGWGQEqDzrXvQ2P0Buxh8aXKdPQ5eQxWtJuAABICF0qT2YRk/ii01AHVexIGGlzgDUFYHSgOhWLWwlYlmcFjaoLavQdicYcebfXpQnQ/TW8bN1azKpqjqcliN9qFbDF/OUNsoJ1iOpSi26JMGZbOhdPmIR2LVtvi9Z3i9NB4midI1MpC0oYMaYF6cqGJJ0k1vtpsnUa18tn7IWiTsbpgSaLA1V8Xv+4dyQSfGZ9W0jWjatJJ81WC9Dj99j8LuTTcURzjQyMrAAABaBHTKW3HUvS1kWNS/+W/vpwrzfk4fXs4ZSdiQD9P5AD/Kw2k/ymv4c/U8489lJTpBCuq82wAFGt9gL4B27Y1oSGG1/wqj9bx6J28XKYclOkbUQeef+LHOAS0RaruLLNdD2odq/X0xElG+o2fp/fjAGkQHcFh6XXPH67YeI2pFPtpCBnbYFqoD2XgH3OIYmGlo1Z2FgPo4Pp3D1yCNxXcbC2aGoE1wN+mlFbgWdy3off0xp+ETJ5ZlkRpJIVTywDYomlZVqloiid6I4vEc7nbb8fHbjz0kiULN7DoAtnY82SKKnkEevrhLMxmJqJUkjexdDsrj+FdxhrO2jAjobfa9WgntfuN/UHHVl2B1hIl3Ycs7dww59RvtiiUyGeYFmvVO50InyqOxI4IA4wsMspLojM5AJfUBoJHNVup9GwKSB1AlApL6WBsrfAruO1YayPiIRJAsYsUdt9ROwPsvthKzCOVzNEtqbSUMZJ3aIHjbuvvjWSSCHKHSVko7WNmc+x7AYQ8Ril0oxBac2SANwh7MBhLLzqth0LR3bJwUPt7YDzT02Rk0RyRx7yWXiHFetdsKZdytqg/3wSf0xseKeO/8AbB4+kyHSP3VHa8Vn8GlkysZfeYnoPevc4Q1jeOePvKqxBfLRfl98Oxs0WUok65OMI57KOpCTrTfK4/kcBWZ2mjWXhTt6HD08+N/KfY4MilrsiziYdzH2hZWICmhiYEbyfBXzDNtdD2xp5tfJRdA3I3bGZ93OnVwMPR55WjCP2745cd3l/Ashn3EgJJONCTOCJyDur8jCkTqu8ab/ALTYBMyg2Trb9MPchZLTMBiDWiFj21bAYrJJqcuw81z2A6R9fX6Ypkh5rkHYDfSNscm8QdWpQEC9gP54BnZkNUXmONTXSr8qfljRyGbRo2k0DYaZkAoFezD3wvNnFVFcrayfEv8AUYBrGnSFKI3yD4n+vti50izRYDGiSCJiVcU7uKCj0A+ZsMeG5QllVo2WFgdyaMp+UM3yqTiuTyriRGcIwjNmIGyo+nc98XWKZZzJr1xMbdmO2nuCDwQO2HhWuZdS7PG8awyxqzrIo0gBRdN2YHscDE7yAEBRNJH5agECoxsdiPifgb3QPqMTN5p9wWdkJuGMjlRwzVvQ7A4t4iQGX8ASq1XJuWkY8mx8J7BfbADmYzqtqklEkerUGgZdSM4XbyzzGbIP8jgaTGMGNlbSqiMyqobTJet7B5BJ0m62UYJLO8btG0peDLMsqhq1eZp6EDckgmtuwONHIwQjygYMxUgX/u8vISS7bt5kbakIDE7dJ2w9LGbIqhW0OLRdD9LKgd3oUrfCdCkkgVscaySysGkcauobiQOqlmFOvJUX2B78VjF8TGgkyOJVadxanSXEX4YcqL03Zq/Q4YyJgBj8sS6vMU04FMtixYNGq9MXxrLnHpfD0GkdSJu1AhbYaiLB1A+35Y1MnNVjcUe/1P8ASsYfgWcsAM8BUknTIgJWzZolfzq8b+QLO5pgzXKfw9i9eXsNuDdj6HHp414fycfZgyHnf++CSEVtvXO2LZ7LSaQzqybgDW1k3f8AKsTKQq1bSSMOUUUB7Fv7Y03ph4iZbNpGbcO7Lui6qWiAQT33B4x3xSBlAktKmtozHa6W5K6TRAN16WMAlzsibBNBVasizoY2ASdjR2Dfli2Yy0rgyZlym3QSQOOKUD6cViLO9VOuiz+IKF8qFfj2Zn3Jv2GFJ8kYmUSgG9xR+Iem+4P1xbw7NOr/AIekFz8RHw1zX88dzDRuTo1yOASZGOxI349MVRJiZnMqyhpeq/8AThXYAcWaxmyFo5KQlWAtfUXuVPrjR8PzaqygqCKLI55VeSvuQbwtPKMwX0ppABIfvY9frhLnVW8MatWancmjQF7sfQ+2ELmndpVW9969PSsKTnUuof8AkPf1x6PwiNMpD58jW7DoQH+eA8xlZXNeXZ0B0vrjb5T6jHpoPtEGgkmqtPSi+mPNt4dmZCcxooNv6WPpgOWnVDbD8NtnHocSeae8MV5opWlNryCex9sZEOYD9D8/K2NjxnxmJYliy/w98HyOSimhLFNNDn3wyZgzUo2oGu/riYznz7KSoo13xMCsrwkoaTeqUcYoSicdR/TBMxlX0hidj2wjjl3p2Z2ZSfUw1fD6DB/EMoANS/DhAisaPh+eAGlxY9MOZ6ouzuFo1aPS/HphwZhJDfl2/wCn54Fmuo6n6R2Uc1jrRSFehCq/5zhxN79rz5itz1svAHwrjnhef0zB33va/S+4xXwzOhNSOLRufUe+GvuCANJqBWjQ98ObeyuTqrR+HukodXGi78y+39/bFfEZl1tLXSx6Ev8A9xHpfbCUI0rqff8AZW+/qR6YYyrRS2spKuTs/b2BHYYN+DPtPxSymJWy7dfxS1WuxxX7oHYYNms9I0aEExzuTr0bAoPmYcKcIZzw1svGr6qcvSlW5FdqwrmJdAom5G3kJ9Oy/wB8VuJyX01PDc6mplQhWVCIWY8yE9Tn94jj0xpnO5jyX8/ZyAsMqNpd2J+YoaZQOSRjIgXKS6WvyXBGpGso49j8v0xzIw/iMY6LOxSIHgA3b77UBipU8o08vD8DedFFGq+XGXS/Mo25Io7FyRqPoMabZ90+7xNHGqxyeckkTEr0i20gnpBIBPuMZ2QhikVYiVlKWFolW9SAeDvijyqVGhGVQfLRSbJ3tz9TsMaSMqb8OhBRW0SXyaW1P0rtjSyji73CBqvuLHH6HEeBg+sZgxp2BDDSPSsNZeZXlZgVGsuyXtvsoJ/njbj083PtpiWLyyPxC3YkAUfrfGC5JtdrrZR8XSNtwLvcYSlZkU65Q1gjSCd74/vimVljIdXZl3BBAvgVX641YY0c/IFKhTa6WU72aNk3XHqMDgdgFqMyOwsMdwO1flWEzIivHpDab5b5ux/TDHh/iAhj6wzgsQFDUBXvgLAvEHKSEigy6WIXgGurGhN4nEkQVlGphehNhv6nCGclDKjmMIWLKa7qeD9QcH8FnRx1RrrjFGRuABxt64k7OmfmuhgVB0kB1U9gdmXFJPEtemONNKHkLyfzw74qY3JeOQu6DqFbae9YRymfGX1FVtm3RvQf3GCGL4t4YIArgmm5RuQMLeHx6p41ckp8t+nNYWQSZlzbW3ucXWN0PluKZepcJUjW8U8ZllnEcNhVNADv9cJ+MRiOcqdg439jj0f2emy7nUg/Fb4vbAvtAmWLGM7yH5sBS9vHZfIXMqHYE8+2PS/arPrDEsEfpucYEqMLW+pODjKzM7MbY74NX46ssJO9YmOR5lgKGO4SmG3wYyssPxPzxMTHP5e46XD1XM/8ZwTw8c45iYn6v/yJlN5De+NXwlyZSCTXpeOYmL4M+bM8ZUCU1timQ3ZQdxeOYmJ+rn/VTOHrOADHcTBT4+jfh7EugJsC6vthaQ7n64mJg+D6h4x6Pw4dY/8AwH+WJiYvgz/J6KeA/wDqY/8Adjd8P+KL/bIfzs7/AFxMTG3D0w/J7b3gkzOjh2LDQ2zEnt74B9nxufZFr2x3ExvHlpzxJzpO55GM7ufriYmNJ7ZX00R/pp/vGNH7PoGR7ANOasXiYmEGd9oG/FA7A7D0wuD+FP8A7hiYmAT054GOpv8Aa2EZ/gH1xMTCvs4v4N/rL9cbX2s/9Qn+3HMTBR9V+y20kte+MWVicxufmxMTB8H094n/AKy/TGH4h8Zx3ExNXDmVUaBtiYmJjQq//9k="/>
          <p:cNvSpPr>
            <a:spLocks noChangeAspect="1" noChangeArrowheads="1"/>
          </p:cNvSpPr>
          <p:nvPr/>
        </p:nvSpPr>
        <p:spPr bwMode="auto">
          <a:xfrm>
            <a:off x="307975" y="-16383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greenbookblog.org/wp-content/uploads/2012/03/big-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51" y="35052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9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for 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data collection as a side effect of development itself.</a:t>
            </a:r>
          </a:p>
          <a:p>
            <a:r>
              <a:rPr lang="en-US" dirty="0" smtClean="0"/>
              <a:t>Not always possible – E.g.,</a:t>
            </a:r>
          </a:p>
          <a:p>
            <a:pPr lvl="1"/>
            <a:r>
              <a:rPr lang="en-US" dirty="0" smtClean="0"/>
              <a:t>Trouble tickets need to include an initial analysis.</a:t>
            </a:r>
          </a:p>
          <a:p>
            <a:pPr lvl="1"/>
            <a:r>
              <a:rPr lang="en-US" dirty="0" smtClean="0"/>
              <a:t>From customers, they require cleanup.</a:t>
            </a:r>
          </a:p>
          <a:p>
            <a:pPr lvl="2"/>
            <a:r>
              <a:rPr lang="en-US" dirty="0" smtClean="0"/>
              <a:t>“It’s doing funny again!”</a:t>
            </a:r>
          </a:p>
          <a:p>
            <a:pPr lvl="1"/>
            <a:r>
              <a:rPr lang="en-US" dirty="0" smtClean="0"/>
              <a:t>How do you trace defects back to their origin?</a:t>
            </a:r>
          </a:p>
          <a:p>
            <a:r>
              <a:rPr lang="en-US" dirty="0" smtClean="0"/>
              <a:t>If it’s all automated, that’s harder to set 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9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Kan’s</a:t>
            </a:r>
            <a:r>
              <a:rPr lang="en-US" dirty="0" smtClean="0"/>
              <a:t> data collection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Engineer the data collection process and entry process.</a:t>
            </a:r>
          </a:p>
          <a:p>
            <a:r>
              <a:rPr lang="en-US" dirty="0" smtClean="0"/>
              <a:t>Human factors in data collection and manipulation for data quality.</a:t>
            </a:r>
          </a:p>
          <a:p>
            <a:pPr lvl="1"/>
            <a:r>
              <a:rPr lang="en-US" dirty="0" smtClean="0"/>
              <a:t>E.g., the process of handling change requests.</a:t>
            </a:r>
          </a:p>
          <a:p>
            <a:r>
              <a:rPr lang="en-US" dirty="0" smtClean="0"/>
              <a:t>Joint information systems that maintain quality.</a:t>
            </a:r>
          </a:p>
          <a:p>
            <a:r>
              <a:rPr lang="en-US" dirty="0" smtClean="0"/>
              <a:t>Data editing, error localization, and “imputation” techniques.</a:t>
            </a:r>
          </a:p>
          <a:p>
            <a:r>
              <a:rPr lang="en-US" dirty="0" smtClean="0"/>
              <a:t>Sampling and inspection methods.</a:t>
            </a:r>
          </a:p>
          <a:p>
            <a:r>
              <a:rPr lang="en-US" dirty="0" smtClean="0"/>
              <a:t>Data tracking – follow a random sample of records through the process to trace the root sources of error in the data collection and reporting itself.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0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flow of usage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590800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Raw data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590800"/>
            <a:ext cx="132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Information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88391" y="2602468"/>
            <a:ext cx="124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Knowledge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26833" y="260246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Actions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24915" y="2602468"/>
            <a:ext cx="8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1992196" y="2775466"/>
            <a:ext cx="4462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18763" y="2819400"/>
            <a:ext cx="472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95163" y="2819400"/>
            <a:ext cx="472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05600" y="2819400"/>
            <a:ext cx="472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troubleticketexpress.com/i/trouble-tick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571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80332" y="48884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58000" y="5105400"/>
            <a:ext cx="472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32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Am I architecting software?</a:t>
            </a:r>
          </a:p>
          <a:p>
            <a:r>
              <a:rPr lang="en-US" altLang="en-US"/>
              <a:t>  Why am I architecting software?	</a:t>
            </a:r>
          </a:p>
        </p:txBody>
      </p:sp>
      <p:pic>
        <p:nvPicPr>
          <p:cNvPr id="4813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b="11079"/>
          <a:stretch>
            <a:fillRect/>
          </a:stretch>
        </p:blipFill>
        <p:spPr bwMode="auto">
          <a:xfrm>
            <a:off x="0" y="603250"/>
            <a:ext cx="9142413" cy="62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785938"/>
            <a:ext cx="7834313" cy="4064000"/>
          </a:xfrm>
          <a:noFill/>
          <a:ln/>
        </p:spPr>
        <p:txBody>
          <a:bodyPr lIns="85725" tIns="42862" rIns="85725" bIns="42862"/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/>
              <a:t>				Science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/>
              <a:t>Production				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/>
              <a:t>	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/>
              <a:t>				Commercial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/>
              <a:t>Craft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altLang="en-US" sz="2300" b="1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04800" y="3048000"/>
            <a:ext cx="22098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381000" y="5029200"/>
            <a:ext cx="22098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3124200" y="2209800"/>
            <a:ext cx="22098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3124200" y="4191000"/>
            <a:ext cx="22098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V="1">
            <a:off x="5988050" y="3132138"/>
            <a:ext cx="188595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2514600" y="3049588"/>
            <a:ext cx="534988" cy="1979612"/>
            <a:chOff x="1584" y="2305"/>
            <a:chExt cx="337" cy="1247"/>
          </a:xfrm>
        </p:grpSpPr>
        <p:sp>
          <p:nvSpPr>
            <p:cNvPr id="48138" name="Arc 10"/>
            <p:cNvSpPr>
              <a:spLocks/>
            </p:cNvSpPr>
            <p:nvPr/>
          </p:nvSpPr>
          <p:spPr bwMode="auto">
            <a:xfrm>
              <a:off x="1584" y="2305"/>
              <a:ext cx="337" cy="624"/>
            </a:xfrm>
            <a:custGeom>
              <a:avLst/>
              <a:gdLst>
                <a:gd name="G0" fmla="+- 64 0 0"/>
                <a:gd name="G1" fmla="+- 21600 0 0"/>
                <a:gd name="G2" fmla="+- 21600 0 0"/>
                <a:gd name="T0" fmla="*/ 0 w 21664"/>
                <a:gd name="T1" fmla="*/ 0 h 21600"/>
                <a:gd name="T2" fmla="*/ 21664 w 21664"/>
                <a:gd name="T3" fmla="*/ 21600 h 21600"/>
                <a:gd name="T4" fmla="*/ 64 w 21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4" h="21600" fill="none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</a:path>
                <a:path w="21664" h="21600" stroke="0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  <a:lnTo>
                    <a:pt x="64" y="21600"/>
                  </a:lnTo>
                  <a:close/>
                </a:path>
              </a:pathLst>
            </a:custGeom>
            <a:noFill/>
            <a:ln w="539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9" name="Arc 11"/>
            <p:cNvSpPr>
              <a:spLocks/>
            </p:cNvSpPr>
            <p:nvPr/>
          </p:nvSpPr>
          <p:spPr bwMode="auto">
            <a:xfrm>
              <a:off x="1584" y="2928"/>
              <a:ext cx="336" cy="62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39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5334000" y="2211388"/>
            <a:ext cx="534988" cy="1979612"/>
            <a:chOff x="3360" y="1777"/>
            <a:chExt cx="337" cy="1247"/>
          </a:xfrm>
        </p:grpSpPr>
        <p:sp>
          <p:nvSpPr>
            <p:cNvPr id="48141" name="Arc 13"/>
            <p:cNvSpPr>
              <a:spLocks/>
            </p:cNvSpPr>
            <p:nvPr/>
          </p:nvSpPr>
          <p:spPr bwMode="auto">
            <a:xfrm>
              <a:off x="3360" y="1777"/>
              <a:ext cx="337" cy="624"/>
            </a:xfrm>
            <a:custGeom>
              <a:avLst/>
              <a:gdLst>
                <a:gd name="G0" fmla="+- 64 0 0"/>
                <a:gd name="G1" fmla="+- 21600 0 0"/>
                <a:gd name="G2" fmla="+- 21600 0 0"/>
                <a:gd name="T0" fmla="*/ 0 w 21664"/>
                <a:gd name="T1" fmla="*/ 0 h 21600"/>
                <a:gd name="T2" fmla="*/ 21664 w 21664"/>
                <a:gd name="T3" fmla="*/ 21600 h 21600"/>
                <a:gd name="T4" fmla="*/ 64 w 216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64" h="21600" fill="none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</a:path>
                <a:path w="21664" h="21600" stroke="0" extrusionOk="0">
                  <a:moveTo>
                    <a:pt x="0" y="0"/>
                  </a:moveTo>
                  <a:cubicBezTo>
                    <a:pt x="21" y="0"/>
                    <a:pt x="42" y="-1"/>
                    <a:pt x="64" y="0"/>
                  </a:cubicBezTo>
                  <a:cubicBezTo>
                    <a:pt x="11993" y="0"/>
                    <a:pt x="21664" y="9670"/>
                    <a:pt x="21664" y="21600"/>
                  </a:cubicBezTo>
                  <a:lnTo>
                    <a:pt x="64" y="21600"/>
                  </a:lnTo>
                  <a:close/>
                </a:path>
              </a:pathLst>
            </a:custGeom>
            <a:noFill/>
            <a:ln w="539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Arc 14"/>
            <p:cNvSpPr>
              <a:spLocks/>
            </p:cNvSpPr>
            <p:nvPr/>
          </p:nvSpPr>
          <p:spPr bwMode="auto">
            <a:xfrm>
              <a:off x="3360" y="2400"/>
              <a:ext cx="336" cy="62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3975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8145" name="Object 17"/>
          <p:cNvGraphicFramePr>
            <a:graphicFrameLocks/>
          </p:cNvGraphicFramePr>
          <p:nvPr/>
        </p:nvGraphicFramePr>
        <p:xfrm>
          <a:off x="3800475" y="2900363"/>
          <a:ext cx="1176338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GALLERY" r:id="rId5" imgW="6756120" imgH="6638760" progId="GALLERYClipart">
                  <p:embed/>
                </p:oleObj>
              </mc:Choice>
              <mc:Fallback>
                <p:oleObj name="GALLERY" r:id="rId5" imgW="6756120" imgH="66387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2900363"/>
                        <a:ext cx="1176338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6" name="Object 18"/>
          <p:cNvGraphicFramePr>
            <a:graphicFrameLocks/>
          </p:cNvGraphicFramePr>
          <p:nvPr/>
        </p:nvGraphicFramePr>
        <p:xfrm>
          <a:off x="963613" y="2108200"/>
          <a:ext cx="10144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GALLERY" r:id="rId7" imgW="7180200" imgH="4890960" progId="GALLERYClipart">
                  <p:embed/>
                </p:oleObj>
              </mc:Choice>
              <mc:Fallback>
                <p:oleObj name="GALLERY" r:id="rId7" imgW="7180200" imgH="489096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108200"/>
                        <a:ext cx="10144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8" name="Object 20"/>
          <p:cNvGraphicFramePr>
            <a:graphicFrameLocks/>
          </p:cNvGraphicFramePr>
          <p:nvPr/>
        </p:nvGraphicFramePr>
        <p:xfrm>
          <a:off x="1709738" y="4133850"/>
          <a:ext cx="8715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GALLERY" r:id="rId9" imgW="4147920" imgH="3862080" progId="GALLERYClipart">
                  <p:embed/>
                </p:oleObj>
              </mc:Choice>
              <mc:Fallback>
                <p:oleObj name="GALLERY" r:id="rId9" imgW="4147920" imgH="386208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4133850"/>
                        <a:ext cx="87153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9" name="Object 21"/>
          <p:cNvGraphicFramePr>
            <a:graphicFrameLocks/>
          </p:cNvGraphicFramePr>
          <p:nvPr/>
        </p:nvGraphicFramePr>
        <p:xfrm>
          <a:off x="3821113" y="744538"/>
          <a:ext cx="7937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name="GALLERY" r:id="rId11" imgW="2579400" imgH="4235400" progId="GALLERYClipart">
                  <p:embed/>
                </p:oleObj>
              </mc:Choice>
              <mc:Fallback>
                <p:oleObj name="GALLERY" r:id="rId11" imgW="2579400" imgH="423540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744538"/>
                        <a:ext cx="7937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9524" y="0"/>
            <a:ext cx="8982076" cy="6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400" dirty="0"/>
              <a:t>“…scientific knowledge does not by itself make a man a healer, a practitioner of medicine.  The practice of medicine requires art in addition to science---art based on science, but going beyond science in formulating general rules for the guidance of practice in particular cases.”	  -- Mortimer Adler 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381000" y="3960813"/>
            <a:ext cx="13731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/>
              <a:t>“What’s the </a:t>
            </a:r>
            <a:br>
              <a:rPr lang="en-US" altLang="en-US" b="1" dirty="0"/>
            </a:br>
            <a:r>
              <a:rPr lang="en-US" altLang="en-US" b="1" dirty="0"/>
              <a:t>  opposite of </a:t>
            </a:r>
            <a:br>
              <a:rPr lang="en-US" altLang="en-US" b="1" dirty="0"/>
            </a:br>
            <a:r>
              <a:rPr lang="en-US" altLang="en-US" b="1" dirty="0"/>
              <a:t>  Eureka?”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447799" y="6257925"/>
            <a:ext cx="633412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100" dirty="0"/>
              <a:t>Background is Claude Monet’s </a:t>
            </a:r>
            <a:r>
              <a:rPr lang="en-US" altLang="en-US" sz="1100" i="1" dirty="0"/>
              <a:t>Le </a:t>
            </a:r>
            <a:r>
              <a:rPr lang="en-US" altLang="en-US" sz="1100" i="1" dirty="0" err="1"/>
              <a:t>Bassin</a:t>
            </a:r>
            <a:r>
              <a:rPr lang="en-US" altLang="en-US" sz="1100" i="1" dirty="0"/>
              <a:t> aux </a:t>
            </a:r>
            <a:r>
              <a:rPr lang="en-US" altLang="en-US" sz="1100" i="1" dirty="0" err="1"/>
              <a:t>nymphéas</a:t>
            </a:r>
            <a:r>
              <a:rPr lang="en-US" altLang="en-US" sz="1100" i="1" dirty="0"/>
              <a:t>, </a:t>
            </a:r>
            <a:r>
              <a:rPr lang="en-US" altLang="en-US" sz="1100" i="1" dirty="0" err="1"/>
              <a:t>harmonie</a:t>
            </a:r>
            <a:r>
              <a:rPr lang="en-US" altLang="en-US" sz="1100" i="1" dirty="0"/>
              <a:t> </a:t>
            </a:r>
            <a:r>
              <a:rPr lang="en-US" altLang="en-US" sz="1100" i="1" dirty="0" err="1"/>
              <a:t>verte</a:t>
            </a:r>
            <a:r>
              <a:rPr lang="en-US" altLang="en-US" sz="1100" i="1" dirty="0"/>
              <a:t>,</a:t>
            </a:r>
            <a:r>
              <a:rPr lang="en-US" altLang="en-US" sz="1100" dirty="0"/>
              <a:t> 1899; </a:t>
            </a:r>
            <a:r>
              <a:rPr lang="en-US" altLang="en-US" sz="1100" dirty="0" err="1"/>
              <a:t>Musée</a:t>
            </a:r>
            <a:r>
              <a:rPr lang="en-US" altLang="en-US" sz="1100" dirty="0"/>
              <a:t> d'Orsay, Paris</a:t>
            </a:r>
            <a:br>
              <a:rPr lang="en-US" altLang="en-US" sz="1100" dirty="0"/>
            </a:br>
            <a:r>
              <a:rPr lang="en-US" altLang="en-US" sz="1100" dirty="0"/>
              <a:t>Figure derived from </a:t>
            </a:r>
            <a:r>
              <a:rPr lang="en-US" altLang="en-US" sz="1100" i="1" dirty="0"/>
              <a:t>Software Architecture:  Perspectives on an Emerging Discipline</a:t>
            </a:r>
            <a:r>
              <a:rPr lang="en-US" altLang="en-US" sz="1100" dirty="0"/>
              <a:t>, by Mary Shaw and David </a:t>
            </a:r>
            <a:r>
              <a:rPr lang="en-US" altLang="en-US" sz="1100" dirty="0" err="1"/>
              <a:t>Garlan</a:t>
            </a:r>
            <a:r>
              <a:rPr lang="en-US" altLang="en-US" sz="1100" dirty="0"/>
              <a:t>.  Prentice Hall, 1996, ISBN 0-13-182957-2.</a:t>
            </a:r>
          </a:p>
        </p:txBody>
      </p:sp>
      <p:sp>
        <p:nvSpPr>
          <p:cNvPr id="48144" name="Freeform 16"/>
          <p:cNvSpPr>
            <a:spLocks/>
          </p:cNvSpPr>
          <p:nvPr/>
        </p:nvSpPr>
        <p:spPr bwMode="auto">
          <a:xfrm>
            <a:off x="98425" y="2895600"/>
            <a:ext cx="8462963" cy="3641725"/>
          </a:xfrm>
          <a:custGeom>
            <a:avLst/>
            <a:gdLst>
              <a:gd name="T0" fmla="*/ 48 w 5509"/>
              <a:gd name="T1" fmla="*/ 1320 h 1465"/>
              <a:gd name="T2" fmla="*/ 120 w 5509"/>
              <a:gd name="T3" fmla="*/ 1260 h 1465"/>
              <a:gd name="T4" fmla="*/ 192 w 5509"/>
              <a:gd name="T5" fmla="*/ 1272 h 1465"/>
              <a:gd name="T6" fmla="*/ 264 w 5509"/>
              <a:gd name="T7" fmla="*/ 1260 h 1465"/>
              <a:gd name="T8" fmla="*/ 384 w 5509"/>
              <a:gd name="T9" fmla="*/ 1392 h 1465"/>
              <a:gd name="T10" fmla="*/ 576 w 5509"/>
              <a:gd name="T11" fmla="*/ 1464 h 1465"/>
              <a:gd name="T12" fmla="*/ 744 w 5509"/>
              <a:gd name="T13" fmla="*/ 1464 h 1465"/>
              <a:gd name="T14" fmla="*/ 840 w 5509"/>
              <a:gd name="T15" fmla="*/ 1416 h 1465"/>
              <a:gd name="T16" fmla="*/ 876 w 5509"/>
              <a:gd name="T17" fmla="*/ 1308 h 1465"/>
              <a:gd name="T18" fmla="*/ 900 w 5509"/>
              <a:gd name="T19" fmla="*/ 1164 h 1465"/>
              <a:gd name="T20" fmla="*/ 972 w 5509"/>
              <a:gd name="T21" fmla="*/ 1152 h 1465"/>
              <a:gd name="T22" fmla="*/ 1140 w 5509"/>
              <a:gd name="T23" fmla="*/ 1176 h 1465"/>
              <a:gd name="T24" fmla="*/ 1356 w 5509"/>
              <a:gd name="T25" fmla="*/ 1188 h 1465"/>
              <a:gd name="T26" fmla="*/ 1416 w 5509"/>
              <a:gd name="T27" fmla="*/ 1224 h 1465"/>
              <a:gd name="T28" fmla="*/ 1524 w 5509"/>
              <a:gd name="T29" fmla="*/ 1080 h 1465"/>
              <a:gd name="T30" fmla="*/ 1668 w 5509"/>
              <a:gd name="T31" fmla="*/ 1032 h 1465"/>
              <a:gd name="T32" fmla="*/ 1764 w 5509"/>
              <a:gd name="T33" fmla="*/ 984 h 1465"/>
              <a:gd name="T34" fmla="*/ 2040 w 5509"/>
              <a:gd name="T35" fmla="*/ 1056 h 1465"/>
              <a:gd name="T36" fmla="*/ 2196 w 5509"/>
              <a:gd name="T37" fmla="*/ 984 h 1465"/>
              <a:gd name="T38" fmla="*/ 2256 w 5509"/>
              <a:gd name="T39" fmla="*/ 900 h 1465"/>
              <a:gd name="T40" fmla="*/ 2328 w 5509"/>
              <a:gd name="T41" fmla="*/ 864 h 1465"/>
              <a:gd name="T42" fmla="*/ 2484 w 5509"/>
              <a:gd name="T43" fmla="*/ 1020 h 1465"/>
              <a:gd name="T44" fmla="*/ 2580 w 5509"/>
              <a:gd name="T45" fmla="*/ 1188 h 1465"/>
              <a:gd name="T46" fmla="*/ 2736 w 5509"/>
              <a:gd name="T47" fmla="*/ 1212 h 1465"/>
              <a:gd name="T48" fmla="*/ 2868 w 5509"/>
              <a:gd name="T49" fmla="*/ 1152 h 1465"/>
              <a:gd name="T50" fmla="*/ 2964 w 5509"/>
              <a:gd name="T51" fmla="*/ 996 h 1465"/>
              <a:gd name="T52" fmla="*/ 2976 w 5509"/>
              <a:gd name="T53" fmla="*/ 876 h 1465"/>
              <a:gd name="T54" fmla="*/ 2976 w 5509"/>
              <a:gd name="T55" fmla="*/ 744 h 1465"/>
              <a:gd name="T56" fmla="*/ 3192 w 5509"/>
              <a:gd name="T57" fmla="*/ 840 h 1465"/>
              <a:gd name="T58" fmla="*/ 3336 w 5509"/>
              <a:gd name="T59" fmla="*/ 864 h 1465"/>
              <a:gd name="T60" fmla="*/ 3480 w 5509"/>
              <a:gd name="T61" fmla="*/ 864 h 1465"/>
              <a:gd name="T62" fmla="*/ 3516 w 5509"/>
              <a:gd name="T63" fmla="*/ 600 h 1465"/>
              <a:gd name="T64" fmla="*/ 3720 w 5509"/>
              <a:gd name="T65" fmla="*/ 588 h 1465"/>
              <a:gd name="T66" fmla="*/ 3888 w 5509"/>
              <a:gd name="T67" fmla="*/ 516 h 1465"/>
              <a:gd name="T68" fmla="*/ 4152 w 5509"/>
              <a:gd name="T69" fmla="*/ 420 h 1465"/>
              <a:gd name="T70" fmla="*/ 4224 w 5509"/>
              <a:gd name="T71" fmla="*/ 444 h 1465"/>
              <a:gd name="T72" fmla="*/ 4236 w 5509"/>
              <a:gd name="T73" fmla="*/ 564 h 1465"/>
              <a:gd name="T74" fmla="*/ 4296 w 5509"/>
              <a:gd name="T75" fmla="*/ 600 h 1465"/>
              <a:gd name="T76" fmla="*/ 4404 w 5509"/>
              <a:gd name="T77" fmla="*/ 1188 h 1465"/>
              <a:gd name="T78" fmla="*/ 4416 w 5509"/>
              <a:gd name="T79" fmla="*/ 1224 h 1465"/>
              <a:gd name="T80" fmla="*/ 4512 w 5509"/>
              <a:gd name="T81" fmla="*/ 1056 h 1465"/>
              <a:gd name="T82" fmla="*/ 4596 w 5509"/>
              <a:gd name="T83" fmla="*/ 912 h 1465"/>
              <a:gd name="T84" fmla="*/ 4632 w 5509"/>
              <a:gd name="T85" fmla="*/ 744 h 1465"/>
              <a:gd name="T86" fmla="*/ 4632 w 5509"/>
              <a:gd name="T87" fmla="*/ 528 h 1465"/>
              <a:gd name="T88" fmla="*/ 4620 w 5509"/>
              <a:gd name="T89" fmla="*/ 336 h 1465"/>
              <a:gd name="T90" fmla="*/ 4800 w 5509"/>
              <a:gd name="T91" fmla="*/ 372 h 1465"/>
              <a:gd name="T92" fmla="*/ 5136 w 5509"/>
              <a:gd name="T93" fmla="*/ 360 h 1465"/>
              <a:gd name="T94" fmla="*/ 5136 w 5509"/>
              <a:gd name="T95" fmla="*/ 156 h 1465"/>
              <a:gd name="T96" fmla="*/ 5232 w 5509"/>
              <a:gd name="T97" fmla="*/ 60 h 1465"/>
              <a:gd name="T98" fmla="*/ 5472 w 5509"/>
              <a:gd name="T99" fmla="*/ 48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509" h="1465">
                <a:moveTo>
                  <a:pt x="0" y="1308"/>
                </a:moveTo>
                <a:lnTo>
                  <a:pt x="48" y="1320"/>
                </a:lnTo>
                <a:lnTo>
                  <a:pt x="84" y="1284"/>
                </a:lnTo>
                <a:lnTo>
                  <a:pt x="120" y="1260"/>
                </a:lnTo>
                <a:lnTo>
                  <a:pt x="156" y="1272"/>
                </a:lnTo>
                <a:lnTo>
                  <a:pt x="192" y="1272"/>
                </a:lnTo>
                <a:lnTo>
                  <a:pt x="228" y="1260"/>
                </a:lnTo>
                <a:lnTo>
                  <a:pt x="264" y="1260"/>
                </a:lnTo>
                <a:lnTo>
                  <a:pt x="300" y="1272"/>
                </a:lnTo>
                <a:lnTo>
                  <a:pt x="384" y="1392"/>
                </a:lnTo>
                <a:lnTo>
                  <a:pt x="456" y="1464"/>
                </a:lnTo>
                <a:lnTo>
                  <a:pt x="576" y="1464"/>
                </a:lnTo>
                <a:lnTo>
                  <a:pt x="648" y="1464"/>
                </a:lnTo>
                <a:lnTo>
                  <a:pt x="744" y="1464"/>
                </a:lnTo>
                <a:lnTo>
                  <a:pt x="816" y="1452"/>
                </a:lnTo>
                <a:lnTo>
                  <a:pt x="840" y="1416"/>
                </a:lnTo>
                <a:lnTo>
                  <a:pt x="864" y="1380"/>
                </a:lnTo>
                <a:lnTo>
                  <a:pt x="876" y="1308"/>
                </a:lnTo>
                <a:lnTo>
                  <a:pt x="888" y="1212"/>
                </a:lnTo>
                <a:lnTo>
                  <a:pt x="900" y="1164"/>
                </a:lnTo>
                <a:lnTo>
                  <a:pt x="936" y="1140"/>
                </a:lnTo>
                <a:lnTo>
                  <a:pt x="972" y="1152"/>
                </a:lnTo>
                <a:lnTo>
                  <a:pt x="1068" y="1176"/>
                </a:lnTo>
                <a:lnTo>
                  <a:pt x="1140" y="1176"/>
                </a:lnTo>
                <a:lnTo>
                  <a:pt x="1236" y="1188"/>
                </a:lnTo>
                <a:lnTo>
                  <a:pt x="1356" y="1188"/>
                </a:lnTo>
                <a:lnTo>
                  <a:pt x="1392" y="1188"/>
                </a:lnTo>
                <a:lnTo>
                  <a:pt x="1416" y="1224"/>
                </a:lnTo>
                <a:lnTo>
                  <a:pt x="1428" y="1152"/>
                </a:lnTo>
                <a:lnTo>
                  <a:pt x="1524" y="1080"/>
                </a:lnTo>
                <a:lnTo>
                  <a:pt x="1620" y="1056"/>
                </a:lnTo>
                <a:lnTo>
                  <a:pt x="1668" y="1032"/>
                </a:lnTo>
                <a:lnTo>
                  <a:pt x="1692" y="996"/>
                </a:lnTo>
                <a:lnTo>
                  <a:pt x="1764" y="984"/>
                </a:lnTo>
                <a:lnTo>
                  <a:pt x="1920" y="984"/>
                </a:lnTo>
                <a:lnTo>
                  <a:pt x="2040" y="1056"/>
                </a:lnTo>
                <a:lnTo>
                  <a:pt x="2076" y="1104"/>
                </a:lnTo>
                <a:lnTo>
                  <a:pt x="2196" y="984"/>
                </a:lnTo>
                <a:lnTo>
                  <a:pt x="2232" y="948"/>
                </a:lnTo>
                <a:lnTo>
                  <a:pt x="2256" y="900"/>
                </a:lnTo>
                <a:lnTo>
                  <a:pt x="2292" y="864"/>
                </a:lnTo>
                <a:lnTo>
                  <a:pt x="2328" y="864"/>
                </a:lnTo>
                <a:lnTo>
                  <a:pt x="2448" y="972"/>
                </a:lnTo>
                <a:lnTo>
                  <a:pt x="2484" y="1020"/>
                </a:lnTo>
                <a:lnTo>
                  <a:pt x="2556" y="1092"/>
                </a:lnTo>
                <a:lnTo>
                  <a:pt x="2580" y="1188"/>
                </a:lnTo>
                <a:lnTo>
                  <a:pt x="2616" y="1224"/>
                </a:lnTo>
                <a:lnTo>
                  <a:pt x="2736" y="1212"/>
                </a:lnTo>
                <a:lnTo>
                  <a:pt x="2832" y="1188"/>
                </a:lnTo>
                <a:lnTo>
                  <a:pt x="2868" y="1152"/>
                </a:lnTo>
                <a:lnTo>
                  <a:pt x="2916" y="1116"/>
                </a:lnTo>
                <a:lnTo>
                  <a:pt x="2964" y="996"/>
                </a:lnTo>
                <a:lnTo>
                  <a:pt x="2976" y="924"/>
                </a:lnTo>
                <a:lnTo>
                  <a:pt x="2976" y="876"/>
                </a:lnTo>
                <a:lnTo>
                  <a:pt x="2964" y="780"/>
                </a:lnTo>
                <a:lnTo>
                  <a:pt x="2976" y="744"/>
                </a:lnTo>
                <a:lnTo>
                  <a:pt x="3096" y="828"/>
                </a:lnTo>
                <a:lnTo>
                  <a:pt x="3192" y="840"/>
                </a:lnTo>
                <a:lnTo>
                  <a:pt x="3264" y="852"/>
                </a:lnTo>
                <a:lnTo>
                  <a:pt x="3336" y="864"/>
                </a:lnTo>
                <a:lnTo>
                  <a:pt x="3456" y="984"/>
                </a:lnTo>
                <a:lnTo>
                  <a:pt x="3480" y="864"/>
                </a:lnTo>
                <a:lnTo>
                  <a:pt x="3504" y="696"/>
                </a:lnTo>
                <a:lnTo>
                  <a:pt x="3516" y="600"/>
                </a:lnTo>
                <a:lnTo>
                  <a:pt x="3564" y="588"/>
                </a:lnTo>
                <a:lnTo>
                  <a:pt x="3720" y="588"/>
                </a:lnTo>
                <a:lnTo>
                  <a:pt x="3840" y="600"/>
                </a:lnTo>
                <a:lnTo>
                  <a:pt x="3888" y="516"/>
                </a:lnTo>
                <a:lnTo>
                  <a:pt x="4056" y="444"/>
                </a:lnTo>
                <a:lnTo>
                  <a:pt x="4152" y="420"/>
                </a:lnTo>
                <a:lnTo>
                  <a:pt x="4188" y="420"/>
                </a:lnTo>
                <a:lnTo>
                  <a:pt x="4224" y="444"/>
                </a:lnTo>
                <a:lnTo>
                  <a:pt x="4236" y="528"/>
                </a:lnTo>
                <a:lnTo>
                  <a:pt x="4236" y="564"/>
                </a:lnTo>
                <a:lnTo>
                  <a:pt x="4248" y="600"/>
                </a:lnTo>
                <a:lnTo>
                  <a:pt x="4296" y="600"/>
                </a:lnTo>
                <a:lnTo>
                  <a:pt x="4380" y="876"/>
                </a:lnTo>
                <a:lnTo>
                  <a:pt x="4404" y="1188"/>
                </a:lnTo>
                <a:lnTo>
                  <a:pt x="4404" y="1308"/>
                </a:lnTo>
                <a:lnTo>
                  <a:pt x="4416" y="1224"/>
                </a:lnTo>
                <a:lnTo>
                  <a:pt x="4440" y="1128"/>
                </a:lnTo>
                <a:lnTo>
                  <a:pt x="4512" y="1056"/>
                </a:lnTo>
                <a:lnTo>
                  <a:pt x="4584" y="1032"/>
                </a:lnTo>
                <a:lnTo>
                  <a:pt x="4596" y="912"/>
                </a:lnTo>
                <a:lnTo>
                  <a:pt x="4620" y="816"/>
                </a:lnTo>
                <a:lnTo>
                  <a:pt x="4632" y="744"/>
                </a:lnTo>
                <a:lnTo>
                  <a:pt x="4632" y="648"/>
                </a:lnTo>
                <a:lnTo>
                  <a:pt x="4632" y="528"/>
                </a:lnTo>
                <a:lnTo>
                  <a:pt x="4632" y="384"/>
                </a:lnTo>
                <a:lnTo>
                  <a:pt x="4620" y="336"/>
                </a:lnTo>
                <a:lnTo>
                  <a:pt x="4764" y="360"/>
                </a:lnTo>
                <a:lnTo>
                  <a:pt x="4800" y="372"/>
                </a:lnTo>
                <a:lnTo>
                  <a:pt x="4944" y="360"/>
                </a:lnTo>
                <a:lnTo>
                  <a:pt x="5136" y="360"/>
                </a:lnTo>
                <a:lnTo>
                  <a:pt x="5136" y="252"/>
                </a:lnTo>
                <a:lnTo>
                  <a:pt x="5136" y="156"/>
                </a:lnTo>
                <a:lnTo>
                  <a:pt x="5136" y="60"/>
                </a:lnTo>
                <a:lnTo>
                  <a:pt x="5232" y="60"/>
                </a:lnTo>
                <a:lnTo>
                  <a:pt x="5376" y="60"/>
                </a:lnTo>
                <a:lnTo>
                  <a:pt x="5472" y="48"/>
                </a:lnTo>
                <a:lnTo>
                  <a:pt x="5508" y="0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34925" y="791463"/>
            <a:ext cx="2833688" cy="141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600" b="1" i="1" dirty="0"/>
              <a:t>"I am looking for something I have not done before, a shiver my painting has not yet given."</a:t>
            </a:r>
            <a:r>
              <a:rPr lang="en-US" altLang="en-US" sz="1600" b="1" dirty="0"/>
              <a:t>  </a:t>
            </a:r>
            <a:br>
              <a:rPr lang="en-US" altLang="en-US" sz="1600" b="1" dirty="0"/>
            </a:br>
            <a:r>
              <a:rPr lang="en-US" altLang="en-US" sz="1600" b="1" dirty="0"/>
              <a:t>-- </a:t>
            </a:r>
            <a:r>
              <a:rPr lang="en-US" altLang="en-US" sz="1600" b="1" i="1" dirty="0"/>
              <a:t>Claude Monet</a:t>
            </a:r>
            <a:endParaRPr lang="en-US" altLang="en-US" sz="1600" b="1" dirty="0"/>
          </a:p>
          <a:p>
            <a:endParaRPr lang="en-US" altLang="en-US" sz="1600" b="1" dirty="0"/>
          </a:p>
        </p:txBody>
      </p:sp>
      <p:graphicFrame>
        <p:nvGraphicFramePr>
          <p:cNvPr id="48147" name="Object 19"/>
          <p:cNvGraphicFramePr>
            <a:graphicFrameLocks/>
          </p:cNvGraphicFramePr>
          <p:nvPr/>
        </p:nvGraphicFramePr>
        <p:xfrm>
          <a:off x="6137275" y="1641475"/>
          <a:ext cx="1130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GALLERY" r:id="rId13" imgW="7013520" imgH="6453000" progId="GALLERYClipart">
                  <p:embed/>
                </p:oleObj>
              </mc:Choice>
              <mc:Fallback>
                <p:oleObj name="GALLERY" r:id="rId13" imgW="7013520" imgH="645300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641475"/>
                        <a:ext cx="1130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7542213" y="3179326"/>
            <a:ext cx="161448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400" b="1" dirty="0"/>
              <a:t>E.g., </a:t>
            </a:r>
            <a:endParaRPr lang="en-US" altLang="en-US" sz="1400" b="1" dirty="0" smtClean="0"/>
          </a:p>
          <a:p>
            <a:pPr algn="r"/>
            <a:r>
              <a:rPr lang="en-US" altLang="en-US" sz="1400" b="1" dirty="0" smtClean="0"/>
              <a:t>“</a:t>
            </a:r>
            <a:r>
              <a:rPr lang="en-US" altLang="en-US" sz="1400" b="1" dirty="0"/>
              <a:t>The focus of Cleanroom involves moving from traditional, craft-based software development practices to rigorous, engineering-based practices.”  At http://www.sei.cmu.edu/ </a:t>
            </a:r>
            <a:r>
              <a:rPr lang="en-US" altLang="en-US" sz="1400" b="1" dirty="0" err="1"/>
              <a:t>str</a:t>
            </a:r>
            <a:r>
              <a:rPr lang="en-US" altLang="en-US" sz="1400" b="1" dirty="0"/>
              <a:t>/descriptions/ cleanroom_body.html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5999163" y="2749550"/>
            <a:ext cx="1782762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300" b="1"/>
              <a:t>Professional 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300" b="1"/>
              <a:t>Engineering</a:t>
            </a:r>
          </a:p>
          <a:p>
            <a:endParaRPr lang="en-US" altLang="en-US" sz="2300"/>
          </a:p>
        </p:txBody>
      </p:sp>
      <p:sp>
        <p:nvSpPr>
          <p:cNvPr id="2" name="TextBox 1"/>
          <p:cNvSpPr txBox="1"/>
          <p:nvPr/>
        </p:nvSpPr>
        <p:spPr>
          <a:xfrm>
            <a:off x="5830094" y="609600"/>
            <a:ext cx="3237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Where is your organization on this progression?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0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Am I architecting software?</a:t>
            </a:r>
          </a:p>
          <a:p>
            <a:r>
              <a:rPr lang="en-US" altLang="en-US"/>
              <a:t>  Why am I architecting software?	</a:t>
            </a:r>
          </a:p>
        </p:txBody>
      </p:sp>
      <p:pic>
        <p:nvPicPr>
          <p:cNvPr id="121858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2600"/>
          <a:stretch>
            <a:fillRect/>
          </a:stretch>
        </p:blipFill>
        <p:spPr bwMode="auto">
          <a:xfrm>
            <a:off x="0" y="512763"/>
            <a:ext cx="9121775" cy="623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59" name="Line 3"/>
          <p:cNvSpPr>
            <a:spLocks noChangeShapeType="1"/>
          </p:cNvSpPr>
          <p:nvPr/>
        </p:nvSpPr>
        <p:spPr bwMode="auto">
          <a:xfrm flipH="1" flipV="1">
            <a:off x="2738438" y="2951163"/>
            <a:ext cx="2032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 flipH="1" flipV="1">
            <a:off x="3429000" y="4098925"/>
            <a:ext cx="113030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5295900" y="4906963"/>
            <a:ext cx="15748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 flipH="1">
            <a:off x="5603875" y="3144838"/>
            <a:ext cx="1330325" cy="139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5791200" y="1519238"/>
            <a:ext cx="12192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 flipV="1">
            <a:off x="2921000" y="1435100"/>
            <a:ext cx="1320800" cy="1125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3768725" y="2651125"/>
            <a:ext cx="22939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en-US" sz="1600" b="1"/>
              <a:t>The “Novelty Circle” of engineering; or, “Hey, where’s my needle in this haystack?”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170488" y="-12700"/>
            <a:ext cx="32115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i="1" dirty="0"/>
              <a:t>Top:</a:t>
            </a:r>
            <a:r>
              <a:rPr lang="en-US" altLang="en-US" sz="1400" dirty="0"/>
              <a:t>  The real person shown here is </a:t>
            </a:r>
            <a:r>
              <a:rPr lang="en-US" altLang="en-US" sz="1400" dirty="0" err="1"/>
              <a:t>Denzil</a:t>
            </a:r>
            <a:r>
              <a:rPr lang="en-US" altLang="en-US" sz="1400" dirty="0"/>
              <a:t> Biter, City Engineer for Clarksville, TN.  See www.cityofclarksville.com/ </a:t>
            </a:r>
            <a:r>
              <a:rPr lang="en-US" altLang="en-US" sz="1400" dirty="0" err="1"/>
              <a:t>cityengineer</a:t>
            </a:r>
            <a:r>
              <a:rPr lang="en-US" altLang="en-US" sz="1400" dirty="0"/>
              <a:t>/.</a:t>
            </a:r>
            <a:endParaRPr lang="en-US" altLang="en-US" dirty="0"/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4533900" y="2249488"/>
            <a:ext cx="1042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</a:rPr>
              <a:t>Folklore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1841500" y="2554288"/>
            <a:ext cx="187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>
                <a:solidFill>
                  <a:schemeClr val="accent2"/>
                </a:solidFill>
              </a:rPr>
              <a:t>Ad hoc</a:t>
            </a:r>
            <a:r>
              <a:rPr lang="en-US" altLang="en-US" sz="2000">
                <a:solidFill>
                  <a:schemeClr val="accent2"/>
                </a:solidFill>
              </a:rPr>
              <a:t> solutions</a:t>
            </a:r>
          </a:p>
        </p:txBody>
      </p:sp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2293938" y="3529013"/>
            <a:ext cx="2643187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New problems</a:t>
            </a:r>
            <a:br>
              <a:rPr lang="en-US" altLang="en-US" sz="2000">
                <a:solidFill>
                  <a:schemeClr val="accent2"/>
                </a:solidFill>
              </a:rPr>
            </a:br>
            <a:r>
              <a:rPr lang="en-US" altLang="en-US" sz="2000">
                <a:solidFill>
                  <a:schemeClr val="accent2"/>
                </a:solidFill>
              </a:rPr>
              <a:t>  </a:t>
            </a:r>
            <a:r>
              <a:rPr lang="en-US" altLang="en-US">
                <a:solidFill>
                  <a:schemeClr val="accent2"/>
                </a:solidFill>
              </a:rPr>
              <a:t>(</a:t>
            </a:r>
            <a:r>
              <a:rPr lang="en-US" altLang="en-US" b="1">
                <a:solidFill>
                  <a:schemeClr val="accent2"/>
                </a:solidFill>
              </a:rPr>
              <a:t>novelty </a:t>
            </a:r>
            <a:r>
              <a:rPr lang="en-US" altLang="en-US">
                <a:solidFill>
                  <a:schemeClr val="accent2"/>
                </a:solidFill>
              </a:rPr>
              <a:t>and nefarious outside forces)</a:t>
            </a:r>
          </a:p>
          <a:p>
            <a:pPr>
              <a:lnSpc>
                <a:spcPct val="80000"/>
              </a:lnSpc>
            </a:pPr>
            <a:endParaRPr lang="en-US" altLang="en-US" sz="1400"/>
          </a:p>
        </p:txBody>
      </p:sp>
      <p:sp>
        <p:nvSpPr>
          <p:cNvPr id="121870" name="Text Box 14"/>
          <p:cNvSpPr txBox="1">
            <a:spLocks noChangeArrowheads="1"/>
          </p:cNvSpPr>
          <p:nvPr/>
        </p:nvSpPr>
        <p:spPr bwMode="auto">
          <a:xfrm>
            <a:off x="6024563" y="2738438"/>
            <a:ext cx="1450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Codification</a:t>
            </a:r>
            <a:endParaRPr lang="en-US" altLang="en-US" sz="1400"/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4351338" y="4533900"/>
            <a:ext cx="207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Models &amp; theories</a:t>
            </a:r>
            <a:endParaRPr lang="en-US" altLang="en-US" sz="1400"/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173038" y="6292850"/>
            <a:ext cx="58404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/>
              <a:t>Background is Claude Monet’s </a:t>
            </a:r>
            <a:r>
              <a:rPr lang="en-US" altLang="en-US" sz="1000" i="1"/>
              <a:t>Meule, Soleil Couchant, </a:t>
            </a:r>
            <a:r>
              <a:rPr lang="en-US" altLang="en-US" sz="1000"/>
              <a:t>1891; Museum of Fine Arts, Boston Figure derived from </a:t>
            </a:r>
            <a:r>
              <a:rPr lang="en-US" altLang="en-US" sz="1000" i="1"/>
              <a:t>Software Architecture:  Perspectives on an Emerging Discipline</a:t>
            </a:r>
            <a:r>
              <a:rPr lang="en-US" altLang="en-US" sz="1000"/>
              <a:t>, by Mary Shaw and David Garlan.  Prentice Hall, 1996, ISBN 0-13-182957-2.</a:t>
            </a:r>
          </a:p>
        </p:txBody>
      </p:sp>
      <p:pic>
        <p:nvPicPr>
          <p:cNvPr id="121873" name="Picture 17" descr="scient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4340225"/>
            <a:ext cx="1500187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7245350" y="6418263"/>
            <a:ext cx="157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Image from www.reg.ufl</a:t>
            </a:r>
            <a:br>
              <a:rPr lang="en-US" altLang="en-US" sz="1000"/>
            </a:br>
            <a:r>
              <a:rPr lang="en-US" altLang="en-US" sz="1000"/>
              <a:t>.edu/ suppapp-splash.html. </a:t>
            </a:r>
          </a:p>
        </p:txBody>
      </p:sp>
      <p:pic>
        <p:nvPicPr>
          <p:cNvPr id="121875" name="Picture 19" descr="documenting_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2273300"/>
            <a:ext cx="1630362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7523163" y="1416050"/>
            <a:ext cx="16097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ts val="500"/>
              </a:spcBef>
              <a:spcAft>
                <a:spcPts val="500"/>
              </a:spcAft>
            </a:pPr>
            <a:r>
              <a:rPr lang="en-US" altLang="en-US" sz="1000"/>
              <a:t>Astronomer documenting observations.  From www.astro.caltech.edu/ observatories/palomar/ faq/answers.htm.</a:t>
            </a:r>
          </a:p>
        </p:txBody>
      </p:sp>
      <p:pic>
        <p:nvPicPr>
          <p:cNvPr id="121877" name="Picture 21" descr="isabelleducirq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7651" r="24687" b="14655"/>
          <a:stretch>
            <a:fillRect/>
          </a:stretch>
        </p:blipFill>
        <p:spPr bwMode="auto">
          <a:xfrm>
            <a:off x="727075" y="38100"/>
            <a:ext cx="20383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8" name="Text Box 22"/>
          <p:cNvSpPr txBox="1">
            <a:spLocks noChangeArrowheads="1"/>
          </p:cNvSpPr>
          <p:nvPr/>
        </p:nvSpPr>
        <p:spPr bwMode="auto">
          <a:xfrm rot="-5400000">
            <a:off x="-1018381" y="1212056"/>
            <a:ext cx="3059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/>
              <a:t>Cirque du Soleil aerial contortionist is Isabelle Chasse, from http://www.montrealenespanol.com/quidam.htm</a:t>
            </a:r>
          </a:p>
        </p:txBody>
      </p:sp>
      <p:pic>
        <p:nvPicPr>
          <p:cNvPr id="121879" name="Picture 23" descr="Denzil Biter - engine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038225"/>
            <a:ext cx="141763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1880" name="Object 24"/>
          <p:cNvGraphicFramePr>
            <a:graphicFrameLocks/>
          </p:cNvGraphicFramePr>
          <p:nvPr/>
        </p:nvGraphicFramePr>
        <p:xfrm>
          <a:off x="2763838" y="-22225"/>
          <a:ext cx="2460625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GALLERY" r:id="rId9" imgW="5756040" imgH="3754080" progId="GALLERYClipart">
                  <p:embed/>
                </p:oleObj>
              </mc:Choice>
              <mc:Fallback>
                <p:oleObj name="GALLERY" r:id="rId9" imgW="5756040" imgH="3754080" progId="GALLERYClipar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-22225"/>
                        <a:ext cx="2460625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3127375" y="276225"/>
            <a:ext cx="1908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b="1"/>
              <a:t>“Here’s a great war story from the 1B project -- Impossible, but true!”</a:t>
            </a:r>
          </a:p>
        </p:txBody>
      </p:sp>
      <p:pic>
        <p:nvPicPr>
          <p:cNvPr id="121883" name="Picture 27" descr="block-pl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535488"/>
            <a:ext cx="1584325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84" name="Text Box 28"/>
          <p:cNvSpPr txBox="1">
            <a:spLocks noChangeArrowheads="1"/>
          </p:cNvSpPr>
          <p:nvPr/>
        </p:nvSpPr>
        <p:spPr bwMode="auto">
          <a:xfrm rot="-5400000">
            <a:off x="1459707" y="4976019"/>
            <a:ext cx="2205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00"/>
              <a:t>Image from www.</a:t>
            </a:r>
            <a:br>
              <a:rPr lang="en-US" altLang="en-US" sz="1000"/>
            </a:br>
            <a:r>
              <a:rPr lang="en-US" altLang="en-US" sz="1000"/>
              <a:t>sturdykidstuff.com/ tables.html</a:t>
            </a: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6124575" y="5397500"/>
            <a:ext cx="1233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accent2"/>
                </a:solidFill>
              </a:rPr>
              <a:t>Improved </a:t>
            </a:r>
            <a:br>
              <a:rPr lang="en-US" altLang="en-US" sz="2000">
                <a:solidFill>
                  <a:schemeClr val="accent2"/>
                </a:solidFill>
              </a:rPr>
            </a:br>
            <a:r>
              <a:rPr lang="en-US" altLang="en-US" sz="2000">
                <a:solidFill>
                  <a:schemeClr val="accent2"/>
                </a:solidFill>
              </a:rPr>
              <a:t>practice</a:t>
            </a:r>
          </a:p>
        </p:txBody>
      </p:sp>
      <p:pic>
        <p:nvPicPr>
          <p:cNvPr id="121886" name="Picture 30" descr="problem bould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987675"/>
            <a:ext cx="176530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87" name="Text Box 31"/>
          <p:cNvSpPr txBox="1">
            <a:spLocks noChangeArrowheads="1"/>
          </p:cNvSpPr>
          <p:nvPr/>
        </p:nvSpPr>
        <p:spPr bwMode="auto">
          <a:xfrm rot="-5400000">
            <a:off x="-835818" y="3967956"/>
            <a:ext cx="2316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Boulder climber from www.gtonline.net</a:t>
            </a:r>
            <a:br>
              <a:rPr lang="en-US" altLang="en-US" sz="1000"/>
            </a:br>
            <a:r>
              <a:rPr lang="en-US" altLang="en-US" sz="1000"/>
              <a:t>/community/ gmc/boulder/pecqueries.htm</a:t>
            </a:r>
          </a:p>
        </p:txBody>
      </p:sp>
      <p:sp>
        <p:nvSpPr>
          <p:cNvPr id="121888" name="Text Box 32"/>
          <p:cNvSpPr txBox="1">
            <a:spLocks noChangeArrowheads="1"/>
          </p:cNvSpPr>
          <p:nvPr/>
        </p:nvSpPr>
        <p:spPr bwMode="auto">
          <a:xfrm>
            <a:off x="822325" y="5391150"/>
            <a:ext cx="727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“Yikes!”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42112" y="663714"/>
            <a:ext cx="247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And where are your people on this one?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5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problem 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Tendency to over-collect and under-analyze</a:t>
            </a:r>
          </a:p>
          <a:p>
            <a:r>
              <a:rPr lang="en-US" dirty="0" smtClean="0"/>
              <a:t>Should have an idea what’s useful – first</a:t>
            </a:r>
          </a:p>
          <a:p>
            <a:pPr lvl="1"/>
            <a:r>
              <a:rPr lang="en-US" dirty="0" smtClean="0"/>
              <a:t>“Analysis driven”</a:t>
            </a:r>
          </a:p>
          <a:p>
            <a:pPr lvl="1"/>
            <a:r>
              <a:rPr lang="en-US" dirty="0" smtClean="0"/>
              <a:t>Know the models you are going for</a:t>
            </a:r>
          </a:p>
          <a:p>
            <a:r>
              <a:rPr lang="en-US" dirty="0" smtClean="0"/>
              <a:t>To some extent, metrics and measurements progress with the organization.</a:t>
            </a:r>
          </a:p>
          <a:p>
            <a:pPr lvl="1"/>
            <a:r>
              <a:rPr lang="en-US" dirty="0" smtClean="0"/>
              <a:t>If your org is back in the initial stage, a lot of metrics may be counterproductive.</a:t>
            </a:r>
          </a:p>
          <a:p>
            <a:pPr lvl="2"/>
            <a:r>
              <a:rPr lang="en-US" dirty="0" smtClean="0"/>
              <a:t>E.g., no formal integration and control – how do you track integration defects?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8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– 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Metrics that are centered around product delivery phase</a:t>
            </a:r>
          </a:p>
          <a:p>
            <a:r>
              <a:rPr lang="en-US" dirty="0" smtClean="0"/>
              <a:t>Then work backward into development process:</a:t>
            </a:r>
          </a:p>
          <a:p>
            <a:pPr lvl="1"/>
            <a:r>
              <a:rPr lang="en-US" dirty="0" smtClean="0"/>
              <a:t>Gives in-process metrics.</a:t>
            </a:r>
          </a:p>
          <a:p>
            <a:pPr lvl="1"/>
            <a:r>
              <a:rPr lang="en-US" dirty="0" smtClean="0"/>
              <a:t>See next slide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And work forward to track quality in the field.</a:t>
            </a:r>
          </a:p>
          <a:p>
            <a:pPr lvl="1"/>
            <a:r>
              <a:rPr lang="en-US" dirty="0" smtClean="0"/>
              <a:t>These are easier to setup.</a:t>
            </a:r>
          </a:p>
          <a:p>
            <a:pPr lvl="1"/>
            <a:r>
              <a:rPr lang="en-US" dirty="0" smtClean="0"/>
              <a:t>A part of support, already.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In-process metrics to start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Product defect rate (per specified time frame).</a:t>
            </a:r>
          </a:p>
          <a:p>
            <a:r>
              <a:rPr lang="en-US" dirty="0" smtClean="0"/>
              <a:t>Test defect rate.</a:t>
            </a:r>
          </a:p>
          <a:p>
            <a:r>
              <a:rPr lang="en-US" dirty="0" smtClean="0"/>
              <a:t>What is desirable goal for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Monitor by product.</a:t>
            </a:r>
          </a:p>
          <a:p>
            <a:r>
              <a:rPr lang="en-US" dirty="0" smtClean="0"/>
              <a:t>Ditto for</a:t>
            </a:r>
            <a:r>
              <a:rPr lang="en-US" dirty="0" smtClean="0">
                <a:solidFill>
                  <a:srgbClr val="FF0000"/>
                </a:solidFill>
              </a:rPr>
              <a:t> 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How do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correlate, once several data points are available?</a:t>
            </a:r>
          </a:p>
          <a:p>
            <a:r>
              <a:rPr lang="en-US" dirty="0" smtClean="0"/>
              <a:t>If they do, use that relationship to measure testing effectiveness. And,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metric becomes a target for new projects.</a:t>
            </a:r>
          </a:p>
          <a:p>
            <a:r>
              <a:rPr lang="en-US" dirty="0" smtClean="0"/>
              <a:t>Monitor for all projects.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1953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it gets messier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improve the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value?</a:t>
            </a:r>
          </a:p>
          <a:p>
            <a:pPr lvl="1"/>
            <a:r>
              <a:rPr lang="en-US" dirty="0" smtClean="0"/>
              <a:t>Is test coverage improving?</a:t>
            </a:r>
          </a:p>
          <a:p>
            <a:pPr lvl="1"/>
            <a:r>
              <a:rPr lang="en-US" dirty="0" smtClean="0"/>
              <a:t>How to improve the test suite?</a:t>
            </a:r>
          </a:p>
          <a:p>
            <a:r>
              <a:rPr lang="en-US" dirty="0" smtClean="0"/>
              <a:t>Easier to do all this at the back end than at the front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metrics questions from reading quiz on </a:t>
            </a:r>
            <a:r>
              <a:rPr lang="en-US" dirty="0" err="1" smtClean="0"/>
              <a:t>Highsmith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Buffalo’s section:</a:t>
            </a:r>
          </a:p>
          <a:p>
            <a:r>
              <a:rPr lang="en-US" dirty="0" smtClean="0"/>
              <a:t>Balancing agility and predictability</a:t>
            </a:r>
          </a:p>
          <a:p>
            <a:r>
              <a:rPr lang="en-US" dirty="0" smtClean="0"/>
              <a:t>How much to trust metrics in rating people!</a:t>
            </a:r>
          </a:p>
          <a:p>
            <a:r>
              <a:rPr lang="en-US" dirty="0" smtClean="0"/>
              <a:t>How to shorten the tail</a:t>
            </a:r>
          </a:p>
          <a:p>
            <a:r>
              <a:rPr lang="en-US" dirty="0" smtClean="0"/>
              <a:t>Advice:  Do before last essay!</a:t>
            </a:r>
          </a:p>
          <a:p>
            <a:r>
              <a:rPr lang="en-US" dirty="0" smtClean="0"/>
              <a:t>More on SLIM</a:t>
            </a:r>
          </a:p>
          <a:p>
            <a:r>
              <a:rPr lang="en-US" dirty="0" smtClean="0"/>
              <a:t>Who picks metrics – managers or developers?</a:t>
            </a:r>
          </a:p>
          <a:p>
            <a:r>
              <a:rPr lang="en-US" dirty="0" smtClean="0"/>
              <a:t>How to rate people on code quality</a:t>
            </a:r>
          </a:p>
          <a:p>
            <a:r>
              <a:rPr lang="en-US" dirty="0" smtClean="0"/>
              <a:t>What’s outcome </a:t>
            </a:r>
            <a:r>
              <a:rPr lang="en-US" dirty="0" err="1" smtClean="0"/>
              <a:t>vs</a:t>
            </a:r>
            <a:r>
              <a:rPr lang="en-US" dirty="0" smtClean="0"/>
              <a:t> output?</a:t>
            </a:r>
          </a:p>
          <a:p>
            <a:r>
              <a:rPr lang="en-US" dirty="0" smtClean="0"/>
              <a:t>Is measuring input bad, measuring output good?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7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Rec’s for small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 at the project level, not at the process level or organizational level.  </a:t>
            </a:r>
          </a:p>
          <a:p>
            <a:pPr lvl="1"/>
            <a:r>
              <a:rPr lang="en-US" dirty="0" smtClean="0"/>
              <a:t>Pick projects to start with.</a:t>
            </a:r>
          </a:p>
          <a:p>
            <a:r>
              <a:rPr lang="en-US" dirty="0" smtClean="0"/>
              <a:t>Integrate the use of metrics as a part of project quality management.</a:t>
            </a:r>
          </a:p>
          <a:p>
            <a:pPr lvl="1"/>
            <a:r>
              <a:rPr lang="en-US" dirty="0" smtClean="0"/>
              <a:t>Which is a part of project management.</a:t>
            </a:r>
          </a:p>
          <a:p>
            <a:pPr lvl="1"/>
            <a:r>
              <a:rPr lang="en-US" dirty="0" smtClean="0"/>
              <a:t>The project lead can do the metrics, with support from everyone else on the project.</a:t>
            </a:r>
          </a:p>
          <a:p>
            <a:r>
              <a:rPr lang="en-US" dirty="0" smtClean="0"/>
              <a:t>Select a very small number of metrics (2-3).</a:t>
            </a:r>
          </a:p>
          <a:p>
            <a:r>
              <a:rPr lang="en-US" dirty="0" smtClean="0"/>
              <a:t>Always make it visual.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for any 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Secure management commitment.</a:t>
            </a:r>
          </a:p>
          <a:p>
            <a:r>
              <a:rPr lang="en-US" dirty="0" smtClean="0"/>
              <a:t>Establish a data tracking system.</a:t>
            </a:r>
          </a:p>
          <a:p>
            <a:pPr lvl="1"/>
            <a:r>
              <a:rPr lang="en-US" dirty="0" smtClean="0"/>
              <a:t>Process and tools</a:t>
            </a:r>
          </a:p>
          <a:p>
            <a:r>
              <a:rPr lang="en-US" dirty="0" smtClean="0"/>
              <a:t>Establish relevance of some specific metrics.</a:t>
            </a:r>
          </a:p>
          <a:p>
            <a:r>
              <a:rPr lang="en-US" dirty="0" smtClean="0"/>
              <a:t>Also need to invest in metrics expertise.</a:t>
            </a:r>
          </a:p>
          <a:p>
            <a:pPr lvl="1"/>
            <a:r>
              <a:rPr lang="en-US" dirty="0" smtClean="0"/>
              <a:t>For a large org, full-time professionals.</a:t>
            </a:r>
          </a:p>
          <a:p>
            <a:pPr lvl="2"/>
            <a:r>
              <a:rPr lang="en-US" dirty="0" smtClean="0"/>
              <a:t>E.g., training in statistics.</a:t>
            </a:r>
          </a:p>
          <a:p>
            <a:r>
              <a:rPr lang="en-US" dirty="0" smtClean="0"/>
              <a:t>Developers play a key role in providing data.</a:t>
            </a:r>
          </a:p>
          <a:p>
            <a:r>
              <a:rPr lang="en-US" dirty="0" smtClean="0"/>
              <a:t>End up with software data collection as a part of project management and configuration management.</a:t>
            </a:r>
          </a:p>
          <a:p>
            <a:r>
              <a:rPr lang="en-US" dirty="0" smtClean="0"/>
              <a:t>Go for automated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6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quality engineering modeling – a new field:</a:t>
            </a:r>
          </a:p>
          <a:p>
            <a:pPr lvl="1"/>
            <a:r>
              <a:rPr lang="en-US" dirty="0" smtClean="0"/>
              <a:t>Reliability and projection models</a:t>
            </a:r>
          </a:p>
          <a:p>
            <a:pPr lvl="1"/>
            <a:r>
              <a:rPr lang="en-US" dirty="0" smtClean="0"/>
              <a:t>Quality management models</a:t>
            </a:r>
          </a:p>
          <a:p>
            <a:pPr lvl="1"/>
            <a:r>
              <a:rPr lang="en-US" dirty="0" smtClean="0"/>
              <a:t>Complexity metrics and models</a:t>
            </a:r>
          </a:p>
          <a:p>
            <a:pPr lvl="1"/>
            <a:r>
              <a:rPr lang="en-US" dirty="0" smtClean="0"/>
              <a:t>Customer-oriented metrics, measurement and models.</a:t>
            </a:r>
          </a:p>
          <a:p>
            <a:r>
              <a:rPr lang="en-US" dirty="0" smtClean="0"/>
              <a:t>(See </a:t>
            </a:r>
            <a:r>
              <a:rPr lang="en-US" dirty="0" err="1" smtClean="0"/>
              <a:t>Kan’s</a:t>
            </a:r>
            <a:r>
              <a:rPr lang="en-US" dirty="0" smtClean="0"/>
              <a:t> list, p 476, for review!)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2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result – customer 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literature on this topic.</a:t>
            </a:r>
          </a:p>
          <a:p>
            <a:r>
              <a:rPr lang="en-US" dirty="0" smtClean="0"/>
              <a:t>Beyond just software engineering.</a:t>
            </a:r>
          </a:p>
          <a:p>
            <a:endParaRPr lang="en-US" dirty="0"/>
          </a:p>
        </p:txBody>
      </p:sp>
      <p:pic>
        <p:nvPicPr>
          <p:cNvPr id="6146" name="Picture 2" descr="http://upload.wikimedia.org/wikipedia/commons/4/4f/Business_Feedback_Loop_PNG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4070866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“Finishing school” on this topic would be a marketing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5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reliability / project, quality, and complexity models are developed and studied by different groups of professionals!</a:t>
            </a:r>
          </a:p>
          <a:p>
            <a:pPr lvl="1"/>
            <a:r>
              <a:rPr lang="en-US" dirty="0" smtClean="0"/>
              <a:t>Training in different areas.</a:t>
            </a:r>
          </a:p>
          <a:p>
            <a:pPr lvl="1"/>
            <a:r>
              <a:rPr lang="en-US" dirty="0" smtClean="0"/>
              <a:t>The first tend to be black box models.</a:t>
            </a:r>
          </a:p>
          <a:p>
            <a:r>
              <a:rPr lang="en-US" dirty="0" smtClean="0"/>
              <a:t>Urgent problem – bridge the gap between art and practice.</a:t>
            </a:r>
          </a:p>
          <a:p>
            <a:pPr lvl="1"/>
            <a:r>
              <a:rPr lang="en-US" dirty="0" smtClean="0"/>
              <a:t>Needs to be in CS curriculum to learn these topics.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0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problems -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reliability models for different kinds of systems.</a:t>
            </a:r>
          </a:p>
          <a:p>
            <a:pPr lvl="1"/>
            <a:r>
              <a:rPr lang="en-US" dirty="0" smtClean="0"/>
              <a:t>E.g., for safety critical, it’s time to next failure.</a:t>
            </a:r>
          </a:p>
          <a:p>
            <a:r>
              <a:rPr lang="en-US" dirty="0" smtClean="0"/>
              <a:t>Need systems of sufficient size to count and predict reliability:</a:t>
            </a:r>
          </a:p>
          <a:p>
            <a:pPr lvl="1"/>
            <a:r>
              <a:rPr lang="en-US" dirty="0" smtClean="0"/>
              <a:t>May not have enough data to predict.</a:t>
            </a:r>
          </a:p>
          <a:p>
            <a:pPr lvl="1"/>
            <a:r>
              <a:rPr lang="en-US" dirty="0" smtClean="0"/>
              <a:t>It’s workload dependent.</a:t>
            </a:r>
          </a:p>
          <a:p>
            <a:pPr lvl="1"/>
            <a:r>
              <a:rPr lang="en-US" dirty="0" smtClean="0"/>
              <a:t>Test cases may not be accurate.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7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software issues!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Software is unique:</a:t>
            </a:r>
          </a:p>
          <a:p>
            <a:pPr lvl="1"/>
            <a:r>
              <a:rPr lang="en-US" dirty="0" smtClean="0"/>
              <a:t>The debugging process is never replicated.</a:t>
            </a:r>
          </a:p>
          <a:p>
            <a:pPr lvl="1"/>
            <a:r>
              <a:rPr lang="en-US" dirty="0" smtClean="0"/>
              <a:t>Thus, software reliability models are “largely unsuccessful.”</a:t>
            </a:r>
          </a:p>
          <a:p>
            <a:pPr lvl="1"/>
            <a:r>
              <a:rPr lang="en-US" dirty="0" smtClean="0"/>
              <a:t>Try “fuzzy set methodologies,” neural nets, or Bayesian models to argue about them.</a:t>
            </a:r>
          </a:p>
          <a:p>
            <a:r>
              <a:rPr lang="en-US" dirty="0" smtClean="0"/>
              <a:t>Always establish empirical validity for the models you choose to use.</a:t>
            </a:r>
          </a:p>
          <a:p>
            <a:pPr lvl="1"/>
            <a:r>
              <a:rPr lang="en-US" dirty="0" smtClean="0"/>
              <a:t>The model’s predictions are supported by real results.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2209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are the “problems for big data”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7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Linkages among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80" y="1595469"/>
            <a:ext cx="5771620" cy="4805331"/>
          </a:xfrm>
        </p:spPr>
      </p:pic>
    </p:spTree>
    <p:extLst>
      <p:ext uri="{BB962C8B-B14F-4D97-AF65-F5344CB8AC3E}">
        <p14:creationId xmlns:p14="http://schemas.microsoft.com/office/powerpoint/2010/main" val="294464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process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charts probably won’t work (</a:t>
            </a:r>
            <a:r>
              <a:rPr lang="en-US" dirty="0" err="1" smtClean="0"/>
              <a:t>Ch</a:t>
            </a:r>
            <a:r>
              <a:rPr lang="en-US" dirty="0" smtClean="0"/>
              <a:t> 5).</a:t>
            </a:r>
          </a:p>
          <a:p>
            <a:r>
              <a:rPr lang="en-US" dirty="0" smtClean="0"/>
              <a:t>Among other things, when the good data is available – the software is complete!</a:t>
            </a:r>
          </a:p>
          <a:p>
            <a:r>
              <a:rPr lang="en-US" dirty="0" smtClean="0"/>
              <a:t>A possible tool for consistency and stability in process implementation.</a:t>
            </a:r>
          </a:p>
          <a:p>
            <a:r>
              <a:rPr lang="en-US" dirty="0" smtClean="0"/>
              <a:t>Software development is far more complex and dynamic than the scenarios control charts describe.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9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hypothesis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recommends the Kolmogorov-Smirnov test.</a:t>
            </a:r>
          </a:p>
          <a:p>
            <a:r>
              <a:rPr lang="en-US" dirty="0" smtClean="0"/>
              <a:t>The 95% confidence intervals are often too wide to be useful.</a:t>
            </a:r>
          </a:p>
          <a:p>
            <a:r>
              <a:rPr lang="en-US" dirty="0" smtClean="0"/>
              <a:t>Using the 5% probability as the basis for significance tests, they seldom found statistical differences.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4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these metrics:</a:t>
            </a:r>
          </a:p>
          <a:p>
            <a:r>
              <a:rPr lang="en-US" dirty="0" smtClean="0"/>
              <a:t>Quantity of function (user stories)</a:t>
            </a:r>
          </a:p>
          <a:p>
            <a:r>
              <a:rPr lang="en-US" dirty="0" smtClean="0"/>
              <a:t>Productivity (rate)</a:t>
            </a:r>
          </a:p>
          <a:p>
            <a:r>
              <a:rPr lang="en-US" dirty="0" smtClean="0"/>
              <a:t>Time (project duration)</a:t>
            </a:r>
          </a:p>
          <a:p>
            <a:r>
              <a:rPr lang="en-US" dirty="0" smtClean="0"/>
              <a:t>Effort (cost)</a:t>
            </a:r>
          </a:p>
          <a:p>
            <a:r>
              <a:rPr lang="en-US" dirty="0" smtClean="0"/>
              <a:t>Reliability (defect rate)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44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Ta-da!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give you…</a:t>
            </a:r>
            <a:endParaRPr lang="en-US" dirty="0"/>
          </a:p>
        </p:txBody>
      </p:sp>
      <p:pic>
        <p:nvPicPr>
          <p:cNvPr id="4" name="Picture 3" descr="Metrics Graph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209800"/>
            <a:ext cx="6832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</a:t>
            </a:r>
            <a:r>
              <a:rPr lang="en-US" dirty="0" err="1" smtClean="0"/>
              <a:t>vs</a:t>
            </a:r>
            <a:r>
              <a:rPr lang="en-US" dirty="0" smtClean="0"/>
              <a:t>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Outputs = productivity</a:t>
            </a:r>
          </a:p>
          <a:p>
            <a:r>
              <a:rPr lang="en-US" dirty="0" smtClean="0"/>
              <a:t>Outcomes might also be, like:</a:t>
            </a:r>
          </a:p>
          <a:p>
            <a:pPr lvl="1"/>
            <a:r>
              <a:rPr lang="en-US" dirty="0" smtClean="0"/>
              <a:t>We did something entirely new</a:t>
            </a:r>
          </a:p>
          <a:p>
            <a:pPr lvl="1"/>
            <a:r>
              <a:rPr lang="en-US" dirty="0" smtClean="0"/>
              <a:t>We did it for a new customer</a:t>
            </a:r>
          </a:p>
          <a:p>
            <a:pPr lvl="1"/>
            <a:r>
              <a:rPr lang="en-US" dirty="0" smtClean="0"/>
              <a:t>We used new tools</a:t>
            </a:r>
          </a:p>
          <a:p>
            <a:r>
              <a:rPr lang="en-US" dirty="0" smtClean="0"/>
              <a:t>And – “Did we do the best job delivering high-quality products in this situation?”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4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Shortening the 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progress toward agility.</a:t>
            </a:r>
          </a:p>
          <a:p>
            <a:r>
              <a:rPr lang="en-US" dirty="0" smtClean="0"/>
              <a:t>It measures time from “feature freeze” to actual deployment.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556000"/>
            <a:ext cx="6009268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3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metrics questions from reading quiz on </a:t>
            </a:r>
            <a:r>
              <a:rPr lang="en-US" dirty="0" err="1" smtClean="0"/>
              <a:t>Highsmith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Steve’s section:</a:t>
            </a:r>
          </a:p>
          <a:p>
            <a:r>
              <a:rPr lang="en-US" sz="2800" dirty="0" smtClean="0"/>
              <a:t>Obsession with outcomes </a:t>
            </a:r>
            <a:r>
              <a:rPr lang="en-US" sz="2800" dirty="0" err="1" smtClean="0"/>
              <a:t>vs</a:t>
            </a:r>
            <a:r>
              <a:rPr lang="en-US" sz="2800" dirty="0" smtClean="0"/>
              <a:t> time</a:t>
            </a:r>
          </a:p>
          <a:p>
            <a:r>
              <a:rPr lang="en-US" sz="2800" dirty="0" smtClean="0"/>
              <a:t>If not measured, won’t teams slack off?</a:t>
            </a:r>
          </a:p>
          <a:p>
            <a:r>
              <a:rPr lang="en-US" sz="2800" dirty="0" smtClean="0"/>
              <a:t>How do you measure agility?</a:t>
            </a:r>
          </a:p>
          <a:p>
            <a:r>
              <a:rPr lang="en-US" sz="2800" dirty="0" smtClean="0"/>
              <a:t>Does continuous integration really work?</a:t>
            </a:r>
          </a:p>
          <a:p>
            <a:r>
              <a:rPr lang="en-US" sz="2800" dirty="0" smtClean="0"/>
              <a:t>Other metrics that I’ve seen work</a:t>
            </a:r>
          </a:p>
          <a:p>
            <a:r>
              <a:rPr lang="en-US" sz="2800" dirty="0" smtClean="0"/>
              <a:t>Does doing away with time spent gathering metrics really make a difference?</a:t>
            </a:r>
          </a:p>
        </p:txBody>
      </p:sp>
      <p:sp>
        <p:nvSpPr>
          <p:cNvPr id="4" name="Oval 3"/>
          <p:cNvSpPr/>
          <p:nvPr/>
        </p:nvSpPr>
        <p:spPr>
          <a:xfrm>
            <a:off x="457200" y="2590800"/>
            <a:ext cx="6858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didn’t give grades, would you slack off?</a:t>
            </a:r>
          </a:p>
          <a:p>
            <a:r>
              <a:rPr lang="en-US" dirty="0" smtClean="0"/>
              <a:t>And, would that be better or worse?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0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Kan’s</a:t>
            </a:r>
            <a:r>
              <a:rPr lang="en-US" dirty="0" smtClean="0">
                <a:solidFill>
                  <a:srgbClr val="FF0000"/>
                </a:solidFill>
              </a:rPr>
              <a:t> stuff - </a:t>
            </a:r>
            <a:r>
              <a:rPr lang="en-US" dirty="0" smtClean="0"/>
              <a:t>Metrics </a:t>
            </a:r>
            <a:r>
              <a:rPr lang="en-US" dirty="0" smtClean="0"/>
              <a:t>and models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step up from only testing as QA</a:t>
            </a:r>
          </a:p>
          <a:p>
            <a:pPr lvl="1"/>
            <a:r>
              <a:rPr lang="en-US" dirty="0" smtClean="0"/>
              <a:t>Include preemptive practices like code reviews</a:t>
            </a:r>
          </a:p>
          <a:p>
            <a:r>
              <a:rPr lang="en-US" dirty="0" smtClean="0"/>
              <a:t>Opportunities to be systematic</a:t>
            </a:r>
          </a:p>
          <a:p>
            <a:r>
              <a:rPr lang="en-US" dirty="0" smtClean="0"/>
              <a:t>Ways to use processes to improve quality</a:t>
            </a:r>
          </a:p>
          <a:p>
            <a:r>
              <a:rPr lang="en-US" dirty="0" smtClean="0"/>
              <a:t>Also ways to speed up delivery at the same time</a:t>
            </a:r>
          </a:p>
          <a:p>
            <a:pPr lvl="1"/>
            <a:r>
              <a:rPr lang="en-US" dirty="0" smtClean="0"/>
              <a:t>Like reducing the “tail” testing time</a:t>
            </a:r>
          </a:p>
          <a:p>
            <a:endParaRPr lang="en-US" dirty="0"/>
          </a:p>
          <a:p>
            <a:r>
              <a:rPr lang="en-US" dirty="0" smtClean="0"/>
              <a:t>Now – time for some observations…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1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stuff!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what gives software engineering a scientific basis:</a:t>
            </a:r>
          </a:p>
          <a:p>
            <a:pPr lvl="1"/>
            <a:r>
              <a:rPr lang="en-US" dirty="0" smtClean="0"/>
              <a:t>What is measured can be improved.</a:t>
            </a:r>
          </a:p>
          <a:p>
            <a:r>
              <a:rPr lang="en-US" dirty="0" smtClean="0"/>
              <a:t>Measurement must be integral to practice.</a:t>
            </a:r>
          </a:p>
          <a:p>
            <a:pPr lvl="1"/>
            <a:r>
              <a:rPr lang="en-US" dirty="0" smtClean="0"/>
              <a:t>Metrics and models become a way to study those measurements.</a:t>
            </a:r>
          </a:p>
          <a:p>
            <a:pPr lvl="1"/>
            <a:r>
              <a:rPr lang="en-US" dirty="0" smtClean="0"/>
              <a:t>Step 1 – the data must be good.</a:t>
            </a:r>
          </a:p>
          <a:p>
            <a:pPr lvl="2"/>
            <a:r>
              <a:rPr lang="en-US" dirty="0" smtClean="0"/>
              <a:t>So data collection must be systematic and enlightened.</a:t>
            </a:r>
          </a:p>
          <a:p>
            <a:pPr lvl="2"/>
            <a:r>
              <a:rPr lang="en-US" dirty="0" smtClean="0"/>
              <a:t>People have to be objective in reporting info.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70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2577</Words>
  <Application>Microsoft Macintosh PowerPoint</Application>
  <PresentationFormat>On-screen Show (4:3)</PresentationFormat>
  <Paragraphs>290</Paragraphs>
  <Slides>30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GALLERY</vt:lpstr>
      <vt:lpstr>Metric Systems - Concluding Remarks</vt:lpstr>
      <vt:lpstr>Your metrics questions from reading quiz on Highsmith</vt:lpstr>
      <vt:lpstr>SLIM</vt:lpstr>
      <vt:lpstr>Outcomes vs Outputs</vt:lpstr>
      <vt:lpstr>Shortening the tail</vt:lpstr>
      <vt:lpstr>Your metrics questions from reading quiz on Highsmith</vt:lpstr>
      <vt:lpstr>Analogous question</vt:lpstr>
      <vt:lpstr>Kan’s stuff - Metrics and models are…</vt:lpstr>
      <vt:lpstr>The right stuff!</vt:lpstr>
      <vt:lpstr>Sources of bad data</vt:lpstr>
      <vt:lpstr>Ideal for software development</vt:lpstr>
      <vt:lpstr>Kan’s data collection recommendations</vt:lpstr>
      <vt:lpstr>The flow of usage</vt:lpstr>
      <vt:lpstr>PowerPoint Presentation</vt:lpstr>
      <vt:lpstr>PowerPoint Presentation</vt:lpstr>
      <vt:lpstr>Next problem - analysis</vt:lpstr>
      <vt:lpstr>Analysis – where to start?</vt:lpstr>
      <vt:lpstr>In-process metrics to start with</vt:lpstr>
      <vt:lpstr>Then it gets messier</vt:lpstr>
      <vt:lpstr>Rec’s for small teams</vt:lpstr>
      <vt:lpstr>Keys for any org</vt:lpstr>
      <vt:lpstr>Modeling</vt:lpstr>
      <vt:lpstr>End result – customer sat</vt:lpstr>
      <vt:lpstr>Technical problems</vt:lpstr>
      <vt:lpstr>Technical problems - cntd</vt:lpstr>
      <vt:lpstr>And software issues!</vt:lpstr>
      <vt:lpstr>Linkages among models</vt:lpstr>
      <vt:lpstr>Statistical process control</vt:lpstr>
      <vt:lpstr>Statistical hypothesis tests</vt:lpstr>
      <vt:lpstr>Ta-da!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Concluding Remarks</dc:title>
  <dc:creator>Steve Chenoweth</dc:creator>
  <cp:lastModifiedBy>Steve Chenoweth</cp:lastModifiedBy>
  <cp:revision>33</cp:revision>
  <dcterms:created xsi:type="dcterms:W3CDTF">2006-08-16T00:00:00Z</dcterms:created>
  <dcterms:modified xsi:type="dcterms:W3CDTF">2014-11-07T12:49:02Z</dcterms:modified>
</cp:coreProperties>
</file>