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5" r:id="rId3"/>
    <p:sldId id="275" r:id="rId4"/>
    <p:sldId id="266" r:id="rId5"/>
    <p:sldId id="267" r:id="rId6"/>
    <p:sldId id="268" r:id="rId7"/>
    <p:sldId id="269" r:id="rId8"/>
    <p:sldId id="270" r:id="rId9"/>
    <p:sldId id="271" r:id="rId10"/>
    <p:sldId id="272" r:id="rId11"/>
    <p:sldId id="273" r:id="rId12"/>
    <p:sldId id="27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37" autoAdjust="0"/>
    <p:restoredTop sz="85556" autoAdjust="0"/>
  </p:normalViewPr>
  <p:slideViewPr>
    <p:cSldViewPr>
      <p:cViewPr varScale="1">
        <p:scale>
          <a:sx n="81" d="100"/>
          <a:sy n="81" d="100"/>
        </p:scale>
        <p:origin x="-1864" y="-1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CA703E-E34F-4C18-9D2A-AC0D96FAAEE1}" type="datetimeFigureOut">
              <a:rPr lang="en-US" smtClean="0"/>
              <a:t>11/4/14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4D7194-60D7-404A-AB8F-64F2FA55B497}" type="slidenum">
              <a:rPr lang="en-US" smtClean="0"/>
              <a:t>‹#›</a:t>
            </a:fld>
            <a:endParaRPr lang="en-US"/>
          </a:p>
        </p:txBody>
      </p:sp>
    </p:spTree>
    <p:extLst>
      <p:ext uri="{BB962C8B-B14F-4D97-AF65-F5344CB8AC3E}">
        <p14:creationId xmlns:p14="http://schemas.microsoft.com/office/powerpoint/2010/main" val="409857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Dumb and Dumber image from http://</a:t>
            </a:r>
            <a:r>
              <a:rPr lang="en-US" dirty="0" err="1" smtClean="0"/>
              <a:t>www.imdb.com</a:t>
            </a:r>
            <a:r>
              <a:rPr lang="en-US" dirty="0" smtClean="0"/>
              <a:t>/title/tt0109686/</a:t>
            </a:r>
            <a:endParaRPr lang="en-US" dirty="0"/>
          </a:p>
        </p:txBody>
      </p:sp>
      <p:sp>
        <p:nvSpPr>
          <p:cNvPr id="4" name="Slide Number Placeholder 3"/>
          <p:cNvSpPr>
            <a:spLocks noGrp="1"/>
          </p:cNvSpPr>
          <p:nvPr>
            <p:ph type="sldNum" sz="quarter" idx="10"/>
          </p:nvPr>
        </p:nvSpPr>
        <p:spPr/>
        <p:txBody>
          <a:bodyPr/>
          <a:lstStyle/>
          <a:p>
            <a:fld id="{464D7194-60D7-404A-AB8F-64F2FA55B497}" type="slidenum">
              <a:rPr lang="en-US" smtClean="0"/>
              <a:t>1</a:t>
            </a:fld>
            <a:endParaRPr lang="en-US"/>
          </a:p>
        </p:txBody>
      </p:sp>
    </p:spTree>
    <p:extLst>
      <p:ext uri="{BB962C8B-B14F-4D97-AF65-F5344CB8AC3E}">
        <p14:creationId xmlns:p14="http://schemas.microsoft.com/office/powerpoint/2010/main" val="777349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studypoints.blogspot.com</a:t>
            </a:r>
            <a:r>
              <a:rPr lang="en-US" dirty="0" smtClean="0"/>
              <a:t>/2011/03/define-salesmanship-and-describe_1097.html</a:t>
            </a:r>
            <a:endParaRPr lang="en-US" dirty="0"/>
          </a:p>
        </p:txBody>
      </p:sp>
      <p:sp>
        <p:nvSpPr>
          <p:cNvPr id="4" name="Slide Number Placeholder 3"/>
          <p:cNvSpPr>
            <a:spLocks noGrp="1"/>
          </p:cNvSpPr>
          <p:nvPr>
            <p:ph type="sldNum" sz="quarter" idx="10"/>
          </p:nvPr>
        </p:nvSpPr>
        <p:spPr/>
        <p:txBody>
          <a:bodyPr/>
          <a:lstStyle/>
          <a:p>
            <a:fld id="{464D7194-60D7-404A-AB8F-64F2FA55B497}" type="slidenum">
              <a:rPr lang="en-US" smtClean="0"/>
              <a:t>4</a:t>
            </a:fld>
            <a:endParaRPr lang="en-US"/>
          </a:p>
        </p:txBody>
      </p:sp>
    </p:spTree>
    <p:extLst>
      <p:ext uri="{BB962C8B-B14F-4D97-AF65-F5344CB8AC3E}">
        <p14:creationId xmlns:p14="http://schemas.microsoft.com/office/powerpoint/2010/main" val="2847846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of “Wally” from http://</a:t>
            </a:r>
            <a:r>
              <a:rPr lang="en-US" dirty="0" err="1" smtClean="0"/>
              <a:t>en.wikipedia.org</a:t>
            </a:r>
            <a:r>
              <a:rPr lang="en-US" dirty="0" smtClean="0"/>
              <a:t>/wiki/Wally_(Dilbert)</a:t>
            </a:r>
            <a:endParaRPr lang="en-US" dirty="0"/>
          </a:p>
        </p:txBody>
      </p:sp>
      <p:sp>
        <p:nvSpPr>
          <p:cNvPr id="4" name="Slide Number Placeholder 3"/>
          <p:cNvSpPr>
            <a:spLocks noGrp="1"/>
          </p:cNvSpPr>
          <p:nvPr>
            <p:ph type="sldNum" sz="quarter" idx="10"/>
          </p:nvPr>
        </p:nvSpPr>
        <p:spPr/>
        <p:txBody>
          <a:bodyPr/>
          <a:lstStyle/>
          <a:p>
            <a:fld id="{464D7194-60D7-404A-AB8F-64F2FA55B497}" type="slidenum">
              <a:rPr lang="en-US" smtClean="0"/>
              <a:t>8</a:t>
            </a:fld>
            <a:endParaRPr lang="en-US"/>
          </a:p>
        </p:txBody>
      </p:sp>
    </p:spTree>
    <p:extLst>
      <p:ext uri="{BB962C8B-B14F-4D97-AF65-F5344CB8AC3E}">
        <p14:creationId xmlns:p14="http://schemas.microsoft.com/office/powerpoint/2010/main" val="907842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of James </a:t>
            </a:r>
            <a:r>
              <a:rPr lang="en-US" dirty="0" err="1" smtClean="0"/>
              <a:t>Coplien</a:t>
            </a:r>
            <a:r>
              <a:rPr lang="en-US" dirty="0" smtClean="0"/>
              <a:t> from http://</a:t>
            </a:r>
            <a:r>
              <a:rPr lang="en-US" dirty="0" err="1" smtClean="0"/>
              <a:t>scrumology.com</a:t>
            </a:r>
            <a:r>
              <a:rPr lang="en-US" dirty="0" smtClean="0"/>
              <a:t>/how-a-bell-labs-researcher-impacted-the-scrum-framework/</a:t>
            </a:r>
          </a:p>
          <a:p>
            <a:r>
              <a:rPr lang="en-US" dirty="0" smtClean="0"/>
              <a:t>For more on “Cope” see http://</a:t>
            </a:r>
            <a:r>
              <a:rPr lang="en-US" dirty="0" err="1" smtClean="0"/>
              <a:t>en.wikipedia.org</a:t>
            </a:r>
            <a:r>
              <a:rPr lang="en-US" dirty="0" smtClean="0"/>
              <a:t>/wiki/</a:t>
            </a:r>
            <a:r>
              <a:rPr lang="en-US" dirty="0" err="1" smtClean="0"/>
              <a:t>Jim_Coplien</a:t>
            </a:r>
            <a:endParaRPr lang="en-US" dirty="0"/>
          </a:p>
        </p:txBody>
      </p:sp>
      <p:sp>
        <p:nvSpPr>
          <p:cNvPr id="4" name="Slide Number Placeholder 3"/>
          <p:cNvSpPr>
            <a:spLocks noGrp="1"/>
          </p:cNvSpPr>
          <p:nvPr>
            <p:ph type="sldNum" sz="quarter" idx="10"/>
          </p:nvPr>
        </p:nvSpPr>
        <p:spPr/>
        <p:txBody>
          <a:bodyPr/>
          <a:lstStyle/>
          <a:p>
            <a:fld id="{464D7194-60D7-404A-AB8F-64F2FA55B497}" type="slidenum">
              <a:rPr lang="en-US" smtClean="0"/>
              <a:t>9</a:t>
            </a:fld>
            <a:endParaRPr lang="en-US"/>
          </a:p>
        </p:txBody>
      </p:sp>
    </p:spTree>
    <p:extLst>
      <p:ext uri="{BB962C8B-B14F-4D97-AF65-F5344CB8AC3E}">
        <p14:creationId xmlns:p14="http://schemas.microsoft.com/office/powerpoint/2010/main" val="2816337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chrislema.com</a:t>
            </a:r>
            <a:r>
              <a:rPr lang="en-US" dirty="0" smtClean="0"/>
              <a:t>/5-steps-to-high-productivity/</a:t>
            </a:r>
            <a:endParaRPr lang="en-US" dirty="0"/>
          </a:p>
        </p:txBody>
      </p:sp>
      <p:sp>
        <p:nvSpPr>
          <p:cNvPr id="4" name="Slide Number Placeholder 3"/>
          <p:cNvSpPr>
            <a:spLocks noGrp="1"/>
          </p:cNvSpPr>
          <p:nvPr>
            <p:ph type="sldNum" sz="quarter" idx="10"/>
          </p:nvPr>
        </p:nvSpPr>
        <p:spPr/>
        <p:txBody>
          <a:bodyPr/>
          <a:lstStyle/>
          <a:p>
            <a:fld id="{464D7194-60D7-404A-AB8F-64F2FA55B497}" type="slidenum">
              <a:rPr lang="en-US" smtClean="0"/>
              <a:t>12</a:t>
            </a:fld>
            <a:endParaRPr lang="en-US"/>
          </a:p>
        </p:txBody>
      </p:sp>
    </p:spTree>
    <p:extLst>
      <p:ext uri="{BB962C8B-B14F-4D97-AF65-F5344CB8AC3E}">
        <p14:creationId xmlns:p14="http://schemas.microsoft.com/office/powerpoint/2010/main" val="2468408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CC91CA-106E-490A-AE3E-FF55CDA8AFB1}"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221165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C91CA-106E-490A-AE3E-FF55CDA8AFB1}"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2205887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C91CA-106E-490A-AE3E-FF55CDA8AFB1}"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3300411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C91CA-106E-490A-AE3E-FF55CDA8AFB1}"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1042602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CC91CA-106E-490A-AE3E-FF55CDA8AFB1}"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137750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CC91CA-106E-490A-AE3E-FF55CDA8AFB1}" type="datetimeFigureOut">
              <a:rPr lang="en-US" smtClean="0"/>
              <a:t>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1949524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CC91CA-106E-490A-AE3E-FF55CDA8AFB1}" type="datetimeFigureOut">
              <a:rPr lang="en-US" smtClean="0"/>
              <a:t>11/4/14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229566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CC91CA-106E-490A-AE3E-FF55CDA8AFB1}" type="datetimeFigureOut">
              <a:rPr lang="en-US" smtClean="0"/>
              <a:t>11/4/14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806012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CC91CA-106E-490A-AE3E-FF55CDA8AFB1}" type="datetimeFigureOut">
              <a:rPr lang="en-US" smtClean="0"/>
              <a:t>11/4/14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1588645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C91CA-106E-490A-AE3E-FF55CDA8AFB1}" type="datetimeFigureOut">
              <a:rPr lang="en-US" smtClean="0"/>
              <a:t>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329308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C91CA-106E-490A-AE3E-FF55CDA8AFB1}" type="datetimeFigureOut">
              <a:rPr lang="en-US" smtClean="0"/>
              <a:t>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ECD4B-B5E2-421B-824C-5B7B4BD06E48}" type="slidenum">
              <a:rPr lang="en-US" smtClean="0"/>
              <a:t>‹#›</a:t>
            </a:fld>
            <a:endParaRPr lang="en-US"/>
          </a:p>
        </p:txBody>
      </p:sp>
    </p:spTree>
    <p:extLst>
      <p:ext uri="{BB962C8B-B14F-4D97-AF65-F5344CB8AC3E}">
        <p14:creationId xmlns:p14="http://schemas.microsoft.com/office/powerpoint/2010/main" val="39430200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C91CA-106E-490A-AE3E-FF55CDA8AFB1}" type="datetimeFigureOut">
              <a:rPr lang="en-US" smtClean="0"/>
              <a:t>11/4/14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ECD4B-B5E2-421B-824C-5B7B4BD06E48}" type="slidenum">
              <a:rPr lang="en-US" smtClean="0"/>
              <a:t>‹#›</a:t>
            </a:fld>
            <a:endParaRPr lang="en-US"/>
          </a:p>
        </p:txBody>
      </p:sp>
      <p:sp>
        <p:nvSpPr>
          <p:cNvPr id="7" name="Slide Number Placeholder 5"/>
          <p:cNvSpPr txBox="1">
            <a:spLocks/>
          </p:cNvSpPr>
          <p:nvPr userDrawn="1"/>
        </p:nvSpPr>
        <p:spPr>
          <a:xfrm>
            <a:off x="6705600" y="62484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8ECD4B-B5E2-421B-824C-5B7B4BD06E48}" type="slidenum">
              <a:rPr lang="en-US" smtClean="0"/>
              <a:pPr/>
              <a:t>‹#›</a:t>
            </a:fld>
            <a:endParaRPr lang="en-US"/>
          </a:p>
        </p:txBody>
      </p:sp>
    </p:spTree>
    <p:extLst>
      <p:ext uri="{BB962C8B-B14F-4D97-AF65-F5344CB8AC3E}">
        <p14:creationId xmlns:p14="http://schemas.microsoft.com/office/powerpoint/2010/main" val="1165389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t>Agile is Dumb</a:t>
            </a:r>
            <a:endParaRPr lang="en-US" dirty="0"/>
          </a:p>
        </p:txBody>
      </p:sp>
      <p:pic>
        <p:nvPicPr>
          <p:cNvPr id="5"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6" name="Picture 5"/>
          <p:cNvPicPr>
            <a:picLocks noChangeAspect="1"/>
          </p:cNvPicPr>
          <p:nvPr/>
        </p:nvPicPr>
        <p:blipFill>
          <a:blip r:embed="rId4"/>
          <a:stretch>
            <a:fillRect/>
          </a:stretch>
        </p:blipFill>
        <p:spPr>
          <a:xfrm>
            <a:off x="3213100" y="1841500"/>
            <a:ext cx="2717800" cy="4025900"/>
          </a:xfrm>
          <a:prstGeom prst="rect">
            <a:avLst/>
          </a:prstGeom>
        </p:spPr>
      </p:pic>
    </p:spTree>
    <p:extLst>
      <p:ext uri="{BB962C8B-B14F-4D97-AF65-F5344CB8AC3E}">
        <p14:creationId xmlns:p14="http://schemas.microsoft.com/office/powerpoint/2010/main" val="385796686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from Buffalo</a:t>
            </a:r>
            <a:endParaRPr lang="en-US" dirty="0"/>
          </a:p>
        </p:txBody>
      </p:sp>
      <p:sp>
        <p:nvSpPr>
          <p:cNvPr id="3" name="Content Placeholder 2"/>
          <p:cNvSpPr>
            <a:spLocks noGrp="1"/>
          </p:cNvSpPr>
          <p:nvPr>
            <p:ph idx="1"/>
          </p:nvPr>
        </p:nvSpPr>
        <p:spPr/>
        <p:txBody>
          <a:bodyPr/>
          <a:lstStyle/>
          <a:p>
            <a:r>
              <a:rPr lang="en-US" dirty="0" smtClean="0"/>
              <a:t>Agile consultants are snake oil salesmen:</a:t>
            </a:r>
          </a:p>
          <a:p>
            <a:pPr lvl="1"/>
            <a:r>
              <a:rPr lang="en-US" dirty="0" smtClean="0"/>
              <a:t>They are by definition not professional programmers, and only some of them could potentially be employed as such.</a:t>
            </a:r>
          </a:p>
          <a:p>
            <a:pPr lvl="1"/>
            <a:r>
              <a:rPr lang="en-US" dirty="0" smtClean="0"/>
              <a:t>Pragmatism – tricky.</a:t>
            </a:r>
            <a:endParaRPr lang="en-US" dirty="0"/>
          </a:p>
        </p:txBody>
      </p:sp>
    </p:spTree>
    <p:extLst>
      <p:ext uri="{BB962C8B-B14F-4D97-AF65-F5344CB8AC3E}">
        <p14:creationId xmlns:p14="http://schemas.microsoft.com/office/powerpoint/2010/main" val="378398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more Buffalo</a:t>
            </a:r>
            <a:endParaRPr lang="en-US" dirty="0"/>
          </a:p>
        </p:txBody>
      </p:sp>
      <p:sp>
        <p:nvSpPr>
          <p:cNvPr id="3" name="Content Placeholder 2"/>
          <p:cNvSpPr>
            <a:spLocks noGrp="1"/>
          </p:cNvSpPr>
          <p:nvPr>
            <p:ph idx="1"/>
          </p:nvPr>
        </p:nvSpPr>
        <p:spPr/>
        <p:txBody>
          <a:bodyPr/>
          <a:lstStyle/>
          <a:p>
            <a:r>
              <a:rPr lang="en-US" dirty="0" smtClean="0"/>
              <a:t>Agile is copping out on requirements analysis:</a:t>
            </a:r>
          </a:p>
          <a:p>
            <a:pPr lvl="1"/>
            <a:r>
              <a:rPr lang="en-US" dirty="0" smtClean="0"/>
              <a:t>Seriously, this is not a strength.</a:t>
            </a:r>
          </a:p>
          <a:p>
            <a:pPr lvl="1"/>
            <a:r>
              <a:rPr lang="en-US" dirty="0" smtClean="0"/>
              <a:t>The best things you can say are:</a:t>
            </a:r>
          </a:p>
          <a:p>
            <a:pPr lvl="2"/>
            <a:r>
              <a:rPr lang="en-US" dirty="0" smtClean="0"/>
              <a:t>Sometimes the requirements are not that complicated.</a:t>
            </a:r>
          </a:p>
          <a:p>
            <a:pPr lvl="2"/>
            <a:r>
              <a:rPr lang="en-US" dirty="0" smtClean="0"/>
              <a:t>Maybe the developers shouldn’t be your expert user-elicitors?</a:t>
            </a:r>
          </a:p>
          <a:p>
            <a:pPr lvl="2"/>
            <a:r>
              <a:rPr lang="en-US" dirty="0" smtClean="0"/>
              <a:t>Or, GUI designers?</a:t>
            </a:r>
            <a:endParaRPr lang="en-US" dirty="0"/>
          </a:p>
        </p:txBody>
      </p:sp>
    </p:spTree>
    <p:extLst>
      <p:ext uri="{BB962C8B-B14F-4D97-AF65-F5344CB8AC3E}">
        <p14:creationId xmlns:p14="http://schemas.microsoft.com/office/powerpoint/2010/main" val="2451809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a:t>
            </a:r>
            <a:endParaRPr lang="en-US" dirty="0"/>
          </a:p>
        </p:txBody>
      </p:sp>
      <p:sp>
        <p:nvSpPr>
          <p:cNvPr id="3" name="Content Placeholder 2"/>
          <p:cNvSpPr>
            <a:spLocks noGrp="1"/>
          </p:cNvSpPr>
          <p:nvPr>
            <p:ph idx="1"/>
          </p:nvPr>
        </p:nvSpPr>
        <p:spPr/>
        <p:txBody>
          <a:bodyPr/>
          <a:lstStyle/>
          <a:p>
            <a:r>
              <a:rPr lang="en-US" dirty="0" smtClean="0"/>
              <a:t>Developers ought to be more disciplined:</a:t>
            </a:r>
          </a:p>
          <a:p>
            <a:pPr lvl="1"/>
            <a:r>
              <a:rPr lang="en-US" dirty="0" smtClean="0"/>
              <a:t>Maybe there is a secret technique for awesome developer productivity in here.</a:t>
            </a:r>
          </a:p>
          <a:p>
            <a:pPr lvl="1"/>
            <a:r>
              <a:rPr lang="en-US" dirty="0" smtClean="0"/>
              <a:t>But, Buffalo doubts it.</a:t>
            </a:r>
            <a:endParaRPr lang="en-US" dirty="0"/>
          </a:p>
        </p:txBody>
      </p:sp>
      <p:pic>
        <p:nvPicPr>
          <p:cNvPr id="4" name="Picture 3" descr="5stepsproductivit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3810000"/>
            <a:ext cx="4114800" cy="2743200"/>
          </a:xfrm>
          <a:prstGeom prst="rect">
            <a:avLst/>
          </a:prstGeom>
        </p:spPr>
      </p:pic>
    </p:spTree>
    <p:extLst>
      <p:ext uri="{BB962C8B-B14F-4D97-AF65-F5344CB8AC3E}">
        <p14:creationId xmlns:p14="http://schemas.microsoft.com/office/powerpoint/2010/main" val="262354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 at Moodle List of Essays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Get in groups of 4-5</a:t>
            </a:r>
          </a:p>
          <a:p>
            <a:r>
              <a:rPr lang="en-US" dirty="0" smtClean="0"/>
              <a:t>Divide and read the readings in the category “agile is dumb”</a:t>
            </a:r>
          </a:p>
          <a:p>
            <a:pPr lvl="1"/>
            <a:r>
              <a:rPr lang="en-US" dirty="0" smtClean="0"/>
              <a:t>About 20 minutes</a:t>
            </a:r>
          </a:p>
          <a:p>
            <a:pPr lvl="1"/>
            <a:r>
              <a:rPr lang="en-US" dirty="0" smtClean="0"/>
              <a:t>Divide up the readings</a:t>
            </a:r>
          </a:p>
          <a:p>
            <a:pPr lvl="1"/>
            <a:r>
              <a:rPr lang="en-US" dirty="0" smtClean="0"/>
              <a:t>Scan your article for main points</a:t>
            </a:r>
          </a:p>
          <a:p>
            <a:r>
              <a:rPr lang="en-US" dirty="0" smtClean="0"/>
              <a:t>Try to summarize the top 3-5 arguments against agile, from these perspectives.</a:t>
            </a:r>
          </a:p>
          <a:p>
            <a:pPr lvl="1"/>
            <a:r>
              <a:rPr lang="en-US" dirty="0" smtClean="0"/>
              <a:t>Your statements should be brief – about a sentence.</a:t>
            </a:r>
          </a:p>
          <a:p>
            <a:pPr lvl="1"/>
            <a:r>
              <a:rPr lang="en-US" dirty="0" smtClean="0"/>
              <a:t>Write it on a piece of paper with your names you’ll </a:t>
            </a:r>
            <a:r>
              <a:rPr lang="en-US" dirty="0" smtClean="0"/>
              <a:t>hand in to me.</a:t>
            </a:r>
            <a:endParaRPr lang="en-US" dirty="0"/>
          </a:p>
        </p:txBody>
      </p:sp>
    </p:spTree>
    <p:extLst>
      <p:ext uri="{BB962C8B-B14F-4D97-AF65-F5344CB8AC3E}">
        <p14:creationId xmlns:p14="http://schemas.microsoft.com/office/powerpoint/2010/main" val="38847201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your team</a:t>
            </a:r>
            <a:endParaRPr lang="en-US" dirty="0"/>
          </a:p>
        </p:txBody>
      </p:sp>
      <p:sp>
        <p:nvSpPr>
          <p:cNvPr id="3" name="Content Placeholder 2"/>
          <p:cNvSpPr>
            <a:spLocks noGrp="1"/>
          </p:cNvSpPr>
          <p:nvPr>
            <p:ph idx="1"/>
          </p:nvPr>
        </p:nvSpPr>
        <p:spPr/>
        <p:txBody>
          <a:bodyPr/>
          <a:lstStyle/>
          <a:p>
            <a:r>
              <a:rPr lang="en-US" dirty="0" smtClean="0"/>
              <a:t>Pick the top 3 arguments, altogether.</a:t>
            </a:r>
          </a:p>
          <a:p>
            <a:pPr lvl="1"/>
            <a:r>
              <a:rPr lang="en-US" dirty="0" smtClean="0"/>
              <a:t>Circle them.</a:t>
            </a:r>
          </a:p>
          <a:p>
            <a:r>
              <a:rPr lang="en-US" dirty="0" smtClean="0"/>
              <a:t>Pick the top one of those 3,</a:t>
            </a:r>
          </a:p>
          <a:p>
            <a:pPr lvl="1"/>
            <a:r>
              <a:rPr lang="en-US" dirty="0" smtClean="0"/>
              <a:t>And be ready to talk about it.</a:t>
            </a:r>
            <a:endParaRPr lang="en-US" dirty="0"/>
          </a:p>
        </p:txBody>
      </p:sp>
    </p:spTree>
    <p:extLst>
      <p:ext uri="{BB962C8B-B14F-4D97-AF65-F5344CB8AC3E}">
        <p14:creationId xmlns:p14="http://schemas.microsoft.com/office/powerpoint/2010/main" val="22669208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about these critiques</a:t>
            </a:r>
            <a:endParaRPr lang="en-US" dirty="0"/>
          </a:p>
        </p:txBody>
      </p:sp>
      <p:sp>
        <p:nvSpPr>
          <p:cNvPr id="3" name="Content Placeholder 2"/>
          <p:cNvSpPr>
            <a:spLocks noGrp="1"/>
          </p:cNvSpPr>
          <p:nvPr>
            <p:ph idx="1"/>
          </p:nvPr>
        </p:nvSpPr>
        <p:spPr/>
        <p:txBody>
          <a:bodyPr>
            <a:normAutofit lnSpcReduction="10000"/>
          </a:bodyPr>
          <a:lstStyle/>
          <a:p>
            <a:r>
              <a:rPr lang="en-US" dirty="0" smtClean="0"/>
              <a:t>Do they offer alternative solutions?</a:t>
            </a:r>
          </a:p>
          <a:p>
            <a:r>
              <a:rPr lang="en-US" dirty="0" smtClean="0"/>
              <a:t>Is it possible they are partly right?</a:t>
            </a:r>
          </a:p>
          <a:p>
            <a:r>
              <a:rPr lang="en-US" dirty="0" smtClean="0"/>
              <a:t>Are there projects where Agile works better and worse?</a:t>
            </a:r>
          </a:p>
          <a:p>
            <a:r>
              <a:rPr lang="en-US" dirty="0" smtClean="0"/>
              <a:t>Is “salesmanship” important in getting people to use new stuff?</a:t>
            </a:r>
          </a:p>
          <a:p>
            <a:pPr lvl="1"/>
            <a:r>
              <a:rPr lang="en-US" dirty="0" smtClean="0"/>
              <a:t>Technologies</a:t>
            </a:r>
          </a:p>
          <a:p>
            <a:pPr lvl="1"/>
            <a:r>
              <a:rPr lang="en-US" dirty="0" smtClean="0"/>
              <a:t>Processes</a:t>
            </a:r>
          </a:p>
          <a:p>
            <a:pPr lvl="1"/>
            <a:r>
              <a:rPr lang="en-US" dirty="0" smtClean="0"/>
              <a:t>Your products?</a:t>
            </a:r>
            <a:endParaRPr lang="en-US" dirty="0"/>
          </a:p>
        </p:txBody>
      </p:sp>
      <p:pic>
        <p:nvPicPr>
          <p:cNvPr id="4" name="Picture 3"/>
          <p:cNvPicPr>
            <a:picLocks noChangeAspect="1"/>
          </p:cNvPicPr>
          <p:nvPr/>
        </p:nvPicPr>
        <p:blipFill>
          <a:blip r:embed="rId3"/>
          <a:stretch>
            <a:fillRect/>
          </a:stretch>
        </p:blipFill>
        <p:spPr>
          <a:xfrm>
            <a:off x="5378164" y="4267200"/>
            <a:ext cx="2699035" cy="2296054"/>
          </a:xfrm>
          <a:prstGeom prst="rect">
            <a:avLst/>
          </a:prstGeom>
        </p:spPr>
      </p:pic>
    </p:spTree>
    <p:extLst>
      <p:ext uri="{BB962C8B-B14F-4D97-AF65-F5344CB8AC3E}">
        <p14:creationId xmlns:p14="http://schemas.microsoft.com/office/powerpoint/2010/main" val="215297607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Slightly more scholarly views - 1</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From </a:t>
            </a:r>
            <a:r>
              <a:rPr lang="en-US" dirty="0"/>
              <a:t>"Do we Know Enough about Requirements Prioritization in Agile Projects: Insights from a Case Study," by Z. </a:t>
            </a:r>
            <a:r>
              <a:rPr lang="en-US" dirty="0" err="1"/>
              <a:t>Racheva</a:t>
            </a:r>
            <a:r>
              <a:rPr lang="en-US" dirty="0"/>
              <a:t>, et al, ~2011.  The researchers studied 8 organizations and found:</a:t>
            </a:r>
          </a:p>
          <a:p>
            <a:pPr lvl="0"/>
            <a:r>
              <a:rPr lang="en-US" dirty="0"/>
              <a:t>The agile assumptions about client knowledge of requirements are not always true.  Even having an onsite client was not always feasible.  Or, the client may not be able to answer questions in a timely way.</a:t>
            </a:r>
          </a:p>
          <a:p>
            <a:pPr lvl="0"/>
            <a:r>
              <a:rPr lang="en-US" dirty="0"/>
              <a:t>The developers made inter-iteration decision making.  The involvement of clients consisted mostly of approving plans / giving comments.</a:t>
            </a:r>
          </a:p>
          <a:p>
            <a:pPr lvl="0"/>
            <a:r>
              <a:rPr lang="en-US" dirty="0"/>
              <a:t>Clients often want things that are known not to work.</a:t>
            </a:r>
          </a:p>
          <a:p>
            <a:pPr lvl="0"/>
            <a:r>
              <a:rPr lang="en-US" dirty="0"/>
              <a:t>Most clients relied on developers to prioritize requirements.</a:t>
            </a:r>
          </a:p>
          <a:p>
            <a:endParaRPr lang="en-US" dirty="0"/>
          </a:p>
        </p:txBody>
      </p:sp>
    </p:spTree>
    <p:extLst>
      <p:ext uri="{BB962C8B-B14F-4D97-AF65-F5344CB8AC3E}">
        <p14:creationId xmlns:p14="http://schemas.microsoft.com/office/powerpoint/2010/main" val="317840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Slightly more scholarly views - 2</a:t>
            </a:r>
            <a:endParaRPr lang="en-US" dirty="0"/>
          </a:p>
        </p:txBody>
      </p:sp>
      <p:sp>
        <p:nvSpPr>
          <p:cNvPr id="3" name="Content Placeholder 2"/>
          <p:cNvSpPr>
            <a:spLocks noGrp="1"/>
          </p:cNvSpPr>
          <p:nvPr>
            <p:ph idx="1"/>
          </p:nvPr>
        </p:nvSpPr>
        <p:spPr/>
        <p:txBody>
          <a:bodyPr>
            <a:noAutofit/>
          </a:bodyPr>
          <a:lstStyle/>
          <a:p>
            <a:pPr marL="0" indent="0">
              <a:buNone/>
            </a:pPr>
            <a:r>
              <a:rPr lang="en-US" sz="1600" dirty="0" smtClean="0"/>
              <a:t>From </a:t>
            </a:r>
            <a:r>
              <a:rPr lang="en-US" sz="1600" dirty="0"/>
              <a:t>"Agile Requirements Engineering Practices:  An Empirical Study," by Cao and Ramesh, </a:t>
            </a:r>
            <a:r>
              <a:rPr lang="en-US" sz="1600" i="1" dirty="0"/>
              <a:t>IEEE Software,</a:t>
            </a:r>
            <a:r>
              <a:rPr lang="en-US" sz="1600" dirty="0"/>
              <a:t> 2008. The researchers studied the requirements practices of 10 organizations involved in agile development, and found:</a:t>
            </a:r>
          </a:p>
          <a:p>
            <a:pPr lvl="0"/>
            <a:r>
              <a:rPr lang="en-US" sz="1600" dirty="0"/>
              <a:t>Most of the organizations did try to abbreviate requirements into user stories, etc.</a:t>
            </a:r>
          </a:p>
          <a:p>
            <a:pPr lvl="0"/>
            <a:r>
              <a:rPr lang="en-US" sz="1600" dirty="0"/>
              <a:t>Face-to-face meetings with customers were used to validate requirements.</a:t>
            </a:r>
          </a:p>
          <a:p>
            <a:pPr lvl="0"/>
            <a:r>
              <a:rPr lang="en-US" sz="1600" dirty="0"/>
              <a:t>A lack of high-quality interactions posed a real risk.</a:t>
            </a:r>
          </a:p>
          <a:p>
            <a:pPr lvl="0"/>
            <a:r>
              <a:rPr lang="en-US" sz="1600" dirty="0"/>
              <a:t>Mostly, product managers acted as surrogate customers, but even this was not full-time.</a:t>
            </a:r>
          </a:p>
          <a:p>
            <a:pPr lvl="0"/>
            <a:r>
              <a:rPr lang="en-US" sz="1600" dirty="0"/>
              <a:t>When customers have divergent interests, achieving a consensus is challenging.</a:t>
            </a:r>
          </a:p>
          <a:p>
            <a:pPr lvl="0"/>
            <a:r>
              <a:rPr lang="en-US" sz="1600" dirty="0"/>
              <a:t>Some customers don’t trust agile processes.</a:t>
            </a:r>
          </a:p>
          <a:p>
            <a:pPr lvl="0"/>
            <a:r>
              <a:rPr lang="en-US" sz="1600" dirty="0"/>
              <a:t>Intense, iterative requirements engineering tends to build satisfactory customer relationships.</a:t>
            </a:r>
          </a:p>
          <a:p>
            <a:pPr lvl="0"/>
            <a:r>
              <a:rPr lang="en-US" sz="1600" dirty="0"/>
              <a:t>New technology situations are similar to speculative applications, in being good for agile.</a:t>
            </a:r>
          </a:p>
          <a:p>
            <a:pPr lvl="0"/>
            <a:r>
              <a:rPr lang="en-US" sz="1600" dirty="0"/>
              <a:t>Personnel turnover causes problems when you rely on a low level of documentation.</a:t>
            </a:r>
          </a:p>
          <a:p>
            <a:pPr lvl="0"/>
            <a:r>
              <a:rPr lang="en-US" sz="1600" dirty="0"/>
              <a:t>Non-functional requirements tend to be ignored.</a:t>
            </a:r>
          </a:p>
          <a:p>
            <a:pPr lvl="0"/>
            <a:r>
              <a:rPr lang="en-US" sz="1600" dirty="0"/>
              <a:t>Continual re-prioritization of requirements is important.</a:t>
            </a:r>
          </a:p>
          <a:p>
            <a:pPr lvl="0"/>
            <a:r>
              <a:rPr lang="en-US" sz="1600" dirty="0"/>
              <a:t>Customers add value by providing the business reasons for each requirement</a:t>
            </a:r>
            <a:r>
              <a:rPr lang="en-US" sz="1600" dirty="0" smtClean="0"/>
              <a:t>.</a:t>
            </a:r>
            <a:endParaRPr lang="en-US" sz="1600" dirty="0"/>
          </a:p>
        </p:txBody>
      </p:sp>
    </p:spTree>
    <p:extLst>
      <p:ext uri="{BB962C8B-B14F-4D97-AF65-F5344CB8AC3E}">
        <p14:creationId xmlns:p14="http://schemas.microsoft.com/office/powerpoint/2010/main" val="2593560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a:t>Slightly more scholarly views </a:t>
            </a:r>
            <a:r>
              <a:rPr lang="en-US" dirty="0" smtClean="0"/>
              <a:t>– 2 - </a:t>
            </a:r>
            <a:r>
              <a:rPr lang="en-US" dirty="0" err="1" smtClean="0"/>
              <a:t>cntd</a:t>
            </a:r>
            <a:endParaRPr lang="en-US" dirty="0"/>
          </a:p>
        </p:txBody>
      </p:sp>
      <p:sp>
        <p:nvSpPr>
          <p:cNvPr id="3" name="Content Placeholder 2"/>
          <p:cNvSpPr>
            <a:spLocks noGrp="1"/>
          </p:cNvSpPr>
          <p:nvPr>
            <p:ph idx="1"/>
          </p:nvPr>
        </p:nvSpPr>
        <p:spPr>
          <a:xfrm>
            <a:off x="457200" y="990600"/>
            <a:ext cx="8229600" cy="4525963"/>
          </a:xfrm>
        </p:spPr>
        <p:txBody>
          <a:bodyPr>
            <a:noAutofit/>
          </a:bodyPr>
          <a:lstStyle/>
          <a:p>
            <a:pPr marL="0" indent="0">
              <a:buNone/>
            </a:pPr>
            <a:r>
              <a:rPr lang="en-US" sz="1600" dirty="0" smtClean="0"/>
              <a:t>From the same source:</a:t>
            </a:r>
          </a:p>
          <a:p>
            <a:pPr lvl="0"/>
            <a:r>
              <a:rPr lang="en-US" sz="1600" dirty="0"/>
              <a:t>Developing by customer priority can cause architectural problems - e.g., a non-scalable solution.</a:t>
            </a:r>
          </a:p>
          <a:p>
            <a:pPr lvl="1"/>
            <a:r>
              <a:rPr lang="en-US" sz="1400" dirty="0"/>
              <a:t>Early architectures tend to be inadequate.</a:t>
            </a:r>
          </a:p>
          <a:p>
            <a:pPr lvl="1"/>
            <a:r>
              <a:rPr lang="en-US" sz="1400" dirty="0"/>
              <a:t>The need for refactoring isn't always obvious.</a:t>
            </a:r>
          </a:p>
          <a:p>
            <a:pPr lvl="1"/>
            <a:r>
              <a:rPr lang="en-US" sz="1400" dirty="0"/>
              <a:t>Developer experience and schedule pressure weigh on the success of a refactoring strategy.</a:t>
            </a:r>
          </a:p>
          <a:p>
            <a:pPr lvl="1"/>
            <a:r>
              <a:rPr lang="en-US" sz="1400" dirty="0"/>
              <a:t>Refactoring may not solve an architecture problem.</a:t>
            </a:r>
          </a:p>
          <a:p>
            <a:pPr lvl="1"/>
            <a:r>
              <a:rPr lang="en-US" sz="1400" dirty="0"/>
              <a:t>Throwing away code and starting over is an occasional problem.</a:t>
            </a:r>
          </a:p>
          <a:p>
            <a:pPr lvl="0"/>
            <a:r>
              <a:rPr lang="en-US" sz="1600" dirty="0"/>
              <a:t>The main two types of requirements changes are:</a:t>
            </a:r>
          </a:p>
          <a:p>
            <a:pPr lvl="1"/>
            <a:r>
              <a:rPr lang="en-US" sz="1400" dirty="0"/>
              <a:t>Adding or dropping features, and</a:t>
            </a:r>
          </a:p>
          <a:p>
            <a:pPr lvl="1"/>
            <a:r>
              <a:rPr lang="en-US" sz="1400" dirty="0"/>
              <a:t>Changing already-implemented features.</a:t>
            </a:r>
          </a:p>
          <a:p>
            <a:pPr lvl="0"/>
            <a:r>
              <a:rPr lang="en-US" sz="1600" dirty="0"/>
              <a:t>It's rare that the development in an iteration is completely unsatisfactory.</a:t>
            </a:r>
          </a:p>
          <a:p>
            <a:pPr lvl="0"/>
            <a:r>
              <a:rPr lang="en-US" sz="1600" dirty="0"/>
              <a:t>Prototyping does reduce errors. Customers will give feedback on these.</a:t>
            </a:r>
          </a:p>
          <a:p>
            <a:pPr lvl="0"/>
            <a:r>
              <a:rPr lang="en-US" sz="1600" dirty="0"/>
              <a:t>Prototypes can become products you have to live with.</a:t>
            </a:r>
          </a:p>
          <a:p>
            <a:pPr lvl="0"/>
            <a:r>
              <a:rPr lang="en-US" sz="1600" dirty="0"/>
              <a:t>Test Driven Development can capture requirements operationally, and enable defect tracing.</a:t>
            </a:r>
          </a:p>
          <a:p>
            <a:pPr lvl="0"/>
            <a:r>
              <a:rPr lang="en-US" sz="1600" dirty="0"/>
              <a:t>Developers have to become accustomed to doing TDD.  It's a big challenge for most organizations.</a:t>
            </a:r>
          </a:p>
          <a:p>
            <a:pPr lvl="0"/>
            <a:r>
              <a:rPr lang="en-US" sz="1600" dirty="0"/>
              <a:t>Most organizations used frequent requirements review meetings to their advantage.</a:t>
            </a:r>
          </a:p>
          <a:p>
            <a:pPr lvl="1"/>
            <a:r>
              <a:rPr lang="en-US" sz="1400" dirty="0"/>
              <a:t>Not as helpful if they don't cover major issues.</a:t>
            </a:r>
          </a:p>
          <a:p>
            <a:pPr lvl="1"/>
            <a:r>
              <a:rPr lang="en-US" sz="1400" dirty="0"/>
              <a:t>Customer-written acceptance tests can be part of requirements.</a:t>
            </a:r>
          </a:p>
          <a:p>
            <a:pPr lvl="1"/>
            <a:r>
              <a:rPr lang="en-US" sz="1400" dirty="0"/>
              <a:t>Most agile requirements aren't suitable for formal verification.</a:t>
            </a:r>
          </a:p>
          <a:p>
            <a:endParaRPr lang="en-US" sz="1600" dirty="0"/>
          </a:p>
          <a:p>
            <a:endParaRPr lang="en-US" sz="1600" dirty="0"/>
          </a:p>
        </p:txBody>
      </p:sp>
    </p:spTree>
    <p:extLst>
      <p:ext uri="{BB962C8B-B14F-4D97-AF65-F5344CB8AC3E}">
        <p14:creationId xmlns:p14="http://schemas.microsoft.com/office/powerpoint/2010/main" val="847074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the articles</a:t>
            </a:r>
            <a:endParaRPr lang="en-US" dirty="0"/>
          </a:p>
        </p:txBody>
      </p:sp>
      <p:sp>
        <p:nvSpPr>
          <p:cNvPr id="3" name="Content Placeholder 2"/>
          <p:cNvSpPr>
            <a:spLocks noGrp="1"/>
          </p:cNvSpPr>
          <p:nvPr>
            <p:ph idx="1"/>
          </p:nvPr>
        </p:nvSpPr>
        <p:spPr/>
        <p:txBody>
          <a:bodyPr/>
          <a:lstStyle/>
          <a:p>
            <a:r>
              <a:rPr lang="en-US" dirty="0" smtClean="0"/>
              <a:t>Agile does not solve hard problems:</a:t>
            </a:r>
          </a:p>
          <a:p>
            <a:pPr lvl="1"/>
            <a:r>
              <a:rPr lang="en-US" dirty="0" smtClean="0"/>
              <a:t>Mostly about team organization and task distribution.</a:t>
            </a:r>
          </a:p>
          <a:p>
            <a:pPr lvl="1"/>
            <a:r>
              <a:rPr lang="en-US" dirty="0" smtClean="0"/>
              <a:t>It’s not a fix for:</a:t>
            </a:r>
          </a:p>
          <a:p>
            <a:pPr lvl="2"/>
            <a:r>
              <a:rPr lang="en-US" dirty="0" smtClean="0"/>
              <a:t>A poisonous work environment.</a:t>
            </a:r>
          </a:p>
          <a:p>
            <a:pPr lvl="2"/>
            <a:endParaRPr lang="en-US" dirty="0" smtClean="0"/>
          </a:p>
          <a:p>
            <a:endParaRPr lang="en-US" dirty="0"/>
          </a:p>
        </p:txBody>
      </p:sp>
      <p:pic>
        <p:nvPicPr>
          <p:cNvPr id="4" name="Picture 3" descr="Wally_Dilber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895600"/>
            <a:ext cx="1752600" cy="3119628"/>
          </a:xfrm>
          <a:prstGeom prst="rect">
            <a:avLst/>
          </a:prstGeom>
        </p:spPr>
      </p:pic>
    </p:spTree>
    <p:extLst>
      <p:ext uri="{BB962C8B-B14F-4D97-AF65-F5344CB8AC3E}">
        <p14:creationId xmlns:p14="http://schemas.microsoft.com/office/powerpoint/2010/main" val="2633295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Buffalo’s summary</a:t>
            </a:r>
            <a:endParaRPr lang="en-US" dirty="0"/>
          </a:p>
        </p:txBody>
      </p:sp>
      <p:sp>
        <p:nvSpPr>
          <p:cNvPr id="3" name="Content Placeholder 2"/>
          <p:cNvSpPr>
            <a:spLocks noGrp="1"/>
          </p:cNvSpPr>
          <p:nvPr>
            <p:ph idx="1"/>
          </p:nvPr>
        </p:nvSpPr>
        <p:spPr>
          <a:xfrm>
            <a:off x="457200" y="1600200"/>
            <a:ext cx="5867400" cy="4525963"/>
          </a:xfrm>
        </p:spPr>
        <p:txBody>
          <a:bodyPr>
            <a:normAutofit fontScale="92500"/>
          </a:bodyPr>
          <a:lstStyle/>
          <a:p>
            <a:r>
              <a:rPr lang="en-US" dirty="0" smtClean="0"/>
              <a:t>Really great programmers don’t think a lot about software process:</a:t>
            </a:r>
          </a:p>
          <a:p>
            <a:pPr lvl="1"/>
            <a:r>
              <a:rPr lang="en-US" dirty="0" smtClean="0"/>
              <a:t>Although most of the really great programmers I know tend to be sort-of lone wolf sorts that are not super-great at organizing teams, say.</a:t>
            </a:r>
          </a:p>
          <a:p>
            <a:pPr lvl="1"/>
            <a:r>
              <a:rPr lang="en-US" dirty="0" smtClean="0"/>
              <a:t>But, I think it’s fair to say if you want to be a really good programmer, you need to network, etc.</a:t>
            </a:r>
            <a:endParaRPr lang="en-US" dirty="0"/>
          </a:p>
        </p:txBody>
      </p:sp>
      <p:pic>
        <p:nvPicPr>
          <p:cNvPr id="4" name="Picture 3"/>
          <p:cNvPicPr>
            <a:picLocks noChangeAspect="1"/>
          </p:cNvPicPr>
          <p:nvPr/>
        </p:nvPicPr>
        <p:blipFill>
          <a:blip r:embed="rId3"/>
          <a:stretch>
            <a:fillRect/>
          </a:stretch>
        </p:blipFill>
        <p:spPr>
          <a:xfrm>
            <a:off x="6451600" y="1828800"/>
            <a:ext cx="2540000" cy="3175000"/>
          </a:xfrm>
          <a:prstGeom prst="rect">
            <a:avLst/>
          </a:prstGeom>
        </p:spPr>
      </p:pic>
    </p:spTree>
    <p:extLst>
      <p:ext uri="{BB962C8B-B14F-4D97-AF65-F5344CB8AC3E}">
        <p14:creationId xmlns:p14="http://schemas.microsoft.com/office/powerpoint/2010/main" val="4218460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1018</Words>
  <Application>Microsoft Macintosh PowerPoint</Application>
  <PresentationFormat>On-screen Show (4:3)</PresentationFormat>
  <Paragraphs>98</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Agile is Dumb</vt:lpstr>
      <vt:lpstr>Look at Moodle List of Essays</vt:lpstr>
      <vt:lpstr>On your team</vt:lpstr>
      <vt:lpstr>Questions about these critiques</vt:lpstr>
      <vt:lpstr>Slightly more scholarly views - 1</vt:lpstr>
      <vt:lpstr>Slightly more scholarly views - 2</vt:lpstr>
      <vt:lpstr>Slightly more scholarly views – 2 - cntd</vt:lpstr>
      <vt:lpstr>Summary of the articles</vt:lpstr>
      <vt:lpstr>Buffalo’s summary</vt:lpstr>
      <vt:lpstr>More from Buffalo</vt:lpstr>
      <vt:lpstr>More more Buffalo</vt:lpstr>
      <vt:lpstr>And…</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 and Design – Part 4</dc:title>
  <dc:creator>Mike Hewner</dc:creator>
  <cp:lastModifiedBy>Steve Chenoweth</cp:lastModifiedBy>
  <cp:revision>35</cp:revision>
  <dcterms:created xsi:type="dcterms:W3CDTF">2013-10-24T21:11:52Z</dcterms:created>
  <dcterms:modified xsi:type="dcterms:W3CDTF">2014-11-04T14:15:26Z</dcterms:modified>
</cp:coreProperties>
</file>