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9" r:id="rId4"/>
    <p:sldId id="263" r:id="rId5"/>
    <p:sldId id="261" r:id="rId6"/>
    <p:sldId id="258" r:id="rId7"/>
    <p:sldId id="260" r:id="rId8"/>
    <p:sldId id="262"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1008" y="-11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D003EB-FFF4-4142-BFE1-6D74575733A1}" type="datetimeFigureOut">
              <a:rPr lang="en-US" smtClean="0"/>
              <a:t>11/3/14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F55727-A69F-491C-B3CB-9EFD8AD3E85C}" type="slidenum">
              <a:rPr lang="en-US" smtClean="0"/>
              <a:t>‹#›</a:t>
            </a:fld>
            <a:endParaRPr lang="en-US"/>
          </a:p>
        </p:txBody>
      </p:sp>
    </p:spTree>
    <p:extLst>
      <p:ext uri="{BB962C8B-B14F-4D97-AF65-F5344CB8AC3E}">
        <p14:creationId xmlns:p14="http://schemas.microsoft.com/office/powerpoint/2010/main" val="30006228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Image from http://</a:t>
            </a:r>
            <a:r>
              <a:rPr lang="en-US" dirty="0" err="1" smtClean="0"/>
              <a:t>www.seniorproject.net</a:t>
            </a:r>
            <a:endParaRPr lang="en-US" dirty="0"/>
          </a:p>
        </p:txBody>
      </p:sp>
      <p:sp>
        <p:nvSpPr>
          <p:cNvPr id="4" name="Slide Number Placeholder 3"/>
          <p:cNvSpPr>
            <a:spLocks noGrp="1"/>
          </p:cNvSpPr>
          <p:nvPr>
            <p:ph type="sldNum" sz="quarter" idx="10"/>
          </p:nvPr>
        </p:nvSpPr>
        <p:spPr/>
        <p:txBody>
          <a:bodyPr/>
          <a:lstStyle/>
          <a:p>
            <a:fld id="{CAF55727-A69F-491C-B3CB-9EFD8AD3E85C}" type="slidenum">
              <a:rPr lang="en-US" smtClean="0"/>
              <a:t>1</a:t>
            </a:fld>
            <a:endParaRPr lang="en-US"/>
          </a:p>
        </p:txBody>
      </p:sp>
    </p:spTree>
    <p:extLst>
      <p:ext uri="{BB962C8B-B14F-4D97-AF65-F5344CB8AC3E}">
        <p14:creationId xmlns:p14="http://schemas.microsoft.com/office/powerpoint/2010/main" val="1481294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Image from http://</a:t>
            </a:r>
            <a:r>
              <a:rPr lang="en-US" dirty="0" err="1" smtClean="0"/>
              <a:t>www.tfhsbruins.com</a:t>
            </a:r>
            <a:r>
              <a:rPr lang="en-US" dirty="0" smtClean="0"/>
              <a:t>/?p=597</a:t>
            </a:r>
            <a:endParaRPr lang="en-US" dirty="0"/>
          </a:p>
        </p:txBody>
      </p:sp>
      <p:sp>
        <p:nvSpPr>
          <p:cNvPr id="4" name="Slide Number Placeholder 3"/>
          <p:cNvSpPr>
            <a:spLocks noGrp="1"/>
          </p:cNvSpPr>
          <p:nvPr>
            <p:ph type="sldNum" sz="quarter" idx="10"/>
          </p:nvPr>
        </p:nvSpPr>
        <p:spPr/>
        <p:txBody>
          <a:bodyPr/>
          <a:lstStyle/>
          <a:p>
            <a:fld id="{CAF55727-A69F-491C-B3CB-9EFD8AD3E85C}" type="slidenum">
              <a:rPr lang="en-US" smtClean="0"/>
              <a:t>4</a:t>
            </a:fld>
            <a:endParaRPr lang="en-US"/>
          </a:p>
        </p:txBody>
      </p:sp>
    </p:spTree>
    <p:extLst>
      <p:ext uri="{BB962C8B-B14F-4D97-AF65-F5344CB8AC3E}">
        <p14:creationId xmlns:p14="http://schemas.microsoft.com/office/powerpoint/2010/main" val="31712993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Image from http://</a:t>
            </a:r>
            <a:r>
              <a:rPr lang="en-US" dirty="0" err="1" smtClean="0"/>
              <a:t>matthewdicks.com</a:t>
            </a:r>
            <a:r>
              <a:rPr lang="en-US" dirty="0" smtClean="0"/>
              <a:t>/2011/08/stop-counting-</a:t>
            </a:r>
            <a:r>
              <a:rPr lang="en-US" dirty="0" err="1" smtClean="0"/>
              <a:t>words.html</a:t>
            </a:r>
            <a:endParaRPr lang="en-US" dirty="0"/>
          </a:p>
        </p:txBody>
      </p:sp>
      <p:sp>
        <p:nvSpPr>
          <p:cNvPr id="4" name="Slide Number Placeholder 3"/>
          <p:cNvSpPr>
            <a:spLocks noGrp="1"/>
          </p:cNvSpPr>
          <p:nvPr>
            <p:ph type="sldNum" sz="quarter" idx="10"/>
          </p:nvPr>
        </p:nvSpPr>
        <p:spPr/>
        <p:txBody>
          <a:bodyPr/>
          <a:lstStyle/>
          <a:p>
            <a:fld id="{CAF55727-A69F-491C-B3CB-9EFD8AD3E85C}" type="slidenum">
              <a:rPr lang="en-US" smtClean="0"/>
              <a:t>8</a:t>
            </a:fld>
            <a:endParaRPr lang="en-US"/>
          </a:p>
        </p:txBody>
      </p:sp>
    </p:spTree>
    <p:extLst>
      <p:ext uri="{BB962C8B-B14F-4D97-AF65-F5344CB8AC3E}">
        <p14:creationId xmlns:p14="http://schemas.microsoft.com/office/powerpoint/2010/main" val="31820287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Cow image from http://</a:t>
            </a:r>
            <a:r>
              <a:rPr lang="en-US" dirty="0" err="1" smtClean="0"/>
              <a:t>raphaelkessler.com</a:t>
            </a:r>
            <a:r>
              <a:rPr lang="en-US" dirty="0" smtClean="0"/>
              <a:t>/2/</a:t>
            </a:r>
            <a:r>
              <a:rPr lang="en-US" dirty="0" err="1" smtClean="0"/>
              <a:t>netherlands.html</a:t>
            </a:r>
            <a:r>
              <a:rPr lang="en-US" dirty="0" smtClean="0"/>
              <a:t>.</a:t>
            </a:r>
            <a:endParaRPr lang="en-US" dirty="0"/>
          </a:p>
        </p:txBody>
      </p:sp>
      <p:sp>
        <p:nvSpPr>
          <p:cNvPr id="4" name="Slide Number Placeholder 3"/>
          <p:cNvSpPr>
            <a:spLocks noGrp="1"/>
          </p:cNvSpPr>
          <p:nvPr>
            <p:ph type="sldNum" sz="quarter" idx="10"/>
          </p:nvPr>
        </p:nvSpPr>
        <p:spPr/>
        <p:txBody>
          <a:bodyPr/>
          <a:lstStyle/>
          <a:p>
            <a:fld id="{CAF55727-A69F-491C-B3CB-9EFD8AD3E85C}" type="slidenum">
              <a:rPr lang="en-US" smtClean="0"/>
              <a:t>9</a:t>
            </a:fld>
            <a:endParaRPr lang="en-US"/>
          </a:p>
        </p:txBody>
      </p:sp>
    </p:spTree>
    <p:extLst>
      <p:ext uri="{BB962C8B-B14F-4D97-AF65-F5344CB8AC3E}">
        <p14:creationId xmlns:p14="http://schemas.microsoft.com/office/powerpoint/2010/main" val="40150114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321737-960D-456A-9951-B9E51F50C41B}" type="datetimeFigureOut">
              <a:rPr lang="en-US" smtClean="0"/>
              <a:t>11/3/14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F78CEB-2CC5-4143-B7FB-FB8751B9C30B}" type="slidenum">
              <a:rPr lang="en-US" smtClean="0"/>
              <a:t>‹#›</a:t>
            </a:fld>
            <a:endParaRPr lang="en-US"/>
          </a:p>
        </p:txBody>
      </p:sp>
    </p:spTree>
    <p:extLst>
      <p:ext uri="{BB962C8B-B14F-4D97-AF65-F5344CB8AC3E}">
        <p14:creationId xmlns:p14="http://schemas.microsoft.com/office/powerpoint/2010/main" val="3057641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321737-960D-456A-9951-B9E51F50C41B}" type="datetimeFigureOut">
              <a:rPr lang="en-US" smtClean="0"/>
              <a:t>11/3/14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F78CEB-2CC5-4143-B7FB-FB8751B9C30B}" type="slidenum">
              <a:rPr lang="en-US" smtClean="0"/>
              <a:t>‹#›</a:t>
            </a:fld>
            <a:endParaRPr lang="en-US"/>
          </a:p>
        </p:txBody>
      </p:sp>
    </p:spTree>
    <p:extLst>
      <p:ext uri="{BB962C8B-B14F-4D97-AF65-F5344CB8AC3E}">
        <p14:creationId xmlns:p14="http://schemas.microsoft.com/office/powerpoint/2010/main" val="2945392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321737-960D-456A-9951-B9E51F50C41B}" type="datetimeFigureOut">
              <a:rPr lang="en-US" smtClean="0"/>
              <a:t>11/3/14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F78CEB-2CC5-4143-B7FB-FB8751B9C30B}" type="slidenum">
              <a:rPr lang="en-US" smtClean="0"/>
              <a:t>‹#›</a:t>
            </a:fld>
            <a:endParaRPr lang="en-US"/>
          </a:p>
        </p:txBody>
      </p:sp>
    </p:spTree>
    <p:extLst>
      <p:ext uri="{BB962C8B-B14F-4D97-AF65-F5344CB8AC3E}">
        <p14:creationId xmlns:p14="http://schemas.microsoft.com/office/powerpoint/2010/main" val="3173659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321737-960D-456A-9951-B9E51F50C41B}" type="datetimeFigureOut">
              <a:rPr lang="en-US" smtClean="0"/>
              <a:t>11/3/14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F78CEB-2CC5-4143-B7FB-FB8751B9C30B}" type="slidenum">
              <a:rPr lang="en-US" smtClean="0"/>
              <a:t>‹#›</a:t>
            </a:fld>
            <a:endParaRPr lang="en-US"/>
          </a:p>
        </p:txBody>
      </p:sp>
    </p:spTree>
    <p:extLst>
      <p:ext uri="{BB962C8B-B14F-4D97-AF65-F5344CB8AC3E}">
        <p14:creationId xmlns:p14="http://schemas.microsoft.com/office/powerpoint/2010/main" val="3767555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321737-960D-456A-9951-B9E51F50C41B}" type="datetimeFigureOut">
              <a:rPr lang="en-US" smtClean="0"/>
              <a:t>11/3/14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F78CEB-2CC5-4143-B7FB-FB8751B9C30B}" type="slidenum">
              <a:rPr lang="en-US" smtClean="0"/>
              <a:t>‹#›</a:t>
            </a:fld>
            <a:endParaRPr lang="en-US"/>
          </a:p>
        </p:txBody>
      </p:sp>
    </p:spTree>
    <p:extLst>
      <p:ext uri="{BB962C8B-B14F-4D97-AF65-F5344CB8AC3E}">
        <p14:creationId xmlns:p14="http://schemas.microsoft.com/office/powerpoint/2010/main" val="30920483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C321737-960D-456A-9951-B9E51F50C41B}" type="datetimeFigureOut">
              <a:rPr lang="en-US" smtClean="0"/>
              <a:t>11/3/14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F78CEB-2CC5-4143-B7FB-FB8751B9C30B}" type="slidenum">
              <a:rPr lang="en-US" smtClean="0"/>
              <a:t>‹#›</a:t>
            </a:fld>
            <a:endParaRPr lang="en-US"/>
          </a:p>
        </p:txBody>
      </p:sp>
    </p:spTree>
    <p:extLst>
      <p:ext uri="{BB962C8B-B14F-4D97-AF65-F5344CB8AC3E}">
        <p14:creationId xmlns:p14="http://schemas.microsoft.com/office/powerpoint/2010/main" val="1134330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321737-960D-456A-9951-B9E51F50C41B}" type="datetimeFigureOut">
              <a:rPr lang="en-US" smtClean="0"/>
              <a:t>11/3/14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F78CEB-2CC5-4143-B7FB-FB8751B9C30B}" type="slidenum">
              <a:rPr lang="en-US" smtClean="0"/>
              <a:t>‹#›</a:t>
            </a:fld>
            <a:endParaRPr lang="en-US"/>
          </a:p>
        </p:txBody>
      </p:sp>
    </p:spTree>
    <p:extLst>
      <p:ext uri="{BB962C8B-B14F-4D97-AF65-F5344CB8AC3E}">
        <p14:creationId xmlns:p14="http://schemas.microsoft.com/office/powerpoint/2010/main" val="1114375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321737-960D-456A-9951-B9E51F50C41B}" type="datetimeFigureOut">
              <a:rPr lang="en-US" smtClean="0"/>
              <a:t>11/3/14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F78CEB-2CC5-4143-B7FB-FB8751B9C30B}" type="slidenum">
              <a:rPr lang="en-US" smtClean="0"/>
              <a:t>‹#›</a:t>
            </a:fld>
            <a:endParaRPr lang="en-US"/>
          </a:p>
        </p:txBody>
      </p:sp>
    </p:spTree>
    <p:extLst>
      <p:ext uri="{BB962C8B-B14F-4D97-AF65-F5344CB8AC3E}">
        <p14:creationId xmlns:p14="http://schemas.microsoft.com/office/powerpoint/2010/main" val="318417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321737-960D-456A-9951-B9E51F50C41B}" type="datetimeFigureOut">
              <a:rPr lang="en-US" smtClean="0"/>
              <a:t>11/3/14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F78CEB-2CC5-4143-B7FB-FB8751B9C30B}" type="slidenum">
              <a:rPr lang="en-US" smtClean="0"/>
              <a:t>‹#›</a:t>
            </a:fld>
            <a:endParaRPr lang="en-US"/>
          </a:p>
        </p:txBody>
      </p:sp>
    </p:spTree>
    <p:extLst>
      <p:ext uri="{BB962C8B-B14F-4D97-AF65-F5344CB8AC3E}">
        <p14:creationId xmlns:p14="http://schemas.microsoft.com/office/powerpoint/2010/main" val="1949582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321737-960D-456A-9951-B9E51F50C41B}" type="datetimeFigureOut">
              <a:rPr lang="en-US" smtClean="0"/>
              <a:t>11/3/14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F78CEB-2CC5-4143-B7FB-FB8751B9C30B}" type="slidenum">
              <a:rPr lang="en-US" smtClean="0"/>
              <a:t>‹#›</a:t>
            </a:fld>
            <a:endParaRPr lang="en-US"/>
          </a:p>
        </p:txBody>
      </p:sp>
    </p:spTree>
    <p:extLst>
      <p:ext uri="{BB962C8B-B14F-4D97-AF65-F5344CB8AC3E}">
        <p14:creationId xmlns:p14="http://schemas.microsoft.com/office/powerpoint/2010/main" val="1536063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321737-960D-456A-9951-B9E51F50C41B}" type="datetimeFigureOut">
              <a:rPr lang="en-US" smtClean="0"/>
              <a:t>11/3/14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F78CEB-2CC5-4143-B7FB-FB8751B9C30B}" type="slidenum">
              <a:rPr lang="en-US" smtClean="0"/>
              <a:t>‹#›</a:t>
            </a:fld>
            <a:endParaRPr lang="en-US"/>
          </a:p>
        </p:txBody>
      </p:sp>
    </p:spTree>
    <p:extLst>
      <p:ext uri="{BB962C8B-B14F-4D97-AF65-F5344CB8AC3E}">
        <p14:creationId xmlns:p14="http://schemas.microsoft.com/office/powerpoint/2010/main" val="335713745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321737-960D-456A-9951-B9E51F50C41B}" type="datetimeFigureOut">
              <a:rPr lang="en-US" smtClean="0"/>
              <a:t>11/3/14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F78CEB-2CC5-4143-B7FB-FB8751B9C30B}" type="slidenum">
              <a:rPr lang="en-US" smtClean="0"/>
              <a:t>‹#›</a:t>
            </a:fld>
            <a:endParaRPr lang="en-US"/>
          </a:p>
        </p:txBody>
      </p:sp>
      <p:sp>
        <p:nvSpPr>
          <p:cNvPr id="7" name="Slide Number Placeholder 5"/>
          <p:cNvSpPr txBox="1">
            <a:spLocks/>
          </p:cNvSpPr>
          <p:nvPr userDrawn="1"/>
        </p:nvSpPr>
        <p:spPr>
          <a:xfrm>
            <a:off x="6629400" y="617220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4F78CEB-2CC5-4143-B7FB-FB8751B9C30B}" type="slidenum">
              <a:rPr lang="en-US" smtClean="0"/>
              <a:pPr/>
              <a:t>‹#›</a:t>
            </a:fld>
            <a:endParaRPr lang="en-US"/>
          </a:p>
        </p:txBody>
      </p:sp>
    </p:spTree>
    <p:extLst>
      <p:ext uri="{BB962C8B-B14F-4D97-AF65-F5344CB8AC3E}">
        <p14:creationId xmlns:p14="http://schemas.microsoft.com/office/powerpoint/2010/main" val="40842071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xmlns:p14="http://schemas.microsoft.com/office/powerpoint/2010/mai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4" Type="http://schemas.microsoft.com/office/2007/relationships/hdphoto" Target="../media/hdphoto1.wdp"/><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873375"/>
            <a:ext cx="3352800" cy="1470025"/>
          </a:xfrm>
        </p:spPr>
        <p:txBody>
          <a:bodyPr/>
          <a:lstStyle/>
          <a:p>
            <a:r>
              <a:rPr lang="en-US" sz="3600" dirty="0" smtClean="0"/>
              <a:t>Reflection 2 – Team Project</a:t>
            </a:r>
            <a:endParaRPr lang="en-US" sz="3600" dirty="0"/>
          </a:p>
        </p:txBody>
      </p:sp>
      <p:sp>
        <p:nvSpPr>
          <p:cNvPr id="3" name="Subtitle 2"/>
          <p:cNvSpPr>
            <a:spLocks noGrp="1"/>
          </p:cNvSpPr>
          <p:nvPr>
            <p:ph type="subTitle" idx="1"/>
          </p:nvPr>
        </p:nvSpPr>
        <p:spPr>
          <a:xfrm>
            <a:off x="4800600" y="3203575"/>
            <a:ext cx="4142014" cy="911225"/>
          </a:xfrm>
        </p:spPr>
        <p:txBody>
          <a:bodyPr>
            <a:noAutofit/>
          </a:bodyPr>
          <a:lstStyle/>
          <a:p>
            <a:r>
              <a:rPr lang="en-US" sz="2400" dirty="0" smtClean="0"/>
              <a:t>And a preview of next year!</a:t>
            </a:r>
            <a:endParaRPr lang="en-US" sz="2400" dirty="0"/>
          </a:p>
        </p:txBody>
      </p:sp>
      <p:pic>
        <p:nvPicPr>
          <p:cNvPr id="4" name="Picture 31" descr="rose4"/>
          <p:cNvPicPr>
            <a:picLocks noChangeAspect="1" noChangeArrowheads="1"/>
          </p:cNvPicPr>
          <p:nvPr/>
        </p:nvPicPr>
        <p:blipFill>
          <a:blip r:embed="rId3">
            <a:alphaModFix/>
          </a:blip>
          <a:srcRect l="12895" t="22858"/>
          <a:stretch>
            <a:fillRect/>
          </a:stretch>
        </p:blipFill>
        <p:spPr bwMode="auto">
          <a:xfrm>
            <a:off x="5784576" y="6300787"/>
            <a:ext cx="3359424" cy="557213"/>
          </a:xfrm>
          <a:prstGeom prst="rect">
            <a:avLst/>
          </a:prstGeom>
          <a:noFill/>
        </p:spPr>
      </p:pic>
      <p:pic>
        <p:nvPicPr>
          <p:cNvPr id="5" name="Picture 4"/>
          <p:cNvPicPr>
            <a:picLocks noChangeAspect="1"/>
          </p:cNvPicPr>
          <p:nvPr/>
        </p:nvPicPr>
        <p:blipFill>
          <a:blip r:embed="rId4"/>
          <a:stretch>
            <a:fillRect/>
          </a:stretch>
        </p:blipFill>
        <p:spPr>
          <a:xfrm>
            <a:off x="762000" y="228600"/>
            <a:ext cx="7670800" cy="1917700"/>
          </a:xfrm>
          <a:prstGeom prst="rect">
            <a:avLst/>
          </a:prstGeom>
        </p:spPr>
      </p:pic>
    </p:spTree>
    <p:extLst>
      <p:ext uri="{BB962C8B-B14F-4D97-AF65-F5344CB8AC3E}">
        <p14:creationId xmlns:p14="http://schemas.microsoft.com/office/powerpoint/2010/main" val="185304977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in this reflection?</a:t>
            </a:r>
            <a:endParaRPr lang="en-US" dirty="0"/>
          </a:p>
        </p:txBody>
      </p:sp>
      <p:sp>
        <p:nvSpPr>
          <p:cNvPr id="3" name="Content Placeholder 2"/>
          <p:cNvSpPr>
            <a:spLocks noGrp="1"/>
          </p:cNvSpPr>
          <p:nvPr>
            <p:ph idx="1"/>
          </p:nvPr>
        </p:nvSpPr>
        <p:spPr/>
        <p:txBody>
          <a:bodyPr/>
          <a:lstStyle/>
          <a:p>
            <a:r>
              <a:rPr lang="en-US" dirty="0" smtClean="0"/>
              <a:t>Look at the handout.</a:t>
            </a:r>
          </a:p>
          <a:p>
            <a:pPr lvl="1"/>
            <a:r>
              <a:rPr lang="en-US" dirty="0" smtClean="0"/>
              <a:t>Should say “senior project” almost everywhere, not “junior project.”</a:t>
            </a:r>
          </a:p>
          <a:p>
            <a:r>
              <a:rPr lang="en-US" dirty="0" smtClean="0"/>
              <a:t>A preview of next year.</a:t>
            </a:r>
          </a:p>
          <a:p>
            <a:pPr lvl="1"/>
            <a:r>
              <a:rPr lang="en-US" dirty="0" smtClean="0"/>
              <a:t>We will try to have at least one SE major on each real team of 4.</a:t>
            </a:r>
          </a:p>
          <a:p>
            <a:pPr lvl="1"/>
            <a:r>
              <a:rPr lang="en-US" dirty="0" smtClean="0"/>
              <a:t>You could actually employ what you invent here.</a:t>
            </a:r>
            <a:endParaRPr lang="en-US" dirty="0"/>
          </a:p>
        </p:txBody>
      </p:sp>
    </p:spTree>
    <p:extLst>
      <p:ext uri="{BB962C8B-B14F-4D97-AF65-F5344CB8AC3E}">
        <p14:creationId xmlns:p14="http://schemas.microsoft.com/office/powerpoint/2010/main" val="347267693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Highlights</a:t>
            </a:r>
            <a:endParaRPr lang="en-US" dirty="0"/>
          </a:p>
        </p:txBody>
      </p:sp>
      <p:sp>
        <p:nvSpPr>
          <p:cNvPr id="3" name="Content Placeholder 2"/>
          <p:cNvSpPr>
            <a:spLocks noGrp="1"/>
          </p:cNvSpPr>
          <p:nvPr>
            <p:ph idx="1"/>
          </p:nvPr>
        </p:nvSpPr>
        <p:spPr/>
        <p:txBody>
          <a:bodyPr/>
          <a:lstStyle/>
          <a:p>
            <a:r>
              <a:rPr lang="en-US" dirty="0" smtClean="0"/>
              <a:t>In this class,</a:t>
            </a:r>
          </a:p>
          <a:p>
            <a:pPr lvl="1"/>
            <a:r>
              <a:rPr lang="en-US" dirty="0" smtClean="0"/>
              <a:t>Build a software process for working on the senior project to use.</a:t>
            </a:r>
          </a:p>
          <a:p>
            <a:r>
              <a:rPr lang="en-US" dirty="0" smtClean="0"/>
              <a:t>Inspiration –</a:t>
            </a:r>
          </a:p>
          <a:p>
            <a:pPr lvl="1"/>
            <a:r>
              <a:rPr lang="en-US" dirty="0" smtClean="0"/>
              <a:t>Enter senior project with some thought about process.</a:t>
            </a:r>
          </a:p>
          <a:p>
            <a:pPr lvl="1"/>
            <a:r>
              <a:rPr lang="en-US" dirty="0" smtClean="0"/>
              <a:t>Give you some independent control.</a:t>
            </a:r>
          </a:p>
          <a:p>
            <a:pPr lvl="2"/>
            <a:r>
              <a:rPr lang="en-US" dirty="0" smtClean="0"/>
              <a:t>Versus the adviser having to tell you how to do it.</a:t>
            </a:r>
            <a:endParaRPr lang="en-US" dirty="0"/>
          </a:p>
        </p:txBody>
      </p:sp>
    </p:spTree>
    <p:extLst>
      <p:ext uri="{BB962C8B-B14F-4D97-AF65-F5344CB8AC3E}">
        <p14:creationId xmlns:p14="http://schemas.microsoft.com/office/powerpoint/2010/main" val="69626519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Immovable deadlines</a:t>
            </a:r>
            <a:endParaRPr lang="en-US" dirty="0"/>
          </a:p>
        </p:txBody>
      </p:sp>
      <p:sp>
        <p:nvSpPr>
          <p:cNvPr id="3" name="Content Placeholder 2"/>
          <p:cNvSpPr>
            <a:spLocks noGrp="1"/>
          </p:cNvSpPr>
          <p:nvPr>
            <p:ph idx="1"/>
          </p:nvPr>
        </p:nvSpPr>
        <p:spPr/>
        <p:txBody>
          <a:bodyPr/>
          <a:lstStyle/>
          <a:p>
            <a:r>
              <a:rPr lang="en-US" dirty="0" smtClean="0"/>
              <a:t>“Senior project fair” – end of 2</a:t>
            </a:r>
            <a:r>
              <a:rPr lang="en-US" baseline="30000" dirty="0" smtClean="0"/>
              <a:t>nd</a:t>
            </a:r>
            <a:r>
              <a:rPr lang="en-US" dirty="0" smtClean="0"/>
              <a:t> term.</a:t>
            </a:r>
          </a:p>
          <a:p>
            <a:r>
              <a:rPr lang="en-US" dirty="0" smtClean="0"/>
              <a:t>Last term – “done polishing” a production system.</a:t>
            </a:r>
          </a:p>
          <a:p>
            <a:pPr lvl="1"/>
            <a:r>
              <a:rPr lang="en-US" dirty="0" smtClean="0"/>
              <a:t>A real hand-off of a working system can be done.</a:t>
            </a:r>
          </a:p>
          <a:p>
            <a:pPr lvl="1"/>
            <a:r>
              <a:rPr lang="en-US" dirty="0" smtClean="0"/>
              <a:t>They have documentation, instead of you.</a:t>
            </a:r>
            <a:endParaRPr lang="en-US" dirty="0"/>
          </a:p>
        </p:txBody>
      </p:sp>
      <p:pic>
        <p:nvPicPr>
          <p:cNvPr id="4" name="Picture 3"/>
          <p:cNvPicPr>
            <a:picLocks noChangeAspect="1"/>
          </p:cNvPicPr>
          <p:nvPr/>
        </p:nvPicPr>
        <p:blipFill>
          <a:blip r:embed="rId3">
            <a:extLst>
              <a:ext uri="{BEBA8EAE-BF5A-486C-A8C5-ECC9F3942E4B}">
                <a14:imgProps xmlns:a14="http://schemas.microsoft.com/office/drawing/2010/main">
                  <a14:imgLayer r:embed="rId4">
                    <a14:imgEffect>
                      <a14:brightnessContrast bright="22000"/>
                    </a14:imgEffect>
                  </a14:imgLayer>
                </a14:imgProps>
              </a:ext>
            </a:extLst>
          </a:blip>
          <a:stretch>
            <a:fillRect/>
          </a:stretch>
        </p:blipFill>
        <p:spPr>
          <a:xfrm>
            <a:off x="3505200" y="4419600"/>
            <a:ext cx="3810000" cy="2273300"/>
          </a:xfrm>
          <a:prstGeom prst="rect">
            <a:avLst/>
          </a:prstGeom>
        </p:spPr>
      </p:pic>
      <p:sp>
        <p:nvSpPr>
          <p:cNvPr id="5" name="TextBox 4"/>
          <p:cNvSpPr txBox="1"/>
          <p:nvPr/>
        </p:nvSpPr>
        <p:spPr>
          <a:xfrm>
            <a:off x="914400" y="4876800"/>
            <a:ext cx="2438400" cy="1200329"/>
          </a:xfrm>
          <a:prstGeom prst="rect">
            <a:avLst/>
          </a:prstGeom>
          <a:noFill/>
        </p:spPr>
        <p:txBody>
          <a:bodyPr wrap="square" rtlCol="0">
            <a:spAutoFit/>
          </a:bodyPr>
          <a:lstStyle/>
          <a:p>
            <a:r>
              <a:rPr lang="en-US" dirty="0" smtClean="0"/>
              <a:t>Done it before?  Here’s a senior project presentation at Twin Falls High School.</a:t>
            </a:r>
            <a:endParaRPr lang="en-US" dirty="0"/>
          </a:p>
        </p:txBody>
      </p:sp>
    </p:spTree>
    <p:extLst>
      <p:ext uri="{BB962C8B-B14F-4D97-AF65-F5344CB8AC3E}">
        <p14:creationId xmlns:p14="http://schemas.microsoft.com/office/powerpoint/2010/main" val="273101192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to consider</a:t>
            </a:r>
            <a:endParaRPr lang="en-US" dirty="0"/>
          </a:p>
        </p:txBody>
      </p:sp>
      <p:sp>
        <p:nvSpPr>
          <p:cNvPr id="3" name="Content Placeholder 2"/>
          <p:cNvSpPr>
            <a:spLocks noGrp="1"/>
          </p:cNvSpPr>
          <p:nvPr>
            <p:ph idx="1"/>
          </p:nvPr>
        </p:nvSpPr>
        <p:spPr/>
        <p:txBody>
          <a:bodyPr>
            <a:normAutofit lnSpcReduction="10000"/>
          </a:bodyPr>
          <a:lstStyle/>
          <a:p>
            <a:r>
              <a:rPr lang="en-US" dirty="0" smtClean="0"/>
              <a:t>How to have the client keep confidence in what you are doing, and</a:t>
            </a:r>
          </a:p>
          <a:p>
            <a:pPr lvl="1"/>
            <a:r>
              <a:rPr lang="en-US" dirty="0" smtClean="0"/>
              <a:t>Actually use it when you are done, </a:t>
            </a:r>
            <a:r>
              <a:rPr lang="en-US" dirty="0" err="1" smtClean="0"/>
              <a:t>vs</a:t>
            </a:r>
            <a:endParaRPr lang="en-US" dirty="0" smtClean="0"/>
          </a:p>
          <a:p>
            <a:pPr lvl="1"/>
            <a:r>
              <a:rPr lang="en-US" dirty="0" smtClean="0"/>
              <a:t>Redoing the whole thing!</a:t>
            </a:r>
          </a:p>
          <a:p>
            <a:r>
              <a:rPr lang="en-US" dirty="0" smtClean="0"/>
              <a:t>Consider what the process is, that the client uses for their own development.</a:t>
            </a:r>
          </a:p>
          <a:p>
            <a:r>
              <a:rPr lang="en-US" dirty="0" smtClean="0"/>
              <a:t>How to make visibility and also </a:t>
            </a:r>
            <a:r>
              <a:rPr lang="en-US" i="1" dirty="0" smtClean="0"/>
              <a:t>not</a:t>
            </a:r>
            <a:r>
              <a:rPr lang="en-US" dirty="0" smtClean="0"/>
              <a:t> have a heavyweight process burdened with extra stuff to make that happen.</a:t>
            </a:r>
            <a:endParaRPr lang="en-US" dirty="0"/>
          </a:p>
        </p:txBody>
      </p:sp>
    </p:spTree>
    <p:extLst>
      <p:ext uri="{BB962C8B-B14F-4D97-AF65-F5344CB8AC3E}">
        <p14:creationId xmlns:p14="http://schemas.microsoft.com/office/powerpoint/2010/main" val="17848878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examples on p 2</a:t>
            </a:r>
            <a:endParaRPr lang="en-US" dirty="0"/>
          </a:p>
        </p:txBody>
      </p:sp>
      <p:sp>
        <p:nvSpPr>
          <p:cNvPr id="3" name="Content Placeholder 2"/>
          <p:cNvSpPr>
            <a:spLocks noGrp="1"/>
          </p:cNvSpPr>
          <p:nvPr>
            <p:ph idx="1"/>
          </p:nvPr>
        </p:nvSpPr>
        <p:spPr/>
        <p:txBody>
          <a:bodyPr>
            <a:normAutofit fontScale="85000" lnSpcReduction="10000"/>
          </a:bodyPr>
          <a:lstStyle/>
          <a:p>
            <a:pPr marL="514350" indent="-514350">
              <a:buFont typeface="+mj-lt"/>
              <a:buAutoNum type="arabicPeriod"/>
            </a:pPr>
            <a:r>
              <a:rPr lang="en-US" dirty="0" smtClean="0"/>
              <a:t>You </a:t>
            </a:r>
            <a:r>
              <a:rPr lang="en-US" dirty="0"/>
              <a:t>are delivering the product to an IT department like Rose-</a:t>
            </a:r>
            <a:r>
              <a:rPr lang="en-US" dirty="0" err="1"/>
              <a:t>Hulman's</a:t>
            </a:r>
            <a:r>
              <a:rPr lang="en-US" dirty="0"/>
              <a:t>, who will use the system with their other services on a regular </a:t>
            </a:r>
            <a:r>
              <a:rPr lang="en-US" dirty="0" smtClean="0"/>
              <a:t>basis.</a:t>
            </a:r>
          </a:p>
          <a:p>
            <a:pPr marL="514350" indent="-514350">
              <a:buFont typeface="+mj-lt"/>
              <a:buAutoNum type="arabicPeriod"/>
            </a:pPr>
            <a:r>
              <a:rPr lang="en-US" dirty="0" smtClean="0"/>
              <a:t>You </a:t>
            </a:r>
            <a:r>
              <a:rPr lang="en-US" dirty="0"/>
              <a:t>are delivering to a nonprofit who will use the system, and who will have to find a volunteer to support and enhance it.  Or, </a:t>
            </a:r>
          </a:p>
          <a:p>
            <a:pPr marL="514350" indent="-514350">
              <a:buFont typeface="+mj-lt"/>
              <a:buAutoNum type="arabicPeriod"/>
            </a:pPr>
            <a:r>
              <a:rPr lang="en-US" dirty="0" smtClean="0"/>
              <a:t>You </a:t>
            </a:r>
            <a:r>
              <a:rPr lang="en-US" dirty="0"/>
              <a:t>wrote this as a speculative project for a customer who produces real products; that customer thought this wouldn't turn out to be important, but, early in the project, they discover it could be the proof of concept for their next generation of real product! </a:t>
            </a:r>
          </a:p>
        </p:txBody>
      </p:sp>
      <p:sp>
        <p:nvSpPr>
          <p:cNvPr id="4" name="TextBox 3"/>
          <p:cNvSpPr txBox="1"/>
          <p:nvPr/>
        </p:nvSpPr>
        <p:spPr>
          <a:xfrm>
            <a:off x="609600" y="6183868"/>
            <a:ext cx="6753021" cy="461665"/>
          </a:xfrm>
          <a:prstGeom prst="rect">
            <a:avLst/>
          </a:prstGeom>
          <a:noFill/>
        </p:spPr>
        <p:txBody>
          <a:bodyPr wrap="none" rtlCol="0">
            <a:spAutoFit/>
          </a:bodyPr>
          <a:lstStyle/>
          <a:p>
            <a:r>
              <a:rPr lang="en-US" sz="2400" dirty="0" smtClean="0">
                <a:solidFill>
                  <a:srgbClr val="FF0000"/>
                </a:solidFill>
              </a:rPr>
              <a:t>All these have actually happened to teams I advised!</a:t>
            </a:r>
            <a:endParaRPr lang="en-US" sz="2400" dirty="0">
              <a:solidFill>
                <a:srgbClr val="FF0000"/>
              </a:solidFill>
            </a:endParaRPr>
          </a:p>
        </p:txBody>
      </p:sp>
    </p:spTree>
    <p:extLst>
      <p:ext uri="{BB962C8B-B14F-4D97-AF65-F5344CB8AC3E}">
        <p14:creationId xmlns:p14="http://schemas.microsoft.com/office/powerpoint/2010/main" val="200372393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0"/>
            <a:ext cx="5410200" cy="1143000"/>
          </a:xfrm>
        </p:spPr>
        <p:txBody>
          <a:bodyPr/>
          <a:lstStyle/>
          <a:p>
            <a:r>
              <a:rPr lang="en-US" dirty="0" smtClean="0"/>
              <a:t>And</a:t>
            </a:r>
            <a:endParaRPr lang="en-US" dirty="0"/>
          </a:p>
        </p:txBody>
      </p:sp>
      <p:sp>
        <p:nvSpPr>
          <p:cNvPr id="3" name="Content Placeholder 2"/>
          <p:cNvSpPr>
            <a:spLocks noGrp="1"/>
          </p:cNvSpPr>
          <p:nvPr>
            <p:ph idx="1"/>
          </p:nvPr>
        </p:nvSpPr>
        <p:spPr>
          <a:xfrm>
            <a:off x="457200" y="2560637"/>
            <a:ext cx="8229600" cy="4525963"/>
          </a:xfrm>
        </p:spPr>
        <p:txBody>
          <a:bodyPr/>
          <a:lstStyle/>
          <a:p>
            <a:r>
              <a:rPr lang="en-US" dirty="0" smtClean="0"/>
              <a:t>You also want the increased visibility.</a:t>
            </a:r>
          </a:p>
          <a:p>
            <a:r>
              <a:rPr lang="en-US" dirty="0" smtClean="0"/>
              <a:t>You can use examples from how this is being handled in your junior project.</a:t>
            </a:r>
          </a:p>
          <a:p>
            <a:pPr lvl="1"/>
            <a:r>
              <a:rPr lang="en-US" dirty="0" smtClean="0"/>
              <a:t>But describe how you would improve on that,</a:t>
            </a:r>
          </a:p>
          <a:p>
            <a:pPr lvl="1"/>
            <a:r>
              <a:rPr lang="en-US" dirty="0" smtClean="0"/>
              <a:t>Or adjust it for a different situation.</a:t>
            </a:r>
          </a:p>
          <a:p>
            <a:pPr lvl="1"/>
            <a:r>
              <a:rPr lang="en-US" dirty="0" smtClean="0"/>
              <a:t>E.g., Tim </a:t>
            </a:r>
            <a:r>
              <a:rPr lang="en-US" dirty="0" err="1" smtClean="0"/>
              <a:t>Ekl</a:t>
            </a:r>
            <a:r>
              <a:rPr lang="en-US" dirty="0" smtClean="0"/>
              <a:t> has you develop on his actual </a:t>
            </a:r>
            <a:r>
              <a:rPr lang="en-US" dirty="0" err="1" smtClean="0"/>
              <a:t>GitLab</a:t>
            </a:r>
            <a:r>
              <a:rPr lang="en-US" dirty="0" smtClean="0"/>
              <a:t> development repository, but this is unusual.</a:t>
            </a:r>
            <a:endParaRPr lang="en-US" dirty="0"/>
          </a:p>
        </p:txBody>
      </p:sp>
      <p:pic>
        <p:nvPicPr>
          <p:cNvPr id="4" name="Picture 3"/>
          <p:cNvPicPr>
            <a:picLocks noChangeAspect="1"/>
          </p:cNvPicPr>
          <p:nvPr/>
        </p:nvPicPr>
        <p:blipFill>
          <a:blip r:embed="rId2"/>
          <a:stretch>
            <a:fillRect/>
          </a:stretch>
        </p:blipFill>
        <p:spPr>
          <a:xfrm>
            <a:off x="6324600" y="304800"/>
            <a:ext cx="2286000" cy="1318260"/>
          </a:xfrm>
          <a:prstGeom prst="rect">
            <a:avLst/>
          </a:prstGeom>
        </p:spPr>
      </p:pic>
      <p:sp>
        <p:nvSpPr>
          <p:cNvPr id="5" name="TextBox 4"/>
          <p:cNvSpPr txBox="1"/>
          <p:nvPr/>
        </p:nvSpPr>
        <p:spPr>
          <a:xfrm>
            <a:off x="6248400" y="1676400"/>
            <a:ext cx="2514600" cy="646331"/>
          </a:xfrm>
          <a:prstGeom prst="rect">
            <a:avLst/>
          </a:prstGeom>
          <a:noFill/>
        </p:spPr>
        <p:txBody>
          <a:bodyPr wrap="square" rtlCol="0">
            <a:spAutoFit/>
          </a:bodyPr>
          <a:lstStyle/>
          <a:p>
            <a:r>
              <a:rPr lang="en-US" dirty="0" smtClean="0"/>
              <a:t>The client tries to see how the project is going!</a:t>
            </a:r>
            <a:endParaRPr lang="en-US" dirty="0"/>
          </a:p>
        </p:txBody>
      </p:sp>
    </p:spTree>
    <p:extLst>
      <p:ext uri="{BB962C8B-B14F-4D97-AF65-F5344CB8AC3E}">
        <p14:creationId xmlns:p14="http://schemas.microsoft.com/office/powerpoint/2010/main" val="206070107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Word count, etc.</a:t>
            </a:r>
            <a:endParaRPr lang="en-US" dirty="0"/>
          </a:p>
        </p:txBody>
      </p:sp>
      <p:sp>
        <p:nvSpPr>
          <p:cNvPr id="3" name="Content Placeholder 2"/>
          <p:cNvSpPr>
            <a:spLocks noGrp="1"/>
          </p:cNvSpPr>
          <p:nvPr>
            <p:ph idx="1"/>
          </p:nvPr>
        </p:nvSpPr>
        <p:spPr>
          <a:xfrm>
            <a:off x="457200" y="1798637"/>
            <a:ext cx="8229600" cy="4525963"/>
          </a:xfrm>
        </p:spPr>
        <p:txBody>
          <a:bodyPr/>
          <a:lstStyle/>
          <a:p>
            <a:r>
              <a:rPr lang="en-US" dirty="0" smtClean="0"/>
              <a:t>We don’t care, but,</a:t>
            </a:r>
          </a:p>
          <a:p>
            <a:r>
              <a:rPr lang="en-US" dirty="0" smtClean="0"/>
              <a:t>See the guidance in the </a:t>
            </a:r>
            <a:br>
              <a:rPr lang="en-US" dirty="0" smtClean="0"/>
            </a:br>
            <a:r>
              <a:rPr lang="en-US" dirty="0" smtClean="0"/>
              <a:t>last paragraph, “The </a:t>
            </a:r>
            <a:r>
              <a:rPr lang="en-US" dirty="0" err="1" smtClean="0"/>
              <a:t>Nitty</a:t>
            </a:r>
            <a:r>
              <a:rPr lang="en-US" dirty="0" smtClean="0"/>
              <a:t> Gritty.”</a:t>
            </a:r>
          </a:p>
          <a:p>
            <a:r>
              <a:rPr lang="en-US" dirty="0" smtClean="0"/>
              <a:t>Teams of 3 or 4</a:t>
            </a:r>
          </a:p>
          <a:p>
            <a:pPr lvl="1"/>
            <a:r>
              <a:rPr lang="en-US" dirty="0" smtClean="0"/>
              <a:t>Final wrinkle for teams of 4 – “You must talk about </a:t>
            </a:r>
            <a:r>
              <a:rPr lang="en-US" dirty="0" err="1" smtClean="0"/>
              <a:t>Trello</a:t>
            </a:r>
            <a:r>
              <a:rPr lang="en-US" dirty="0" smtClean="0"/>
              <a:t>.”</a:t>
            </a:r>
            <a:endParaRPr lang="en-US" dirty="0"/>
          </a:p>
        </p:txBody>
      </p:sp>
      <p:pic>
        <p:nvPicPr>
          <p:cNvPr id="4" name="Picture 3"/>
          <p:cNvPicPr>
            <a:picLocks noChangeAspect="1"/>
          </p:cNvPicPr>
          <p:nvPr/>
        </p:nvPicPr>
        <p:blipFill>
          <a:blip r:embed="rId3"/>
          <a:stretch>
            <a:fillRect/>
          </a:stretch>
        </p:blipFill>
        <p:spPr>
          <a:xfrm>
            <a:off x="5410200" y="1447800"/>
            <a:ext cx="3124200" cy="1244600"/>
          </a:xfrm>
          <a:prstGeom prst="rect">
            <a:avLst/>
          </a:prstGeom>
        </p:spPr>
      </p:pic>
    </p:spTree>
    <p:extLst>
      <p:ext uri="{BB962C8B-B14F-4D97-AF65-F5344CB8AC3E}">
        <p14:creationId xmlns:p14="http://schemas.microsoft.com/office/powerpoint/2010/main" val="119701763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 teams!</a:t>
            </a:r>
            <a:endParaRPr lang="en-US" dirty="0"/>
          </a:p>
        </p:txBody>
      </p:sp>
      <p:sp>
        <p:nvSpPr>
          <p:cNvPr id="3" name="Content Placeholder 2"/>
          <p:cNvSpPr>
            <a:spLocks noGrp="1"/>
          </p:cNvSpPr>
          <p:nvPr>
            <p:ph idx="1"/>
          </p:nvPr>
        </p:nvSpPr>
        <p:spPr>
          <a:xfrm>
            <a:off x="457200" y="1600200"/>
            <a:ext cx="4343400" cy="4525963"/>
          </a:xfrm>
        </p:spPr>
        <p:txBody>
          <a:bodyPr>
            <a:normAutofit fontScale="92500" lnSpcReduction="20000"/>
          </a:bodyPr>
          <a:lstStyle/>
          <a:p>
            <a:r>
              <a:rPr lang="en-US" dirty="0" smtClean="0"/>
              <a:t>3 or 4</a:t>
            </a:r>
          </a:p>
          <a:p>
            <a:pPr lvl="1"/>
            <a:r>
              <a:rPr lang="en-US" dirty="0" smtClean="0"/>
              <a:t>Who’s not here?</a:t>
            </a:r>
          </a:p>
          <a:p>
            <a:r>
              <a:rPr lang="en-US" dirty="0"/>
              <a:t>Due 11:59 pm on Sunday </a:t>
            </a:r>
            <a:r>
              <a:rPr lang="en-US" dirty="0" smtClean="0"/>
              <a:t>Nov </a:t>
            </a:r>
            <a:r>
              <a:rPr lang="en-US" dirty="0"/>
              <a:t>9</a:t>
            </a:r>
            <a:r>
              <a:rPr lang="en-US" baseline="30000" dirty="0"/>
              <a:t>th</a:t>
            </a:r>
            <a:r>
              <a:rPr lang="en-US" dirty="0" smtClean="0"/>
              <a:t>.</a:t>
            </a:r>
          </a:p>
          <a:p>
            <a:r>
              <a:rPr lang="en-US" dirty="0" smtClean="0"/>
              <a:t>Draft due Wednesday, Nov 5</a:t>
            </a:r>
            <a:r>
              <a:rPr lang="en-US" baseline="30000" dirty="0" smtClean="0"/>
              <a:t>th</a:t>
            </a:r>
            <a:r>
              <a:rPr lang="en-US" dirty="0" smtClean="0"/>
              <a:t>.</a:t>
            </a:r>
          </a:p>
          <a:p>
            <a:pPr lvl="1"/>
            <a:r>
              <a:rPr lang="en-US" dirty="0" smtClean="0"/>
              <a:t>Doesn’t have to be complete.</a:t>
            </a:r>
          </a:p>
          <a:p>
            <a:pPr lvl="1"/>
            <a:r>
              <a:rPr lang="en-US" dirty="0" smtClean="0"/>
              <a:t>Should be reasonably beefy.</a:t>
            </a:r>
          </a:p>
          <a:p>
            <a:pPr lvl="1"/>
            <a:r>
              <a:rPr lang="en-US" dirty="0" smtClean="0"/>
              <a:t>Goal is to get feedback.</a:t>
            </a:r>
            <a:endParaRPr lang="en-US" dirty="0"/>
          </a:p>
        </p:txBody>
      </p:sp>
      <p:pic>
        <p:nvPicPr>
          <p:cNvPr id="4" name="Picture 3" descr="Beefy_Cows-9.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29200" y="2807642"/>
            <a:ext cx="3810000" cy="2526358"/>
          </a:xfrm>
          <a:prstGeom prst="rect">
            <a:avLst/>
          </a:prstGeom>
        </p:spPr>
      </p:pic>
    </p:spTree>
    <p:extLst>
      <p:ext uri="{BB962C8B-B14F-4D97-AF65-F5344CB8AC3E}">
        <p14:creationId xmlns:p14="http://schemas.microsoft.com/office/powerpoint/2010/main" val="362726002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501</TotalTime>
  <Words>547</Words>
  <Application>Microsoft Macintosh PowerPoint</Application>
  <PresentationFormat>On-screen Show (4:3)</PresentationFormat>
  <Paragraphs>60</Paragraphs>
  <Slides>9</Slides>
  <Notes>4</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Reflection 2 – Team Project</vt:lpstr>
      <vt:lpstr>What’s in this reflection?</vt:lpstr>
      <vt:lpstr>Highlights</vt:lpstr>
      <vt:lpstr>Immovable deadlines</vt:lpstr>
      <vt:lpstr>Issues to consider</vt:lpstr>
      <vt:lpstr>The examples on p 2</vt:lpstr>
      <vt:lpstr>And</vt:lpstr>
      <vt:lpstr>Word count, etc.</vt:lpstr>
      <vt:lpstr>Form teams!</vt:lpstr>
    </vt:vector>
  </TitlesOfParts>
  <Company>Rose-Hulman Institute of Technology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Testing – Part 2 Agile Testing</dc:title>
  <dc:creator>Mike Hewner</dc:creator>
  <cp:lastModifiedBy>Steve Chenoweth</cp:lastModifiedBy>
  <cp:revision>27</cp:revision>
  <dcterms:created xsi:type="dcterms:W3CDTF">2013-10-31T13:36:00Z</dcterms:created>
  <dcterms:modified xsi:type="dcterms:W3CDTF">2014-11-03T13:49:48Z</dcterms:modified>
</cp:coreProperties>
</file>