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67" r:id="rId4"/>
    <p:sldId id="270" r:id="rId5"/>
    <p:sldId id="269" r:id="rId6"/>
    <p:sldId id="268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7" autoAdjust="0"/>
    <p:restoredTop sz="85556" autoAdjust="0"/>
  </p:normalViewPr>
  <p:slideViewPr>
    <p:cSldViewPr>
      <p:cViewPr varScale="1">
        <p:scale>
          <a:sx n="80" d="100"/>
          <a:sy n="80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A703E-E34F-4C18-9D2A-AC0D96FAAEE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D7194-60D7-404A-AB8F-64F2FA55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7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Aerobie</a:t>
            </a:r>
            <a:r>
              <a:rPr lang="en-US" baseline="0" dirty="0" smtClean="0"/>
              <a:t> football prototypes from IDEO </a:t>
            </a:r>
            <a:r>
              <a:rPr lang="en-US" baseline="0" dirty="0" err="1" smtClean="0"/>
              <a:t>TEDx</a:t>
            </a:r>
            <a:r>
              <a:rPr lang="en-US" baseline="0" dirty="0" smtClean="0"/>
              <a:t> talk.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D7194-60D7-404A-AB8F-64F2FA55B4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49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hollynagel.com</a:t>
            </a:r>
            <a:r>
              <a:rPr lang="en-US" dirty="0" smtClean="0"/>
              <a:t>/</a:t>
            </a:r>
            <a:r>
              <a:rPr lang="en-US" dirty="0" err="1" smtClean="0"/>
              <a:t>wp</a:t>
            </a:r>
            <a:r>
              <a:rPr lang="en-US" dirty="0" smtClean="0"/>
              <a:t>/</a:t>
            </a:r>
            <a:r>
              <a:rPr lang="en-US" dirty="0" err="1" smtClean="0"/>
              <a:t>unpoppable</a:t>
            </a:r>
            <a:r>
              <a:rPr lang="en-US" dirty="0" smtClean="0"/>
              <a:t>-unstoppable/nonverbal-communication-customer-service-staying-calm/.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D7194-60D7-404A-AB8F-64F2FA55B4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96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6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8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1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0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0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2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6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12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4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8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2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C91CA-106E-490A-AE3E-FF55CDA8AFB1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ECD4B-B5E2-421B-824C-5B7B4BD06E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28ECD4B-B5E2-421B-824C-5B7B4BD06E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8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YzET-qlE1kQ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/>
              <a:t>Integration and Design – Part 5</a:t>
            </a:r>
            <a:endParaRPr lang="en-US" dirty="0"/>
          </a:p>
        </p:txBody>
      </p:sp>
      <p:pic>
        <p:nvPicPr>
          <p:cNvPr id="4" name="Picture 3" descr="Screen Shot 2014-10-26 at 5.22.5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547" y="2114575"/>
            <a:ext cx="4419600" cy="4445000"/>
          </a:xfrm>
          <a:prstGeom prst="rect">
            <a:avLst/>
          </a:prstGeom>
        </p:spPr>
      </p:pic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4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81000" y="463927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Bonus at the end of the hour – how to invent a foam football… using the “spiral”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966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on your drafts!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Talk over with others who did the same assignment.</a:t>
            </a:r>
          </a:p>
          <a:p>
            <a:r>
              <a:rPr lang="en-US" dirty="0" smtClean="0"/>
              <a:t>Work on your own.</a:t>
            </a:r>
          </a:p>
          <a:p>
            <a:r>
              <a:rPr lang="en-US" dirty="0" smtClean="0"/>
              <a:t>We’ll bring up some specifics for each group, in a few minutes…</a:t>
            </a:r>
          </a:p>
          <a:p>
            <a:r>
              <a:rPr lang="en-US" dirty="0" smtClean="0"/>
              <a:t>AND – we’ll finish off Design with a short Video at the end of the hour.</a:t>
            </a:r>
          </a:p>
          <a:p>
            <a:r>
              <a:rPr lang="en-US" dirty="0" smtClean="0"/>
              <a:t>The rest of this week – project management and testing!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20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Comments on your drafts – 1</a:t>
            </a:r>
            <a:br>
              <a:rPr lang="en-US" dirty="0" smtClean="0"/>
            </a:br>
            <a:r>
              <a:rPr lang="en-US" dirty="0" smtClean="0"/>
              <a:t>“Be less innovative?”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From Buffalo and Steve:  Common </a:t>
            </a:r>
            <a:r>
              <a:rPr lang="en-US" sz="2000" dirty="0"/>
              <a:t>issues with the proposals.  </a:t>
            </a:r>
            <a:endParaRPr lang="en-US" sz="2000" dirty="0" smtClean="0"/>
          </a:p>
          <a:p>
            <a:r>
              <a:rPr lang="en-US" sz="2000" b="1" dirty="0" smtClean="0"/>
              <a:t>“I started with the assumption that no one had ever thought of a good idea about this before…”</a:t>
            </a:r>
          </a:p>
          <a:p>
            <a:r>
              <a:rPr lang="en-US" sz="2000" b="1" dirty="0" smtClean="0"/>
              <a:t>There are many experts, some of whom likely agree with you.</a:t>
            </a:r>
          </a:p>
          <a:p>
            <a:r>
              <a:rPr lang="en-US" sz="2000" b="1" dirty="0" smtClean="0"/>
              <a:t>They have argued for their reasons at length.</a:t>
            </a:r>
          </a:p>
          <a:p>
            <a:r>
              <a:rPr lang="en-US" sz="2000" b="1" dirty="0" smtClean="0"/>
              <a:t>Their view has been tested a lot by others.</a:t>
            </a:r>
          </a:p>
          <a:p>
            <a:r>
              <a:rPr lang="en-US" sz="2000" b="1" dirty="0" smtClean="0"/>
              <a:t>An adaptation is itself a contribution.</a:t>
            </a:r>
          </a:p>
          <a:p>
            <a:r>
              <a:rPr lang="en-US" sz="2000" b="1" dirty="0" smtClean="0"/>
              <a:t>You’ll naturally develop your own style.</a:t>
            </a:r>
          </a:p>
          <a:p>
            <a:r>
              <a:rPr lang="en-US" sz="2000" b="1" dirty="0" smtClean="0"/>
              <a:t>Try to be David Hume, not Rene Descartes!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  <p:pic>
        <p:nvPicPr>
          <p:cNvPr id="3" name="Picture 2" descr="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200" y="4800600"/>
            <a:ext cx="1928586" cy="1905896"/>
          </a:xfrm>
          <a:prstGeom prst="rect">
            <a:avLst/>
          </a:prstGeom>
        </p:spPr>
      </p:pic>
      <p:pic>
        <p:nvPicPr>
          <p:cNvPr id="4" name="Picture 3" descr="david-hume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4724400"/>
            <a:ext cx="1981200" cy="1981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4875073"/>
            <a:ext cx="16764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Hume, the empiricist – If you haven’t tried it out, it probably doesn’t work!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00800" y="4875073"/>
            <a:ext cx="16764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Descartes, the rationalist – I have all these wonderful, true ideas in my head!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263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on your drafts –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Be prepared to argue:</a:t>
            </a:r>
          </a:p>
          <a:p>
            <a:r>
              <a:rPr lang="en-US" sz="2000" dirty="0" smtClean="0"/>
              <a:t>You must argue that your context is different.</a:t>
            </a:r>
          </a:p>
          <a:p>
            <a:pPr lvl="1"/>
            <a:r>
              <a:rPr lang="en-US" sz="2000" dirty="0" smtClean="0"/>
              <a:t>Which it is!</a:t>
            </a:r>
          </a:p>
          <a:p>
            <a:r>
              <a:rPr lang="en-US" sz="2000" dirty="0" smtClean="0"/>
              <a:t>Or that the expert is dumb.</a:t>
            </a:r>
          </a:p>
          <a:p>
            <a:pPr lvl="1"/>
            <a:r>
              <a:rPr lang="en-US" sz="2000" dirty="0" smtClean="0"/>
              <a:t>But you need equal ammunition for this.</a:t>
            </a:r>
          </a:p>
          <a:p>
            <a:r>
              <a:rPr lang="en-US" sz="2000" dirty="0" smtClean="0"/>
              <a:t>You could do this maybe once in your papers… but not 10 times…</a:t>
            </a:r>
          </a:p>
          <a:p>
            <a:pPr marL="0" indent="0">
              <a:buNone/>
            </a:pPr>
            <a:r>
              <a:rPr lang="en-US" sz="2000" b="1" dirty="0"/>
              <a:t>Most common issue</a:t>
            </a:r>
            <a:r>
              <a:rPr lang="en-US" sz="2000" dirty="0"/>
              <a:t> -- Developing stuff out of whole cloth rather than using what the experts think without justification.</a:t>
            </a:r>
          </a:p>
          <a:p>
            <a:pPr lvl="1"/>
            <a:r>
              <a:rPr lang="en-US" sz="2000" dirty="0"/>
              <a:t>Solution – Quote something from somebody, to show it’s a proven method for this problem.</a:t>
            </a:r>
          </a:p>
          <a:p>
            <a:pPr lvl="1"/>
            <a:r>
              <a:rPr lang="en-US" sz="2000" dirty="0"/>
              <a:t>And – List any assumptions you make!</a:t>
            </a:r>
          </a:p>
          <a:p>
            <a:r>
              <a:rPr lang="en-US" sz="2000" dirty="0"/>
              <a:t>Also – Why would the solution you pick work and others not?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828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Comments on your drafts – 3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Notes </a:t>
            </a:r>
            <a:r>
              <a:rPr lang="en-US" sz="2000" b="1" dirty="0"/>
              <a:t>for Question 1:</a:t>
            </a:r>
          </a:p>
          <a:p>
            <a:r>
              <a:rPr lang="en-US" sz="2000" dirty="0" smtClean="0"/>
              <a:t>Misunderstanding </a:t>
            </a:r>
            <a:r>
              <a:rPr lang="en-US" sz="2000" dirty="0"/>
              <a:t>of the scenario – confusion of customer teams vs. development teams, view of XP vs. scrum as important, not identifying the key difficulty of single customer, skimming of </a:t>
            </a:r>
            <a:r>
              <a:rPr lang="en-US" sz="2000" dirty="0" smtClean="0"/>
              <a:t>relevant </a:t>
            </a:r>
            <a:r>
              <a:rPr lang="en-US" sz="2000" dirty="0"/>
              <a:t>solutions</a:t>
            </a:r>
          </a:p>
          <a:p>
            <a:r>
              <a:rPr lang="en-US" sz="2000" dirty="0" smtClean="0"/>
              <a:t>Custom </a:t>
            </a:r>
            <a:r>
              <a:rPr lang="en-US" sz="2000" dirty="0"/>
              <a:t>built elicitation without </a:t>
            </a:r>
            <a:r>
              <a:rPr lang="en-US" sz="2000" dirty="0" smtClean="0"/>
              <a:t>justification</a:t>
            </a:r>
          </a:p>
          <a:p>
            <a:r>
              <a:rPr lang="en-US" sz="2000" dirty="0" smtClean="0"/>
              <a:t>What process tricks either author recommends would work best to resolve issues?</a:t>
            </a:r>
          </a:p>
          <a:p>
            <a:r>
              <a:rPr lang="en-US" sz="2000" dirty="0" smtClean="0"/>
              <a:t>How opposite are your two client </a:t>
            </a:r>
            <a:br>
              <a:rPr lang="en-US" sz="2000" dirty="0" smtClean="0"/>
            </a:br>
            <a:r>
              <a:rPr lang="en-US" sz="2000" dirty="0" smtClean="0"/>
              <a:t>departments?</a:t>
            </a:r>
          </a:p>
          <a:p>
            <a:pPr lvl="1"/>
            <a:r>
              <a:rPr lang="en-US" sz="2000" dirty="0" smtClean="0"/>
              <a:t>Perhaps there are some different </a:t>
            </a:r>
            <a:br>
              <a:rPr lang="en-US" sz="2000" dirty="0" smtClean="0"/>
            </a:br>
            <a:r>
              <a:rPr lang="en-US" sz="2000" dirty="0" smtClean="0"/>
              <a:t>situations?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  <p:pic>
        <p:nvPicPr>
          <p:cNvPr id="3" name="Picture 2" descr="Arguin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733800"/>
            <a:ext cx="3534996" cy="286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824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Comments on your drafts - 4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From Buffalo and Steve, continued:  </a:t>
            </a:r>
            <a:r>
              <a:rPr lang="en-US" sz="2000" dirty="0"/>
              <a:t>  </a:t>
            </a:r>
            <a:endParaRPr lang="en-US" sz="2000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Notes </a:t>
            </a:r>
            <a:r>
              <a:rPr lang="en-US" sz="2000" b="1" dirty="0"/>
              <a:t>on Question 2:</a:t>
            </a:r>
          </a:p>
          <a:p>
            <a:r>
              <a:rPr lang="en-US" sz="2000" dirty="0"/>
              <a:t>Acquiring additional knowledge of risks is easy because the customer is on-site, or about stuff not getting implemented…focus on the real </a:t>
            </a:r>
            <a:r>
              <a:rPr lang="en-US" sz="2000" dirty="0" smtClean="0"/>
              <a:t>risks</a:t>
            </a:r>
          </a:p>
          <a:p>
            <a:pPr lvl="1"/>
            <a:r>
              <a:rPr lang="en-US" sz="1800" dirty="0" smtClean="0"/>
              <a:t>And identify what you think those risks are!</a:t>
            </a:r>
            <a:endParaRPr lang="en-US" sz="1800" dirty="0"/>
          </a:p>
          <a:p>
            <a:r>
              <a:rPr lang="en-US" sz="2000" dirty="0"/>
              <a:t>Tracking mechanism does not reference Philips when it probably should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Notes </a:t>
            </a:r>
            <a:r>
              <a:rPr lang="en-US" sz="2000" b="1" dirty="0"/>
              <a:t>for Question 3:</a:t>
            </a:r>
          </a:p>
          <a:p>
            <a:r>
              <a:rPr lang="en-US" sz="2000" dirty="0" smtClean="0"/>
              <a:t>PSP </a:t>
            </a:r>
            <a:r>
              <a:rPr lang="en-US" sz="2000" dirty="0"/>
              <a:t>sort of quickly dismissed, rather than discussed in detail</a:t>
            </a:r>
          </a:p>
          <a:p>
            <a:r>
              <a:rPr lang="en-US" sz="2000" dirty="0" smtClean="0"/>
              <a:t>No </a:t>
            </a:r>
            <a:r>
              <a:rPr lang="en-US" sz="2000" dirty="0"/>
              <a:t>distinction between outcome/output metrics</a:t>
            </a:r>
          </a:p>
          <a:p>
            <a:r>
              <a:rPr lang="en-US" sz="2000" dirty="0" smtClean="0"/>
              <a:t>Over-focusing </a:t>
            </a:r>
            <a:r>
              <a:rPr lang="en-US" sz="2000" dirty="0"/>
              <a:t>on metrics mentioned (good)</a:t>
            </a:r>
          </a:p>
          <a:p>
            <a:r>
              <a:rPr lang="en-US" sz="2000" dirty="0" smtClean="0"/>
              <a:t>Just </a:t>
            </a:r>
            <a:r>
              <a:rPr lang="en-US" sz="2000" dirty="0"/>
              <a:t>listing metrics, rather than focusing on problems with metrics*</a:t>
            </a:r>
          </a:p>
          <a:p>
            <a:r>
              <a:rPr lang="en-US" sz="2000" dirty="0" smtClean="0"/>
              <a:t>Custom</a:t>
            </a:r>
            <a:r>
              <a:rPr lang="en-US" sz="2000" dirty="0"/>
              <a:t>-built metrics without </a:t>
            </a:r>
            <a:r>
              <a:rPr lang="en-US" sz="2000" dirty="0" smtClean="0"/>
              <a:t>justification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13776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at 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 smtClean="0"/>
              <a:t>Chris Milne’s </a:t>
            </a:r>
            <a:r>
              <a:rPr lang="en-US" dirty="0" err="1" smtClean="0"/>
              <a:t>TEDx</a:t>
            </a:r>
            <a:r>
              <a:rPr lang="en-US" dirty="0" smtClean="0"/>
              <a:t> video at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://www.youtube.com/watch?v=YzET-</a:t>
            </a:r>
            <a:r>
              <a:rPr lang="en-US" dirty="0" smtClean="0">
                <a:hlinkClick r:id="rId2"/>
              </a:rPr>
              <a:t>qlE1kQ</a:t>
            </a:r>
            <a:r>
              <a:rPr lang="en-US" dirty="0" smtClean="0"/>
              <a:t> </a:t>
            </a:r>
          </a:p>
          <a:p>
            <a:r>
              <a:rPr lang="en-US" dirty="0" smtClean="0"/>
              <a:t>How is this like Agile?</a:t>
            </a:r>
          </a:p>
          <a:p>
            <a:r>
              <a:rPr lang="en-US" dirty="0" smtClean="0"/>
              <a:t>How is it like “Old school”?</a:t>
            </a:r>
          </a:p>
          <a:p>
            <a:r>
              <a:rPr lang="en-US" dirty="0" smtClean="0"/>
              <a:t>How is it like Spiral?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40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for</a:t>
            </a:r>
            <a:br>
              <a:rPr lang="en-US" dirty="0" smtClean="0"/>
            </a:br>
            <a:r>
              <a:rPr lang="en-US" dirty="0" smtClean="0"/>
              <a:t>requirements and design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“Old school”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Trust people in charge of:</a:t>
            </a:r>
          </a:p>
          <a:p>
            <a:pPr lvl="1"/>
            <a:r>
              <a:rPr lang="en-US" dirty="0" smtClean="0"/>
              <a:t>Requirements gathering</a:t>
            </a:r>
          </a:p>
          <a:p>
            <a:pPr lvl="1"/>
            <a:r>
              <a:rPr lang="en-US" dirty="0" smtClean="0"/>
              <a:t>Design creation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Trust things you hand off using documents:</a:t>
            </a:r>
          </a:p>
          <a:p>
            <a:pPr marL="857250" lvl="1" indent="-457200"/>
            <a:r>
              <a:rPr lang="en-US" dirty="0" smtClean="0"/>
              <a:t>People sign-off on these.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Don’t trust the code, unless verified </a:t>
            </a:r>
            <a:r>
              <a:rPr lang="en-US" dirty="0" err="1" smtClean="0"/>
              <a:t>vs</a:t>
            </a:r>
            <a:r>
              <a:rPr lang="en-US" dirty="0" smtClean="0"/>
              <a:t> documents.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Hierarchies of people coordinate the info flows.</a:t>
            </a:r>
          </a:p>
          <a:p>
            <a:pPr marL="857250" lvl="1" indent="-457200"/>
            <a:r>
              <a:rPr lang="en-US" dirty="0" smtClean="0"/>
              <a:t>Delegate responsibilities.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Get it right the first time.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Agile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Trust nobody, unless:</a:t>
            </a:r>
          </a:p>
          <a:p>
            <a:pPr lvl="1"/>
            <a:r>
              <a:rPr lang="en-US" dirty="0" smtClean="0"/>
              <a:t>They are standing right in front of you! And,</a:t>
            </a:r>
          </a:p>
          <a:p>
            <a:pPr lvl="1"/>
            <a:r>
              <a:rPr lang="en-US" dirty="0" smtClean="0"/>
              <a:t>They are the right person.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Don’t trust your own documents:</a:t>
            </a:r>
          </a:p>
          <a:p>
            <a:pPr marL="857250" lvl="1" indent="-457200"/>
            <a:r>
              <a:rPr lang="en-US" dirty="0" smtClean="0"/>
              <a:t>People guess on those, and</a:t>
            </a:r>
          </a:p>
          <a:p>
            <a:pPr marL="857250" lvl="1" indent="-457200"/>
            <a:r>
              <a:rPr lang="en-US" dirty="0" smtClean="0"/>
              <a:t>You’re stuck with updating!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Except for the code, which is always before the customer.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Flatten the hierarchies.</a:t>
            </a:r>
          </a:p>
          <a:p>
            <a:pPr marL="857250" lvl="1" indent="-457200"/>
            <a:r>
              <a:rPr lang="en-US" dirty="0" smtClean="0"/>
              <a:t>Empowered teammates move fast.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Get it right eventually.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45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543</Words>
  <Application>Microsoft Macintosh PowerPoint</Application>
  <PresentationFormat>On-screen Show (4:3)</PresentationFormat>
  <Paragraphs>82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Integration and Design – Part 5</vt:lpstr>
      <vt:lpstr>Work on your drafts!</vt:lpstr>
      <vt:lpstr>Comments on your drafts – 1 “Be less innovative?”</vt:lpstr>
      <vt:lpstr>Comments on your drafts – 2</vt:lpstr>
      <vt:lpstr>Comments on your drafts – 3</vt:lpstr>
      <vt:lpstr>Comments on your drafts - 4</vt:lpstr>
      <vt:lpstr>Design at IDEO</vt:lpstr>
      <vt:lpstr>Summary for requirements and design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Integration and Design – Part 4</dc:title>
  <dc:creator>Mike Hewner</dc:creator>
  <cp:lastModifiedBy>Steve Chenoweth</cp:lastModifiedBy>
  <cp:revision>22</cp:revision>
  <dcterms:created xsi:type="dcterms:W3CDTF">2013-10-24T21:11:52Z</dcterms:created>
  <dcterms:modified xsi:type="dcterms:W3CDTF">2014-10-27T12:46:01Z</dcterms:modified>
</cp:coreProperties>
</file>