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0" r:id="rId3"/>
    <p:sldId id="257" r:id="rId4"/>
    <p:sldId id="261" r:id="rId5"/>
    <p:sldId id="262" r:id="rId6"/>
    <p:sldId id="268" r:id="rId7"/>
    <p:sldId id="263" r:id="rId8"/>
    <p:sldId id="264" r:id="rId9"/>
    <p:sldId id="265" r:id="rId10"/>
    <p:sldId id="266" r:id="rId11"/>
    <p:sldId id="267" r:id="rId12"/>
    <p:sldId id="269" r:id="rId13"/>
    <p:sldId id="270" r:id="rId14"/>
    <p:sldId id="271" r:id="rId15"/>
    <p:sldId id="258"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6" y="-96"/>
      </p:cViewPr>
      <p:guideLst>
        <p:guide orient="horz" pos="2160"/>
        <p:guide pos="2880"/>
      </p:guideLst>
    </p:cSldViewPr>
  </p:slideViewPr>
  <p:notesTextViewPr>
    <p:cViewPr>
      <p:scale>
        <a:sx n="1" d="1"/>
        <a:sy n="1" d="1"/>
      </p:scale>
      <p:origin x="0" y="8"/>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3A060-2861-BB4F-A0C4-1939D74A0ECC}" type="datetimeFigureOut">
              <a:rPr lang="en-US" smtClean="0"/>
              <a:t>10/24/14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CC7656-865A-A642-BFC4-32B025DE3260}" type="slidenum">
              <a:rPr lang="en-US" smtClean="0"/>
              <a:t>‹#›</a:t>
            </a:fld>
            <a:endParaRPr lang="en-US"/>
          </a:p>
        </p:txBody>
      </p:sp>
    </p:spTree>
    <p:extLst>
      <p:ext uri="{BB962C8B-B14F-4D97-AF65-F5344CB8AC3E}">
        <p14:creationId xmlns:p14="http://schemas.microsoft.com/office/powerpoint/2010/main" val="2556091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knowyourmeme.com</a:t>
            </a:r>
            <a:r>
              <a:rPr lang="en-US" dirty="0" smtClean="0"/>
              <a:t>/photos/558031-my-parents-are-dead-batman-slapping-robin</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1</a:t>
            </a:fld>
            <a:endParaRPr lang="en-US"/>
          </a:p>
        </p:txBody>
      </p:sp>
    </p:spTree>
    <p:extLst>
      <p:ext uri="{BB962C8B-B14F-4D97-AF65-F5344CB8AC3E}">
        <p14:creationId xmlns:p14="http://schemas.microsoft.com/office/powerpoint/2010/main" val="3712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a:t>
            </a:r>
            <a:r>
              <a:rPr lang="en-US" baseline="0" dirty="0" smtClean="0"/>
              <a:t> from http://</a:t>
            </a:r>
            <a:r>
              <a:rPr lang="en-US" baseline="0" dirty="0" err="1" smtClean="0"/>
              <a:t>www.hongkiat.com</a:t>
            </a:r>
            <a:r>
              <a:rPr lang="en-US" baseline="0" dirty="0" smtClean="0"/>
              <a:t>/blog/comic-strips-designers/</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12</a:t>
            </a:fld>
            <a:endParaRPr lang="en-US"/>
          </a:p>
        </p:txBody>
      </p:sp>
    </p:spTree>
    <p:extLst>
      <p:ext uri="{BB962C8B-B14F-4D97-AF65-F5344CB8AC3E}">
        <p14:creationId xmlns:p14="http://schemas.microsoft.com/office/powerpoint/2010/main" val="4071152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a:t>
            </a:r>
            <a:r>
              <a:rPr lang="en-US" baseline="0" dirty="0" smtClean="0"/>
              <a:t> is from a current paper being authored by Chenoweth and </a:t>
            </a:r>
            <a:r>
              <a:rPr lang="en-US" baseline="0" dirty="0" err="1" smtClean="0"/>
              <a:t>Rupakheti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13</a:t>
            </a:fld>
            <a:endParaRPr lang="en-US"/>
          </a:p>
        </p:txBody>
      </p:sp>
    </p:spTree>
    <p:extLst>
      <p:ext uri="{BB962C8B-B14F-4D97-AF65-F5344CB8AC3E}">
        <p14:creationId xmlns:p14="http://schemas.microsoft.com/office/powerpoint/2010/main" val="969524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is from Fowler’s article.</a:t>
            </a:r>
            <a:endParaRPr lang="en-US" dirty="0" smtClean="0"/>
          </a:p>
          <a:p>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15</a:t>
            </a:fld>
            <a:endParaRPr lang="en-US"/>
          </a:p>
        </p:txBody>
      </p:sp>
    </p:spTree>
    <p:extLst>
      <p:ext uri="{BB962C8B-B14F-4D97-AF65-F5344CB8AC3E}">
        <p14:creationId xmlns:p14="http://schemas.microsoft.com/office/powerpoint/2010/main" val="788860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of </a:t>
            </a:r>
            <a:r>
              <a:rPr lang="en-US" dirty="0" err="1" smtClean="0"/>
              <a:t>Kerievsky</a:t>
            </a:r>
            <a:r>
              <a:rPr lang="en-US" dirty="0" smtClean="0"/>
              <a:t> from http://agiles2010.agiles.org/</a:t>
            </a:r>
            <a:r>
              <a:rPr lang="en-US" dirty="0" err="1" smtClean="0"/>
              <a:t>lang</a:t>
            </a:r>
            <a:r>
              <a:rPr lang="en-US" dirty="0" smtClean="0"/>
              <a:t>/en/2010/04/keynote-speaker-</a:t>
            </a:r>
            <a:r>
              <a:rPr lang="en-US" dirty="0" err="1" smtClean="0"/>
              <a:t>joshua</a:t>
            </a:r>
            <a:r>
              <a:rPr lang="en-US" dirty="0" smtClean="0"/>
              <a:t>-</a:t>
            </a:r>
            <a:r>
              <a:rPr lang="en-US" dirty="0" err="1" smtClean="0"/>
              <a:t>kerievsky</a:t>
            </a:r>
            <a:r>
              <a:rPr lang="en-US" dirty="0" smtClean="0"/>
              <a:t>/</a:t>
            </a:r>
          </a:p>
          <a:p>
            <a:r>
              <a:rPr lang="en-US" dirty="0" smtClean="0"/>
              <a:t>His XP 2000 paper is at</a:t>
            </a:r>
            <a:r>
              <a:rPr lang="en-US" baseline="0" dirty="0" smtClean="0"/>
              <a:t> http://</a:t>
            </a:r>
            <a:r>
              <a:rPr lang="en-US" baseline="0" dirty="0" err="1" smtClean="0"/>
              <a:t>www.industriallogic.com</a:t>
            </a:r>
            <a:r>
              <a:rPr lang="en-US" baseline="0" dirty="0" smtClean="0"/>
              <a:t>/</a:t>
            </a:r>
            <a:r>
              <a:rPr lang="en-US" baseline="0" dirty="0" err="1" smtClean="0"/>
              <a:t>wp</a:t>
            </a:r>
            <a:r>
              <a:rPr lang="en-US" baseline="0" dirty="0" smtClean="0"/>
              <a:t>-content/uploads/2005/09/</a:t>
            </a:r>
            <a:r>
              <a:rPr lang="en-US" baseline="0" dirty="0" err="1" smtClean="0"/>
              <a:t>PatternsAndXP.pdf</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mtClean="0"/>
              <a:t>Text</a:t>
            </a:r>
            <a:r>
              <a:rPr lang="en-US" baseline="0" smtClean="0"/>
              <a:t> is from Fowler’s article.</a:t>
            </a:r>
            <a:endParaRPr lang="en-US" smtClean="0"/>
          </a:p>
          <a:p>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16</a:t>
            </a:fld>
            <a:endParaRPr lang="en-US"/>
          </a:p>
        </p:txBody>
      </p:sp>
    </p:spTree>
    <p:extLst>
      <p:ext uri="{BB962C8B-B14F-4D97-AF65-F5344CB8AC3E}">
        <p14:creationId xmlns:p14="http://schemas.microsoft.com/office/powerpoint/2010/main" val="360945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Chicken</a:t>
            </a:r>
            <a:r>
              <a:rPr lang="en-US" baseline="0" dirty="0" smtClean="0"/>
              <a:t> and egg image from http://</a:t>
            </a:r>
            <a:r>
              <a:rPr lang="en-US" baseline="0" dirty="0" err="1" smtClean="0"/>
              <a:t>www.swamij.com</a:t>
            </a:r>
            <a:r>
              <a:rPr lang="en-US" baseline="0" dirty="0" smtClean="0"/>
              <a:t>/chicken-egg-</a:t>
            </a:r>
            <a:r>
              <a:rPr lang="en-US" baseline="0" dirty="0" err="1" smtClean="0"/>
              <a:t>nondualism</a:t>
            </a:r>
            <a:r>
              <a:rPr lang="en-US" baseline="0" dirty="0" smtClean="0"/>
              <a:t>-</a:t>
            </a:r>
            <a:r>
              <a:rPr lang="en-US" baseline="0" dirty="0" err="1" smtClean="0"/>
              <a:t>god.htm</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3</a:t>
            </a:fld>
            <a:endParaRPr lang="en-US"/>
          </a:p>
        </p:txBody>
      </p:sp>
    </p:spTree>
    <p:extLst>
      <p:ext uri="{BB962C8B-B14F-4D97-AF65-F5344CB8AC3E}">
        <p14:creationId xmlns:p14="http://schemas.microsoft.com/office/powerpoint/2010/main" val="1919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of gold plating in action, from http://</a:t>
            </a:r>
            <a:r>
              <a:rPr lang="en-US" dirty="0" err="1" smtClean="0"/>
              <a:t>blog.thescrumster.com</a:t>
            </a:r>
            <a:r>
              <a:rPr lang="en-US" dirty="0" smtClean="0"/>
              <a:t>/?tag=</a:t>
            </a:r>
            <a:r>
              <a:rPr lang="en-US" dirty="0" err="1" smtClean="0"/>
              <a:t>yagni</a:t>
            </a:r>
            <a:r>
              <a:rPr lang="en-US" dirty="0" smtClean="0"/>
              <a:t>.</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4</a:t>
            </a:fld>
            <a:endParaRPr lang="en-US"/>
          </a:p>
        </p:txBody>
      </p:sp>
    </p:spTree>
    <p:extLst>
      <p:ext uri="{BB962C8B-B14F-4D97-AF65-F5344CB8AC3E}">
        <p14:creationId xmlns:p14="http://schemas.microsoft.com/office/powerpoint/2010/main" val="470326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Relationships</a:t>
            </a:r>
            <a:r>
              <a:rPr lang="en-US" baseline="0" dirty="0" smtClean="0"/>
              <a:t> of the patterns – image from http://best-practice-software-</a:t>
            </a:r>
            <a:r>
              <a:rPr lang="en-US" baseline="0" dirty="0" err="1" smtClean="0"/>
              <a:t>engineering.ifs.tuwien.ac.at</a:t>
            </a:r>
            <a:r>
              <a:rPr lang="en-US" baseline="0" dirty="0" smtClean="0"/>
              <a:t>/</a:t>
            </a:r>
            <a:r>
              <a:rPr lang="en-US" baseline="0" dirty="0" err="1" smtClean="0"/>
              <a:t>patternmap.html</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6</a:t>
            </a:fld>
            <a:endParaRPr lang="en-US"/>
          </a:p>
        </p:txBody>
      </p:sp>
    </p:spTree>
    <p:extLst>
      <p:ext uri="{BB962C8B-B14F-4D97-AF65-F5344CB8AC3E}">
        <p14:creationId xmlns:p14="http://schemas.microsoft.com/office/powerpoint/2010/main" val="135120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Refactor to the strategy pattern -&gt; students sorted</a:t>
            </a:r>
            <a:r>
              <a:rPr lang="en-US" baseline="0" dirty="0" smtClean="0"/>
              <a:t> by name, students sorted by grade, students sorted by birthday</a:t>
            </a:r>
            <a:endParaRPr lang="en-US" dirty="0"/>
          </a:p>
        </p:txBody>
      </p:sp>
      <p:sp>
        <p:nvSpPr>
          <p:cNvPr id="4" name="Slide Number Placeholder 3"/>
          <p:cNvSpPr>
            <a:spLocks noGrp="1"/>
          </p:cNvSpPr>
          <p:nvPr>
            <p:ph type="sldNum" sz="quarter" idx="10"/>
          </p:nvPr>
        </p:nvSpPr>
        <p:spPr/>
        <p:txBody>
          <a:bodyPr/>
          <a:lstStyle/>
          <a:p>
            <a:fld id="{464D7194-60D7-404A-AB8F-64F2FA55B497}" type="slidenum">
              <a:rPr lang="en-US" smtClean="0"/>
              <a:t>7</a:t>
            </a:fld>
            <a:endParaRPr lang="en-US"/>
          </a:p>
        </p:txBody>
      </p:sp>
    </p:spTree>
    <p:extLst>
      <p:ext uri="{BB962C8B-B14F-4D97-AF65-F5344CB8AC3E}">
        <p14:creationId xmlns:p14="http://schemas.microsoft.com/office/powerpoint/2010/main" val="310578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Fowler’s article</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8</a:t>
            </a:fld>
            <a:endParaRPr lang="en-US"/>
          </a:p>
        </p:txBody>
      </p:sp>
    </p:spTree>
    <p:extLst>
      <p:ext uri="{BB962C8B-B14F-4D97-AF65-F5344CB8AC3E}">
        <p14:creationId xmlns:p14="http://schemas.microsoft.com/office/powerpoint/2010/main" val="323844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a:t>
            </a:r>
            <a:r>
              <a:rPr lang="en-US" baseline="0" dirty="0" smtClean="0"/>
              <a:t> from http://</a:t>
            </a:r>
            <a:r>
              <a:rPr lang="en-US" baseline="0" dirty="0" err="1" smtClean="0"/>
              <a:t>myitforum.com</a:t>
            </a:r>
            <a:r>
              <a:rPr lang="en-US" baseline="0" dirty="0" smtClean="0"/>
              <a:t>/</a:t>
            </a:r>
            <a:r>
              <a:rPr lang="en-US" baseline="0" dirty="0" err="1" smtClean="0"/>
              <a:t>myitforumwp</a:t>
            </a:r>
            <a:r>
              <a:rPr lang="en-US" baseline="0" dirty="0" smtClean="0"/>
              <a:t>/2012/08/20/application-compatibility-think-holistically-to-get-it-right-the-first-time/</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9</a:t>
            </a:fld>
            <a:endParaRPr lang="en-US"/>
          </a:p>
        </p:txBody>
      </p:sp>
    </p:spTree>
    <p:extLst>
      <p:ext uri="{BB962C8B-B14F-4D97-AF65-F5344CB8AC3E}">
        <p14:creationId xmlns:p14="http://schemas.microsoft.com/office/powerpoint/2010/main" val="118469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 Martin’s picture from http://scna2012.softwarecraftsmanship.com/</a:t>
            </a:r>
            <a:r>
              <a:rPr lang="en-US" dirty="0" smtClean="0"/>
              <a:t>speakers</a:t>
            </a:r>
          </a:p>
          <a:p>
            <a:r>
              <a:rPr lang="en-US" dirty="0" smtClean="0"/>
              <a:t>Text</a:t>
            </a:r>
            <a:r>
              <a:rPr lang="en-US" baseline="0" dirty="0" smtClean="0"/>
              <a:t> is from Fowler’s article.</a:t>
            </a:r>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10</a:t>
            </a:fld>
            <a:endParaRPr lang="en-US"/>
          </a:p>
        </p:txBody>
      </p:sp>
    </p:spTree>
    <p:extLst>
      <p:ext uri="{BB962C8B-B14F-4D97-AF65-F5344CB8AC3E}">
        <p14:creationId xmlns:p14="http://schemas.microsoft.com/office/powerpoint/2010/main" val="2264636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is from Fowler’s article.</a:t>
            </a:r>
            <a:endParaRPr lang="en-US" dirty="0" smtClean="0"/>
          </a:p>
          <a:p>
            <a:endParaRPr lang="en-US" dirty="0"/>
          </a:p>
        </p:txBody>
      </p:sp>
      <p:sp>
        <p:nvSpPr>
          <p:cNvPr id="4" name="Slide Number Placeholder 3"/>
          <p:cNvSpPr>
            <a:spLocks noGrp="1"/>
          </p:cNvSpPr>
          <p:nvPr>
            <p:ph type="sldNum" sz="quarter" idx="10"/>
          </p:nvPr>
        </p:nvSpPr>
        <p:spPr/>
        <p:txBody>
          <a:bodyPr/>
          <a:lstStyle/>
          <a:p>
            <a:fld id="{09CC7656-865A-A642-BFC4-32B025DE3260}" type="slidenum">
              <a:rPr lang="en-US" smtClean="0"/>
              <a:t>11</a:t>
            </a:fld>
            <a:endParaRPr lang="en-US"/>
          </a:p>
        </p:txBody>
      </p:sp>
    </p:spTree>
    <p:extLst>
      <p:ext uri="{BB962C8B-B14F-4D97-AF65-F5344CB8AC3E}">
        <p14:creationId xmlns:p14="http://schemas.microsoft.com/office/powerpoint/2010/main" val="260044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65CB7-D0B5-4424-BC48-882C6E2584F2}" type="datetimeFigureOut">
              <a:rPr lang="en-US" smtClean="0"/>
              <a:t>10/24/14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212256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65CB7-D0B5-4424-BC48-882C6E2584F2}" type="datetimeFigureOut">
              <a:rPr lang="en-US" smtClean="0"/>
              <a:t>10/24/14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38581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65CB7-D0B5-4424-BC48-882C6E2584F2}" type="datetimeFigureOut">
              <a:rPr lang="en-US" smtClean="0"/>
              <a:t>10/24/14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226827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65CB7-D0B5-4424-BC48-882C6E2584F2}" type="datetimeFigureOut">
              <a:rPr lang="en-US" smtClean="0"/>
              <a:t>10/24/14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252360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65CB7-D0B5-4424-BC48-882C6E2584F2}" type="datetimeFigureOut">
              <a:rPr lang="en-US" smtClean="0"/>
              <a:t>10/24/14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38836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65CB7-D0B5-4424-BC48-882C6E2584F2}" type="datetimeFigureOut">
              <a:rPr lang="en-US" smtClean="0"/>
              <a:t>10/24/14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160789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65CB7-D0B5-4424-BC48-882C6E2584F2}" type="datetimeFigureOut">
              <a:rPr lang="en-US" smtClean="0"/>
              <a:t>10/24/14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2393823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65CB7-D0B5-4424-BC48-882C6E2584F2}" type="datetimeFigureOut">
              <a:rPr lang="en-US" smtClean="0"/>
              <a:t>10/24/14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123510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65CB7-D0B5-4424-BC48-882C6E2584F2}" type="datetimeFigureOut">
              <a:rPr lang="en-US" smtClean="0"/>
              <a:t>10/24/14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116896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65CB7-D0B5-4424-BC48-882C6E2584F2}" type="datetimeFigureOut">
              <a:rPr lang="en-US" smtClean="0"/>
              <a:t>10/24/14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127478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65CB7-D0B5-4424-BC48-882C6E2584F2}" type="datetimeFigureOut">
              <a:rPr lang="en-US" smtClean="0"/>
              <a:t>10/24/14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8413C-595B-42AD-B1F3-F3E77E9632B5}" type="slidenum">
              <a:rPr lang="en-US" smtClean="0"/>
              <a:t>‹#›</a:t>
            </a:fld>
            <a:endParaRPr lang="en-US"/>
          </a:p>
        </p:txBody>
      </p:sp>
    </p:spTree>
    <p:extLst>
      <p:ext uri="{BB962C8B-B14F-4D97-AF65-F5344CB8AC3E}">
        <p14:creationId xmlns:p14="http://schemas.microsoft.com/office/powerpoint/2010/main" val="15219860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65CB7-D0B5-4424-BC48-882C6E2584F2}" type="datetimeFigureOut">
              <a:rPr lang="en-US" smtClean="0"/>
              <a:t>10/24/14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8413C-595B-42AD-B1F3-F3E77E9632B5}" type="slidenum">
              <a:rPr lang="en-US" smtClean="0"/>
              <a:t>‹#›</a:t>
            </a:fld>
            <a:endParaRPr lang="en-US"/>
          </a:p>
        </p:txBody>
      </p:sp>
      <p:sp>
        <p:nvSpPr>
          <p:cNvPr id="7" name="Slide Number Placeholder 5"/>
          <p:cNvSpPr txBox="1">
            <a:spLocks/>
          </p:cNvSpPr>
          <p:nvPr userDrawn="1"/>
        </p:nvSpPr>
        <p:spPr>
          <a:xfrm>
            <a:off x="6705600" y="62484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48413C-595B-42AD-B1F3-F3E77E9632B5}" type="slidenum">
              <a:rPr lang="en-US" smtClean="0"/>
              <a:pPr/>
              <a:t>‹#›</a:t>
            </a:fld>
            <a:endParaRPr lang="en-US"/>
          </a:p>
        </p:txBody>
      </p:sp>
    </p:spTree>
    <p:extLst>
      <p:ext uri="{BB962C8B-B14F-4D97-AF65-F5344CB8AC3E}">
        <p14:creationId xmlns:p14="http://schemas.microsoft.com/office/powerpoint/2010/main" val="2177882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www.xprogramming.com/software.htm"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1470025"/>
          </a:xfrm>
        </p:spPr>
        <p:txBody>
          <a:bodyPr/>
          <a:lstStyle/>
          <a:p>
            <a:r>
              <a:rPr lang="en-US" dirty="0" smtClean="0"/>
              <a:t>Integration and Design: Part 4</a:t>
            </a:r>
            <a:endParaRPr lang="en-US" dirty="0"/>
          </a:p>
        </p:txBody>
      </p:sp>
      <p:sp>
        <p:nvSpPr>
          <p:cNvPr id="3" name="Subtitle 2"/>
          <p:cNvSpPr>
            <a:spLocks noGrp="1"/>
          </p:cNvSpPr>
          <p:nvPr>
            <p:ph type="subTitle" idx="1"/>
          </p:nvPr>
        </p:nvSpPr>
        <p:spPr>
          <a:xfrm>
            <a:off x="1371600" y="4876800"/>
            <a:ext cx="6400800" cy="1752600"/>
          </a:xfrm>
        </p:spPr>
        <p:txBody>
          <a:bodyPr/>
          <a:lstStyle/>
          <a:p>
            <a:r>
              <a:rPr lang="en-US" dirty="0" smtClean="0"/>
              <a:t>Is Design continuing to be Dead?</a:t>
            </a:r>
            <a:endParaRPr lang="en-US" dirty="0"/>
          </a:p>
        </p:txBody>
      </p:sp>
      <p:pic>
        <p:nvPicPr>
          <p:cNvPr id="4" name="Picture 3" descr="0d2.jpg"/>
          <p:cNvPicPr>
            <a:picLocks noChangeAspect="1"/>
          </p:cNvPicPr>
          <p:nvPr/>
        </p:nvPicPr>
        <p:blipFill>
          <a:blip r:embed="rId3">
            <a:extLst>
              <a:ext uri="{BEBA8EAE-BF5A-486C-A8C5-ECC9F3942E4B}">
                <a14:imgProps xmlns:a14="http://schemas.microsoft.com/office/drawing/2010/main">
                  <a14:imgLayer r:embed="rId4">
                    <a14:imgEffect>
                      <a14:brightnessContrast bright="26000"/>
                    </a14:imgEffect>
                  </a14:imgLayer>
                </a14:imgProps>
              </a:ext>
              <a:ext uri="{28A0092B-C50C-407E-A947-70E740481C1C}">
                <a14:useLocalDpi xmlns:a14="http://schemas.microsoft.com/office/drawing/2010/main" val="0"/>
              </a:ext>
            </a:extLst>
          </a:blip>
          <a:stretch>
            <a:fillRect/>
          </a:stretch>
        </p:blipFill>
        <p:spPr>
          <a:xfrm>
            <a:off x="5867400" y="152400"/>
            <a:ext cx="3117143" cy="2420405"/>
          </a:xfrm>
          <a:prstGeom prst="rect">
            <a:avLst/>
          </a:prstGeom>
        </p:spPr>
      </p:pic>
      <p:sp>
        <p:nvSpPr>
          <p:cNvPr id="5" name="TextBox 4"/>
          <p:cNvSpPr txBox="1"/>
          <p:nvPr/>
        </p:nvSpPr>
        <p:spPr>
          <a:xfrm>
            <a:off x="381000" y="152400"/>
            <a:ext cx="5257800" cy="2308324"/>
          </a:xfrm>
          <a:prstGeom prst="rect">
            <a:avLst/>
          </a:prstGeom>
          <a:noFill/>
        </p:spPr>
        <p:txBody>
          <a:bodyPr wrap="square" rtlCol="0">
            <a:spAutoFit/>
          </a:bodyPr>
          <a:lstStyle/>
          <a:p>
            <a:r>
              <a:rPr lang="en-US" dirty="0" smtClean="0"/>
              <a:t>Gutsy opening image, and I apologize if it’s too strong: The issue is how much early design success adversely affects later attempts to change it.  Here, Superman wonders, “If Bruce Wayne’s parents’ death is the hinge causing all his Batman behavior, then is that the only important part of his story, doomed to be retold till we’re all tired of it? And how does that affect me, as another comic superhero?”</a:t>
            </a:r>
            <a:endParaRPr lang="en-US" dirty="0"/>
          </a:p>
        </p:txBody>
      </p:sp>
      <p:pic>
        <p:nvPicPr>
          <p:cNvPr id="6" name="Picture 31" descr="rose4"/>
          <p:cNvPicPr>
            <a:picLocks noChangeAspect="1" noChangeArrowheads="1"/>
          </p:cNvPicPr>
          <p:nvPr/>
        </p:nvPicPr>
        <p:blipFill>
          <a:blip r:embed="rId5">
            <a:alphaModFix/>
          </a:blip>
          <a:srcRect l="12895" t="22858"/>
          <a:stretch>
            <a:fillRect/>
          </a:stretch>
        </p:blipFill>
        <p:spPr bwMode="auto">
          <a:xfrm>
            <a:off x="5784576" y="6300787"/>
            <a:ext cx="3359424" cy="557213"/>
          </a:xfrm>
          <a:prstGeom prst="rect">
            <a:avLst/>
          </a:prstGeom>
          <a:noFill/>
        </p:spPr>
      </p:pic>
    </p:spTree>
    <p:extLst>
      <p:ext uri="{BB962C8B-B14F-4D97-AF65-F5344CB8AC3E}">
        <p14:creationId xmlns:p14="http://schemas.microsoft.com/office/powerpoint/2010/main" val="25584409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1143000"/>
          </a:xfrm>
        </p:spPr>
        <p:txBody>
          <a:bodyPr/>
          <a:lstStyle/>
          <a:p>
            <a:r>
              <a:rPr lang="en-US" dirty="0" smtClean="0"/>
              <a:t>Personalities weigh in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What role does an architecture play when </a:t>
            </a:r>
            <a:br>
              <a:rPr lang="en-US" dirty="0" smtClean="0"/>
            </a:br>
            <a:r>
              <a:rPr lang="en-US" dirty="0" smtClean="0"/>
              <a:t>you are using evolutionary design? </a:t>
            </a:r>
          </a:p>
          <a:p>
            <a:r>
              <a:rPr lang="en-US" dirty="0" smtClean="0"/>
              <a:t>Again, XPs critics state that XP ignores </a:t>
            </a:r>
            <a:br>
              <a:rPr lang="en-US" dirty="0" smtClean="0"/>
            </a:br>
            <a:r>
              <a:rPr lang="en-US" dirty="0" smtClean="0"/>
              <a:t>architecture, that XP's route is to go to </a:t>
            </a:r>
            <a:br>
              <a:rPr lang="en-US" dirty="0" smtClean="0"/>
            </a:br>
            <a:r>
              <a:rPr lang="en-US" dirty="0" smtClean="0"/>
              <a:t>code fast and trust that refactoring that </a:t>
            </a:r>
            <a:br>
              <a:rPr lang="en-US" dirty="0" smtClean="0"/>
            </a:br>
            <a:r>
              <a:rPr lang="en-US" dirty="0" smtClean="0"/>
              <a:t>will solve all design issues. </a:t>
            </a:r>
          </a:p>
          <a:p>
            <a:r>
              <a:rPr lang="en-US" dirty="0" smtClean="0"/>
              <a:t>Interestingly they are right, and that may well be weakness. </a:t>
            </a:r>
          </a:p>
          <a:p>
            <a:r>
              <a:rPr lang="en-US" dirty="0" smtClean="0"/>
              <a:t>Certainly the most aggressive </a:t>
            </a:r>
            <a:r>
              <a:rPr lang="en-US" dirty="0" err="1" smtClean="0"/>
              <a:t>XPers</a:t>
            </a:r>
            <a:r>
              <a:rPr lang="en-US" dirty="0" smtClean="0"/>
              <a:t> - Kent Beck, Ron Jeffries, and Bob Martin - are putting more and more energy into avoiding any up front architectural design. </a:t>
            </a:r>
          </a:p>
          <a:p>
            <a:r>
              <a:rPr lang="en-US" dirty="0" smtClean="0"/>
              <a:t>Don't put in a database until you really know you'll need it. Work with files first and refactor the database in during a later iteration. </a:t>
            </a:r>
            <a:endParaRPr lang="en-US" dirty="0"/>
          </a:p>
        </p:txBody>
      </p:sp>
      <p:pic>
        <p:nvPicPr>
          <p:cNvPr id="4" name="Picture 3"/>
          <p:cNvPicPr>
            <a:picLocks noChangeAspect="1"/>
          </p:cNvPicPr>
          <p:nvPr/>
        </p:nvPicPr>
        <p:blipFill>
          <a:blip r:embed="rId3"/>
          <a:stretch>
            <a:fillRect/>
          </a:stretch>
        </p:blipFill>
        <p:spPr>
          <a:xfrm>
            <a:off x="6527800" y="304800"/>
            <a:ext cx="2286000" cy="2286000"/>
          </a:xfrm>
          <a:prstGeom prst="rect">
            <a:avLst/>
          </a:prstGeom>
        </p:spPr>
      </p:pic>
      <p:sp>
        <p:nvSpPr>
          <p:cNvPr id="5" name="TextBox 4"/>
          <p:cNvSpPr txBox="1"/>
          <p:nvPr/>
        </p:nvSpPr>
        <p:spPr>
          <a:xfrm>
            <a:off x="6705600" y="2678668"/>
            <a:ext cx="2023886" cy="369332"/>
          </a:xfrm>
          <a:prstGeom prst="rect">
            <a:avLst/>
          </a:prstGeom>
          <a:noFill/>
        </p:spPr>
        <p:txBody>
          <a:bodyPr wrap="none" rtlCol="0">
            <a:spAutoFit/>
          </a:bodyPr>
          <a:lstStyle/>
          <a:p>
            <a:r>
              <a:rPr lang="en-US" dirty="0" smtClean="0"/>
              <a:t>“Uncle Bob” Martin</a:t>
            </a:r>
            <a:endParaRPr lang="en-US" dirty="0"/>
          </a:p>
        </p:txBody>
      </p:sp>
    </p:spTree>
    <p:extLst>
      <p:ext uri="{BB962C8B-B14F-4D97-AF65-F5344CB8AC3E}">
        <p14:creationId xmlns:p14="http://schemas.microsoft.com/office/powerpoint/2010/main" val="3008258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the tension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general, however [Architect] conveys a certain gravitas, as in "I'm not just a mere programmer - I'm an architect". </a:t>
            </a:r>
          </a:p>
          <a:p>
            <a:r>
              <a:rPr lang="en-US" dirty="0" smtClean="0"/>
              <a:t>This may translate into "I'm an architect now - I'm too important to do any programming". </a:t>
            </a:r>
          </a:p>
          <a:p>
            <a:r>
              <a:rPr lang="en-US" dirty="0" smtClean="0"/>
              <a:t>The question then becomes one of whether separating yourself from the mundane programming effort is something you should do when you want to exercise technical leadership. </a:t>
            </a:r>
          </a:p>
          <a:p>
            <a:r>
              <a:rPr lang="en-US" dirty="0" smtClean="0"/>
              <a:t>This question generates an enormous amount of emotion</a:t>
            </a:r>
          </a:p>
          <a:p>
            <a:endParaRPr lang="en-US" dirty="0"/>
          </a:p>
        </p:txBody>
      </p:sp>
    </p:spTree>
    <p:extLst>
      <p:ext uri="{BB962C8B-B14F-4D97-AF65-F5344CB8AC3E}">
        <p14:creationId xmlns:p14="http://schemas.microsoft.com/office/powerpoint/2010/main" val="27522106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Any time you distinguish roles, you have similar problems…</a:t>
            </a:r>
            <a:endParaRPr lang="en-US" dirty="0"/>
          </a:p>
        </p:txBody>
      </p:sp>
      <p:pic>
        <p:nvPicPr>
          <p:cNvPr id="4" name="Picture 3"/>
          <p:cNvPicPr>
            <a:picLocks noChangeAspect="1"/>
          </p:cNvPicPr>
          <p:nvPr/>
        </p:nvPicPr>
        <p:blipFill>
          <a:blip r:embed="rId3"/>
          <a:stretch>
            <a:fillRect/>
          </a:stretch>
        </p:blipFill>
        <p:spPr>
          <a:xfrm>
            <a:off x="762000" y="1905000"/>
            <a:ext cx="7620000" cy="3962400"/>
          </a:xfrm>
          <a:prstGeom prst="rect">
            <a:avLst/>
          </a:prstGeom>
        </p:spPr>
      </p:pic>
    </p:spTree>
    <p:extLst>
      <p:ext uri="{BB962C8B-B14F-4D97-AF65-F5344CB8AC3E}">
        <p14:creationId xmlns:p14="http://schemas.microsoft.com/office/powerpoint/2010/main" val="27334220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What’s an architect have to do? - 1</a:t>
            </a:r>
            <a:endParaRPr lang="en-US" dirty="0"/>
          </a:p>
        </p:txBody>
      </p:sp>
      <p:sp>
        <p:nvSpPr>
          <p:cNvPr id="4" name="Content Placeholder 3"/>
          <p:cNvSpPr>
            <a:spLocks noGrp="1"/>
          </p:cNvSpPr>
          <p:nvPr>
            <p:ph idx="1"/>
          </p:nvPr>
        </p:nvSpPr>
        <p:spPr>
          <a:xfrm>
            <a:off x="457200" y="1143000"/>
            <a:ext cx="8458200" cy="4525963"/>
          </a:xfrm>
        </p:spPr>
        <p:txBody>
          <a:bodyPr>
            <a:noAutofit/>
          </a:bodyPr>
          <a:lstStyle/>
          <a:p>
            <a:pPr marL="0" indent="0">
              <a:buNone/>
            </a:pPr>
            <a:r>
              <a:rPr lang="en-US" sz="2000" dirty="0"/>
              <a:t>Desired qualities for a software architect include the following:</a:t>
            </a:r>
            <a:r>
              <a:rPr lang="en-US" sz="2000" dirty="0" smtClean="0"/>
              <a:t>,</a:t>
            </a:r>
            <a:r>
              <a:rPr lang="en-US" sz="2000" dirty="0"/>
              <a:t> </a:t>
            </a:r>
          </a:p>
          <a:p>
            <a:pPr lvl="0">
              <a:buFont typeface="+mj-lt"/>
              <a:buAutoNum type="arabicPeriod"/>
            </a:pPr>
            <a:r>
              <a:rPr lang="en-US" sz="2000" dirty="0"/>
              <a:t>The </a:t>
            </a:r>
            <a:r>
              <a:rPr lang="en-US" sz="2000" dirty="0">
                <a:solidFill>
                  <a:srgbClr val="FF0000"/>
                </a:solidFill>
              </a:rPr>
              <a:t>artistic</a:t>
            </a:r>
            <a:r>
              <a:rPr lang="en-US" sz="2000" dirty="0"/>
              <a:t> skill to make seemingly simple designs that are easy to grasp and yet which solve complex problems.</a:t>
            </a:r>
          </a:p>
          <a:p>
            <a:pPr lvl="0">
              <a:buFont typeface="+mj-lt"/>
              <a:buAutoNum type="arabicPeriod"/>
            </a:pPr>
            <a:r>
              <a:rPr lang="en-US" sz="2000" dirty="0">
                <a:solidFill>
                  <a:srgbClr val="FF0000"/>
                </a:solidFill>
              </a:rPr>
              <a:t>Analytical </a:t>
            </a:r>
            <a:r>
              <a:rPr lang="en-US" sz="2000" dirty="0"/>
              <a:t>skills, such as an ability to find root causes for high-level problems in existing designs, like why a system runs too slowly or is not secure.</a:t>
            </a:r>
          </a:p>
          <a:p>
            <a:pPr lvl="0">
              <a:buFont typeface="+mj-lt"/>
              <a:buAutoNum type="arabicPeriod"/>
            </a:pPr>
            <a:r>
              <a:rPr lang="en-US" sz="2000" dirty="0"/>
              <a:t>A </a:t>
            </a:r>
            <a:r>
              <a:rPr lang="en-US" sz="2000" dirty="0">
                <a:solidFill>
                  <a:srgbClr val="FF0000"/>
                </a:solidFill>
              </a:rPr>
              <a:t>systems engineer</a:t>
            </a:r>
            <a:r>
              <a:rPr lang="en-US" sz="2000" dirty="0"/>
              <a:t>'s understanding of the business, social, and operational environment in which a system needs to operate.  An understanding of the domain in which a system will live, as well as technical knowledge.</a:t>
            </a:r>
          </a:p>
          <a:p>
            <a:pPr lvl="0">
              <a:buFont typeface="+mj-lt"/>
              <a:buAutoNum type="arabicPeriod"/>
            </a:pPr>
            <a:r>
              <a:rPr lang="en-US" sz="2000" dirty="0">
                <a:solidFill>
                  <a:srgbClr val="FF0000"/>
                </a:solidFill>
              </a:rPr>
              <a:t>Ability to relate </a:t>
            </a:r>
            <a:r>
              <a:rPr lang="en-US" sz="2000" dirty="0"/>
              <a:t>to a wide range of stakeholders, including the client, users, system administrators and suppliers.</a:t>
            </a:r>
          </a:p>
          <a:p>
            <a:pPr lvl="0">
              <a:buFont typeface="+mj-lt"/>
              <a:buAutoNum type="arabicPeriod"/>
            </a:pPr>
            <a:r>
              <a:rPr lang="en-US" sz="2000" dirty="0">
                <a:solidFill>
                  <a:srgbClr val="FF0000"/>
                </a:solidFill>
              </a:rPr>
              <a:t>Communication</a:t>
            </a:r>
            <a:r>
              <a:rPr lang="en-US" sz="2000" dirty="0"/>
              <a:t> skills - explaining to a design to the people who need to implement it.</a:t>
            </a:r>
          </a:p>
          <a:p>
            <a:pPr lvl="0">
              <a:buFont typeface="+mj-lt"/>
              <a:buAutoNum type="arabicPeriod"/>
            </a:pPr>
            <a:r>
              <a:rPr lang="en-US" sz="2000" dirty="0"/>
              <a:t>A working knowledge of the capabilities of the </a:t>
            </a:r>
            <a:r>
              <a:rPr lang="en-US" sz="2000" dirty="0">
                <a:solidFill>
                  <a:srgbClr val="FF0000"/>
                </a:solidFill>
              </a:rPr>
              <a:t>development organization</a:t>
            </a:r>
            <a:r>
              <a:rPr lang="en-US" sz="2000" dirty="0"/>
              <a:t>, and of how to explain to them what to do. This normally includes a high-level of adeptness at using the required technologies. The architect often writes a framework, which is developed further by others on the team</a:t>
            </a:r>
            <a:r>
              <a:rPr lang="en-US" sz="2000" dirty="0" smtClean="0"/>
              <a:t>.</a:t>
            </a:r>
            <a:endParaRPr lang="en-US" sz="2000" dirty="0"/>
          </a:p>
        </p:txBody>
      </p:sp>
    </p:spTree>
    <p:extLst>
      <p:ext uri="{BB962C8B-B14F-4D97-AF65-F5344CB8AC3E}">
        <p14:creationId xmlns:p14="http://schemas.microsoft.com/office/powerpoint/2010/main" val="10749021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What’s an architect have to do? - 2</a:t>
            </a:r>
            <a:endParaRPr lang="en-US" dirty="0"/>
          </a:p>
        </p:txBody>
      </p:sp>
      <p:sp>
        <p:nvSpPr>
          <p:cNvPr id="4" name="Content Placeholder 3"/>
          <p:cNvSpPr>
            <a:spLocks noGrp="1"/>
          </p:cNvSpPr>
          <p:nvPr>
            <p:ph idx="1"/>
          </p:nvPr>
        </p:nvSpPr>
        <p:spPr>
          <a:xfrm>
            <a:off x="457200" y="1143000"/>
            <a:ext cx="8229600" cy="4525963"/>
          </a:xfrm>
        </p:spPr>
        <p:txBody>
          <a:bodyPr>
            <a:noAutofit/>
          </a:bodyPr>
          <a:lstStyle/>
          <a:p>
            <a:pPr marL="0" indent="0">
              <a:buNone/>
            </a:pPr>
            <a:r>
              <a:rPr lang="en-US" sz="2000" dirty="0" smtClean="0"/>
              <a:t>And,</a:t>
            </a:r>
            <a:r>
              <a:rPr lang="en-US" sz="2000" dirty="0"/>
              <a:t> </a:t>
            </a:r>
          </a:p>
          <a:p>
            <a:pPr marL="457200" lvl="0" indent="-457200">
              <a:buFont typeface="+mj-lt"/>
              <a:buAutoNum type="arabicPeriod" startAt="7"/>
            </a:pPr>
            <a:r>
              <a:rPr lang="en-US" sz="2000" dirty="0" smtClean="0"/>
              <a:t>Knowledge </a:t>
            </a:r>
            <a:r>
              <a:rPr lang="en-US" sz="2000" dirty="0"/>
              <a:t>of </a:t>
            </a:r>
            <a:r>
              <a:rPr lang="en-US" sz="2000" dirty="0">
                <a:solidFill>
                  <a:srgbClr val="FF0000"/>
                </a:solidFill>
              </a:rPr>
              <a:t>multiple technologies</a:t>
            </a:r>
            <a:r>
              <a:rPr lang="en-US" sz="2000" dirty="0"/>
              <a:t>, from which to choose the right ones for the next job.</a:t>
            </a:r>
          </a:p>
          <a:p>
            <a:pPr marL="457200" indent="-457200">
              <a:buFont typeface="+mj-lt"/>
              <a:buAutoNum type="arabicPeriod" startAt="7"/>
            </a:pPr>
            <a:r>
              <a:rPr lang="en-US" sz="2000" dirty="0" smtClean="0"/>
              <a:t>Ability </a:t>
            </a:r>
            <a:r>
              <a:rPr lang="en-US" sz="2000" dirty="0"/>
              <a:t>to </a:t>
            </a:r>
            <a:r>
              <a:rPr lang="en-US" sz="2000" dirty="0">
                <a:solidFill>
                  <a:srgbClr val="FF0000"/>
                </a:solidFill>
              </a:rPr>
              <a:t>conceptualize</a:t>
            </a:r>
            <a:r>
              <a:rPr lang="en-US" sz="2000" dirty="0"/>
              <a:t> the strategic requirements for a project, which translate into needed design features.</a:t>
            </a:r>
          </a:p>
          <a:p>
            <a:pPr marL="457200" lvl="0" indent="-457200">
              <a:buFont typeface="+mj-lt"/>
              <a:buAutoNum type="arabicPeriod" startAt="7"/>
            </a:pPr>
            <a:r>
              <a:rPr lang="en-US" sz="2000" dirty="0">
                <a:solidFill>
                  <a:srgbClr val="FF0000"/>
                </a:solidFill>
              </a:rPr>
              <a:t>Negotiation</a:t>
            </a:r>
            <a:r>
              <a:rPr lang="en-US" sz="2000" dirty="0"/>
              <a:t> skills, so as to stand up for technical decisions that require change by developers and stakeholders.</a:t>
            </a:r>
            <a:endParaRPr lang="en-US" sz="2000" dirty="0">
              <a:solidFill>
                <a:srgbClr val="FF0000"/>
              </a:solidFill>
            </a:endParaRPr>
          </a:p>
          <a:p>
            <a:pPr marL="457200" lvl="0" indent="-457200">
              <a:buFont typeface="+mj-lt"/>
              <a:buAutoNum type="arabicPeriod" startAt="7"/>
            </a:pPr>
            <a:r>
              <a:rPr lang="en-US" sz="2000" dirty="0">
                <a:solidFill>
                  <a:srgbClr val="FF0000"/>
                </a:solidFill>
              </a:rPr>
              <a:t>Teamwork</a:t>
            </a:r>
            <a:r>
              <a:rPr lang="en-US" sz="2000" dirty="0"/>
              <a:t> skills, such as listening to opinions of other developers and testers.</a:t>
            </a:r>
          </a:p>
          <a:p>
            <a:pPr marL="457200" lvl="0" indent="-457200">
              <a:buFont typeface="+mj-lt"/>
              <a:buAutoNum type="arabicPeriod" startAt="7"/>
            </a:pPr>
            <a:r>
              <a:rPr lang="en-US" sz="2000" dirty="0">
                <a:solidFill>
                  <a:srgbClr val="FF0000"/>
                </a:solidFill>
              </a:rPr>
              <a:t>Technical leadership</a:t>
            </a:r>
            <a:r>
              <a:rPr lang="en-US" sz="2000" dirty="0"/>
              <a:t> skills, during development and delivery of a system. These include also the selling skills used to convince stakeholders and developers of the soundness of a technical approach</a:t>
            </a:r>
            <a:r>
              <a:rPr lang="en-US" sz="2000" dirty="0" smtClean="0"/>
              <a:t>.</a:t>
            </a:r>
            <a:endParaRPr lang="en-US" sz="2000" dirty="0"/>
          </a:p>
        </p:txBody>
      </p:sp>
      <p:sp>
        <p:nvSpPr>
          <p:cNvPr id="2" name="TextBox 1"/>
          <p:cNvSpPr txBox="1"/>
          <p:nvPr/>
        </p:nvSpPr>
        <p:spPr>
          <a:xfrm>
            <a:off x="2057400" y="5791200"/>
            <a:ext cx="3886200" cy="381000"/>
          </a:xfrm>
          <a:prstGeom prst="rect">
            <a:avLst/>
          </a:prstGeom>
          <a:noFill/>
        </p:spPr>
        <p:txBody>
          <a:bodyPr wrap="square" rtlCol="0">
            <a:spAutoFit/>
          </a:bodyPr>
          <a:lstStyle/>
          <a:p>
            <a:r>
              <a:rPr lang="en-US" dirty="0" smtClean="0">
                <a:solidFill>
                  <a:srgbClr val="FF0000"/>
                </a:solidFill>
              </a:rPr>
              <a:t>Lots more about this in CSSE 477 !</a:t>
            </a:r>
            <a:endParaRPr lang="en-US" dirty="0">
              <a:solidFill>
                <a:srgbClr val="FF0000"/>
              </a:solidFill>
            </a:endParaRPr>
          </a:p>
        </p:txBody>
      </p:sp>
    </p:spTree>
    <p:extLst>
      <p:ext uri="{BB962C8B-B14F-4D97-AF65-F5344CB8AC3E}">
        <p14:creationId xmlns:p14="http://schemas.microsoft.com/office/powerpoint/2010/main" val="493684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800" y="2743200"/>
            <a:ext cx="5715000" cy="3813302"/>
          </a:xfrm>
          <a:prstGeom prst="rect">
            <a:avLst/>
          </a:prstGeom>
        </p:spPr>
      </p:pic>
      <p:sp>
        <p:nvSpPr>
          <p:cNvPr id="2" name="Title 1"/>
          <p:cNvSpPr>
            <a:spLocks noGrp="1"/>
          </p:cNvSpPr>
          <p:nvPr>
            <p:ph type="title"/>
          </p:nvPr>
        </p:nvSpPr>
        <p:spPr/>
        <p:txBody>
          <a:bodyPr/>
          <a:lstStyle/>
          <a:p>
            <a:r>
              <a:rPr lang="en-US" dirty="0" smtClean="0"/>
              <a:t>Living in Flatland</a:t>
            </a:r>
            <a:endParaRPr lang="en-US" dirty="0"/>
          </a:p>
        </p:txBody>
      </p:sp>
      <p:sp>
        <p:nvSpPr>
          <p:cNvPr id="4" name="Rectangle 3"/>
          <p:cNvSpPr/>
          <p:nvPr/>
        </p:nvSpPr>
        <p:spPr>
          <a:xfrm>
            <a:off x="1295400" y="1676400"/>
            <a:ext cx="7696200" cy="3539431"/>
          </a:xfrm>
          <a:prstGeom prst="rect">
            <a:avLst/>
          </a:prstGeom>
        </p:spPr>
        <p:txBody>
          <a:bodyPr wrap="square">
            <a:spAutoFit/>
          </a:bodyPr>
          <a:lstStyle/>
          <a:p>
            <a:r>
              <a:rPr lang="en-US" sz="2800" dirty="0" smtClean="0"/>
              <a:t>The fundamental assumption underlying XP is that it is possible to </a:t>
            </a:r>
            <a:r>
              <a:rPr lang="en-US" sz="2800" i="1" dirty="0" smtClean="0"/>
              <a:t>flatten</a:t>
            </a:r>
            <a:r>
              <a:rPr lang="en-US" sz="2800" dirty="0" smtClean="0"/>
              <a:t> the change curve enough to make evolutionary design work. This flattening is both enabled by XP and exploited by XP. This is part of the coupling of the XP practices: specifically you can't do those parts of XP that exploit the flattened curve without doing those things that enable the flattening.</a:t>
            </a:r>
            <a:endParaRPr lang="en-US" sz="2800" dirty="0"/>
          </a:p>
        </p:txBody>
      </p:sp>
    </p:spTree>
    <p:extLst>
      <p:ext uri="{BB962C8B-B14F-4D97-AF65-F5344CB8AC3E}">
        <p14:creationId xmlns:p14="http://schemas.microsoft.com/office/powerpoint/2010/main" val="67330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1143000"/>
          </a:xfrm>
        </p:spPr>
        <p:txBody>
          <a:bodyPr/>
          <a:lstStyle/>
          <a:p>
            <a:r>
              <a:rPr lang="en-US" dirty="0" smtClean="0"/>
              <a:t>Flat is a state of mind?</a:t>
            </a:r>
            <a:endParaRPr lang="en-US" dirty="0"/>
          </a:p>
        </p:txBody>
      </p:sp>
      <p:sp>
        <p:nvSpPr>
          <p:cNvPr id="3" name="Content Placeholder 2"/>
          <p:cNvSpPr>
            <a:spLocks noGrp="1"/>
          </p:cNvSpPr>
          <p:nvPr>
            <p:ph idx="1"/>
          </p:nvPr>
        </p:nvSpPr>
        <p:spPr>
          <a:xfrm>
            <a:off x="457200" y="1722437"/>
            <a:ext cx="8229600" cy="4525963"/>
          </a:xfrm>
        </p:spPr>
        <p:txBody>
          <a:bodyPr>
            <a:normAutofit fontScale="85000" lnSpcReduction="10000"/>
          </a:bodyPr>
          <a:lstStyle/>
          <a:p>
            <a:r>
              <a:rPr lang="en-US" dirty="0" smtClean="0"/>
              <a:t>In his XP 2000 paper, Josh </a:t>
            </a:r>
            <a:r>
              <a:rPr lang="en-US" dirty="0" err="1" smtClean="0"/>
              <a:t>Kerievsky</a:t>
            </a:r>
            <a:r>
              <a:rPr lang="en-US" dirty="0" smtClean="0"/>
              <a:t> points out a good example of this. He looks at possibly the most public XP code of all - </a:t>
            </a:r>
            <a:r>
              <a:rPr lang="en-US" dirty="0" smtClean="0">
                <a:hlinkClick r:id="rId3"/>
              </a:rPr>
              <a:t>JUnit</a:t>
            </a:r>
            <a:r>
              <a:rPr lang="en-US" dirty="0" smtClean="0"/>
              <a:t>. </a:t>
            </a:r>
          </a:p>
          <a:p>
            <a:pPr lvl="1"/>
            <a:r>
              <a:rPr lang="en-US" dirty="0" err="1" smtClean="0"/>
              <a:t>JUnit</a:t>
            </a:r>
            <a:r>
              <a:rPr lang="en-US" dirty="0" smtClean="0"/>
              <a:t> uses decorators to add optional functionality to test cases, such things as concurrency synchronization and batch set up code. </a:t>
            </a:r>
          </a:p>
          <a:p>
            <a:pPr lvl="1"/>
            <a:r>
              <a:rPr lang="en-US" dirty="0" smtClean="0"/>
              <a:t>By separating out this code into decorators it allows the general code to be clearer than it otherwise would be.</a:t>
            </a:r>
          </a:p>
          <a:p>
            <a:pPr lvl="1"/>
            <a:r>
              <a:rPr lang="en-US" dirty="0" smtClean="0"/>
              <a:t>But you have to ask yourself if the resulting code is really simple. For me it is, but then I'm familiar with the Decorator pattern. But for many that aren't it's quite complicated.</a:t>
            </a:r>
          </a:p>
          <a:p>
            <a:pPr lvl="1"/>
            <a:endParaRPr lang="en-US" dirty="0"/>
          </a:p>
        </p:txBody>
      </p:sp>
      <p:pic>
        <p:nvPicPr>
          <p:cNvPr id="4" name="Picture 3"/>
          <p:cNvPicPr>
            <a:picLocks noChangeAspect="1"/>
          </p:cNvPicPr>
          <p:nvPr/>
        </p:nvPicPr>
        <p:blipFill>
          <a:blip r:embed="rId4"/>
          <a:stretch>
            <a:fillRect/>
          </a:stretch>
        </p:blipFill>
        <p:spPr>
          <a:xfrm>
            <a:off x="7162800" y="304800"/>
            <a:ext cx="1625600" cy="1219200"/>
          </a:xfrm>
          <a:prstGeom prst="rect">
            <a:avLst/>
          </a:prstGeom>
        </p:spPr>
      </p:pic>
    </p:spTree>
    <p:extLst>
      <p:ext uri="{BB962C8B-B14F-4D97-AF65-F5344CB8AC3E}">
        <p14:creationId xmlns:p14="http://schemas.microsoft.com/office/powerpoint/2010/main" val="34146672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Cookie Clicker Design</a:t>
            </a:r>
            <a:endParaRPr lang="en-US" dirty="0"/>
          </a:p>
        </p:txBody>
      </p:sp>
      <p:sp>
        <p:nvSpPr>
          <p:cNvPr id="3" name="Content Placeholder 2"/>
          <p:cNvSpPr>
            <a:spLocks noGrp="1"/>
          </p:cNvSpPr>
          <p:nvPr>
            <p:ph idx="1"/>
          </p:nvPr>
        </p:nvSpPr>
        <p:spPr/>
        <p:txBody>
          <a:bodyPr/>
          <a:lstStyle/>
          <a:p>
            <a:r>
              <a:rPr lang="en-US" dirty="0" smtClean="0"/>
              <a:t>Design this silly game.</a:t>
            </a:r>
          </a:p>
          <a:p>
            <a:pPr lvl="1"/>
            <a:r>
              <a:rPr lang="en-US" dirty="0" smtClean="0"/>
              <a:t>In groups of 3-5.</a:t>
            </a:r>
          </a:p>
          <a:p>
            <a:pPr lvl="1"/>
            <a:r>
              <a:rPr lang="en-US" dirty="0" smtClean="0"/>
              <a:t>Put an OO design on paper.</a:t>
            </a:r>
          </a:p>
          <a:p>
            <a:r>
              <a:rPr lang="en-US" dirty="0" smtClean="0"/>
              <a:t>Then we’ll all discuss issues.</a:t>
            </a:r>
          </a:p>
          <a:p>
            <a:r>
              <a:rPr lang="en-US" dirty="0" smtClean="0"/>
              <a:t>Assume your game works like the online one.</a:t>
            </a:r>
          </a:p>
          <a:p>
            <a:pPr lvl="1"/>
            <a:r>
              <a:rPr lang="en-US" dirty="0" smtClean="0"/>
              <a:t>Except – you can login and retrieve state.</a:t>
            </a:r>
          </a:p>
          <a:p>
            <a:pPr lvl="1"/>
            <a:endParaRPr lang="en-US" dirty="0"/>
          </a:p>
        </p:txBody>
      </p:sp>
      <p:pic>
        <p:nvPicPr>
          <p:cNvPr id="4" name="Picture 3"/>
          <p:cNvPicPr>
            <a:picLocks noChangeAspect="1"/>
          </p:cNvPicPr>
          <p:nvPr/>
        </p:nvPicPr>
        <p:blipFill>
          <a:blip r:embed="rId2"/>
          <a:stretch>
            <a:fillRect/>
          </a:stretch>
        </p:blipFill>
        <p:spPr>
          <a:xfrm>
            <a:off x="6034914" y="1752600"/>
            <a:ext cx="1813686" cy="1828800"/>
          </a:xfrm>
          <a:prstGeom prst="rect">
            <a:avLst/>
          </a:prstGeom>
        </p:spPr>
      </p:pic>
      <p:sp>
        <p:nvSpPr>
          <p:cNvPr id="5" name="TextBox 4"/>
          <p:cNvSpPr txBox="1"/>
          <p:nvPr/>
        </p:nvSpPr>
        <p:spPr>
          <a:xfrm>
            <a:off x="577496" y="5410200"/>
            <a:ext cx="8185504" cy="461665"/>
          </a:xfrm>
          <a:prstGeom prst="rect">
            <a:avLst/>
          </a:prstGeom>
          <a:noFill/>
        </p:spPr>
        <p:txBody>
          <a:bodyPr wrap="none" rtlCol="0">
            <a:spAutoFit/>
          </a:bodyPr>
          <a:lstStyle/>
          <a:p>
            <a:r>
              <a:rPr lang="en-US" sz="2400" dirty="0" smtClean="0">
                <a:solidFill>
                  <a:srgbClr val="FF0000"/>
                </a:solidFill>
              </a:rPr>
              <a:t>How long would you want to design, before you started coding?</a:t>
            </a:r>
            <a:endParaRPr lang="en-US" sz="2400" dirty="0">
              <a:solidFill>
                <a:srgbClr val="FF0000"/>
              </a:solidFill>
            </a:endParaRPr>
          </a:p>
        </p:txBody>
      </p:sp>
      <p:sp>
        <p:nvSpPr>
          <p:cNvPr id="6" name="TextBox 5"/>
          <p:cNvSpPr txBox="1"/>
          <p:nvPr/>
        </p:nvSpPr>
        <p:spPr>
          <a:xfrm>
            <a:off x="609600" y="4953000"/>
            <a:ext cx="4952948" cy="461665"/>
          </a:xfrm>
          <a:prstGeom prst="rect">
            <a:avLst/>
          </a:prstGeom>
          <a:noFill/>
        </p:spPr>
        <p:txBody>
          <a:bodyPr wrap="none" rtlCol="0">
            <a:spAutoFit/>
          </a:bodyPr>
          <a:lstStyle/>
          <a:p>
            <a:r>
              <a:rPr lang="en-US" sz="2400" dirty="0" smtClean="0">
                <a:solidFill>
                  <a:srgbClr val="FF0000"/>
                </a:solidFill>
              </a:rPr>
              <a:t>Do you need to do aggregate queries?</a:t>
            </a:r>
            <a:endParaRPr lang="en-US" sz="2400" dirty="0">
              <a:solidFill>
                <a:srgbClr val="FF0000"/>
              </a:solidFill>
            </a:endParaRPr>
          </a:p>
        </p:txBody>
      </p:sp>
    </p:spTree>
    <p:extLst>
      <p:ext uri="{BB962C8B-B14F-4D97-AF65-F5344CB8AC3E}">
        <p14:creationId xmlns:p14="http://schemas.microsoft.com/office/powerpoint/2010/main" val="3795360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00200"/>
            <a:ext cx="8805862" cy="3170099"/>
          </a:xfrm>
          <a:prstGeom prst="rect">
            <a:avLst/>
          </a:prstGeom>
        </p:spPr>
        <p:txBody>
          <a:bodyPr wrap="square">
            <a:spAutoFit/>
          </a:bodyPr>
          <a:lstStyle/>
          <a:p>
            <a:pPr marL="457200" indent="-457200">
              <a:buFont typeface="Arial"/>
              <a:buChar char="•"/>
            </a:pPr>
            <a:r>
              <a:rPr lang="en-US" sz="2000" dirty="0" smtClean="0"/>
              <a:t>One way to deal with changing requirements is to build flexibility into the design so that you can easily change it as the requirements change. </a:t>
            </a:r>
          </a:p>
          <a:p>
            <a:pPr marL="914400" lvl="1" indent="-457200">
              <a:buFont typeface="Arial"/>
              <a:buChar char="•"/>
            </a:pPr>
            <a:r>
              <a:rPr lang="en-US" sz="2000" dirty="0" smtClean="0"/>
              <a:t>However this requires insight into what kind of changes you expect. </a:t>
            </a:r>
          </a:p>
          <a:p>
            <a:pPr marL="457200" indent="-457200">
              <a:buFont typeface="Arial"/>
              <a:buChar char="•"/>
            </a:pPr>
            <a:r>
              <a:rPr lang="en-US" sz="2000" dirty="0" smtClean="0"/>
              <a:t>A design can be planned to deal with areas of volatility, </a:t>
            </a:r>
          </a:p>
          <a:p>
            <a:pPr marL="914400" lvl="1" indent="-457200">
              <a:buFont typeface="Arial"/>
              <a:buChar char="•"/>
            </a:pPr>
            <a:r>
              <a:rPr lang="en-US" sz="2000" dirty="0" smtClean="0"/>
              <a:t>while that will help for foreseen requirements changes, </a:t>
            </a:r>
          </a:p>
          <a:p>
            <a:pPr marL="914400" lvl="1" indent="-457200">
              <a:buFont typeface="Arial"/>
              <a:buChar char="•"/>
            </a:pPr>
            <a:r>
              <a:rPr lang="en-US" sz="2000" dirty="0" smtClean="0"/>
              <a:t>it won't help (and can hurt) for unforeseen changes. </a:t>
            </a:r>
          </a:p>
          <a:p>
            <a:pPr marL="457200" indent="-457200">
              <a:buFont typeface="Arial"/>
              <a:buChar char="•"/>
            </a:pPr>
            <a:r>
              <a:rPr lang="en-US" sz="2000" dirty="0" smtClean="0"/>
              <a:t>So you have to understand the requirements well enough to separate the volatile areas, and </a:t>
            </a:r>
          </a:p>
          <a:p>
            <a:pPr marL="457200" indent="-457200">
              <a:buFont typeface="Arial"/>
              <a:buChar char="•"/>
            </a:pPr>
            <a:r>
              <a:rPr lang="en-US" sz="2000" dirty="0" smtClean="0"/>
              <a:t>Our observation is that </a:t>
            </a:r>
            <a:br>
              <a:rPr lang="en-US" sz="2000" dirty="0" smtClean="0"/>
            </a:br>
            <a:r>
              <a:rPr lang="en-US" sz="2000" dirty="0" smtClean="0"/>
              <a:t>this is very hard.</a:t>
            </a:r>
            <a:endParaRPr lang="en-US" sz="2000" dirty="0"/>
          </a:p>
        </p:txBody>
      </p:sp>
      <p:sp>
        <p:nvSpPr>
          <p:cNvPr id="5" name="Title 4"/>
          <p:cNvSpPr>
            <a:spLocks noGrp="1"/>
          </p:cNvSpPr>
          <p:nvPr>
            <p:ph type="title"/>
          </p:nvPr>
        </p:nvSpPr>
        <p:spPr/>
        <p:txBody>
          <a:bodyPr/>
          <a:lstStyle/>
          <a:p>
            <a:r>
              <a:rPr lang="en-US" dirty="0" smtClean="0"/>
              <a:t>Fowler and Fowler…</a:t>
            </a:r>
            <a:endParaRPr lang="en-US" dirty="0"/>
          </a:p>
        </p:txBody>
      </p:sp>
      <p:pic>
        <p:nvPicPr>
          <p:cNvPr id="6" name="Picture 5"/>
          <p:cNvPicPr>
            <a:picLocks noChangeAspect="1"/>
          </p:cNvPicPr>
          <p:nvPr/>
        </p:nvPicPr>
        <p:blipFill>
          <a:blip r:embed="rId3"/>
          <a:stretch>
            <a:fillRect/>
          </a:stretch>
        </p:blipFill>
        <p:spPr>
          <a:xfrm>
            <a:off x="3733800" y="4038600"/>
            <a:ext cx="4724400" cy="2438400"/>
          </a:xfrm>
          <a:prstGeom prst="rect">
            <a:avLst/>
          </a:prstGeom>
        </p:spPr>
      </p:pic>
      <p:sp>
        <p:nvSpPr>
          <p:cNvPr id="7" name="TextBox 6"/>
          <p:cNvSpPr txBox="1"/>
          <p:nvPr/>
        </p:nvSpPr>
        <p:spPr>
          <a:xfrm>
            <a:off x="762000" y="5638800"/>
            <a:ext cx="2819400" cy="646331"/>
          </a:xfrm>
          <a:prstGeom prst="rect">
            <a:avLst/>
          </a:prstGeom>
          <a:noFill/>
        </p:spPr>
        <p:txBody>
          <a:bodyPr wrap="square" rtlCol="0">
            <a:spAutoFit/>
          </a:bodyPr>
          <a:lstStyle/>
          <a:p>
            <a:r>
              <a:rPr lang="en-US" dirty="0" smtClean="0"/>
              <a:t>Can the egg know how the chicken is going to turn out?</a:t>
            </a:r>
            <a:endParaRPr lang="en-US" dirty="0"/>
          </a:p>
        </p:txBody>
      </p:sp>
    </p:spTree>
    <p:extLst>
      <p:ext uri="{BB962C8B-B14F-4D97-AF65-F5344CB8AC3E}">
        <p14:creationId xmlns:p14="http://schemas.microsoft.com/office/powerpoint/2010/main" val="2650711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Refactoring Violate YAGNI</a:t>
            </a:r>
            <a:endParaRPr lang="en-US" dirty="0"/>
          </a:p>
        </p:txBody>
      </p:sp>
      <p:sp>
        <p:nvSpPr>
          <p:cNvPr id="3" name="Content Placeholder 2"/>
          <p:cNvSpPr>
            <a:spLocks noGrp="1"/>
          </p:cNvSpPr>
          <p:nvPr>
            <p:ph idx="1"/>
          </p:nvPr>
        </p:nvSpPr>
        <p:spPr/>
        <p:txBody>
          <a:bodyPr>
            <a:normAutofit lnSpcReduction="10000"/>
          </a:bodyPr>
          <a:lstStyle/>
          <a:p>
            <a:r>
              <a:rPr lang="en-US" dirty="0" smtClean="0"/>
              <a:t>No, because we have a more </a:t>
            </a:r>
            <a:br>
              <a:rPr lang="en-US" dirty="0" smtClean="0"/>
            </a:br>
            <a:r>
              <a:rPr lang="en-US" dirty="0" smtClean="0"/>
              <a:t>complex definition of </a:t>
            </a:r>
            <a:br>
              <a:rPr lang="en-US" dirty="0" smtClean="0"/>
            </a:br>
            <a:r>
              <a:rPr lang="en-US" dirty="0" smtClean="0"/>
              <a:t>“simplicity”</a:t>
            </a:r>
          </a:p>
          <a:p>
            <a:r>
              <a:rPr lang="en-US" dirty="0" smtClean="0"/>
              <a:t>Simple = the easiest to work </a:t>
            </a:r>
            <a:br>
              <a:rPr lang="en-US" dirty="0" smtClean="0"/>
            </a:br>
            <a:r>
              <a:rPr lang="en-US" dirty="0" smtClean="0"/>
              <a:t>with code, overall.</a:t>
            </a:r>
          </a:p>
          <a:p>
            <a:r>
              <a:rPr lang="en-US" dirty="0" smtClean="0"/>
              <a:t>If the product lives for 10 years, better-written code really pays off.</a:t>
            </a:r>
          </a:p>
          <a:p>
            <a:r>
              <a:rPr lang="en-US" dirty="0" smtClean="0"/>
              <a:t>E.g., living with a big, messy case statement, versus a set of subclasses that do those cases.</a:t>
            </a:r>
            <a:endParaRPr lang="en-US" dirty="0"/>
          </a:p>
        </p:txBody>
      </p:sp>
      <p:pic>
        <p:nvPicPr>
          <p:cNvPr id="4" name="Picture 3"/>
          <p:cNvPicPr>
            <a:picLocks noChangeAspect="1"/>
          </p:cNvPicPr>
          <p:nvPr/>
        </p:nvPicPr>
        <p:blipFill>
          <a:blip r:embed="rId3"/>
          <a:stretch>
            <a:fillRect/>
          </a:stretch>
        </p:blipFill>
        <p:spPr>
          <a:xfrm>
            <a:off x="6019800" y="1371600"/>
            <a:ext cx="2768600" cy="2041843"/>
          </a:xfrm>
          <a:prstGeom prst="rect">
            <a:avLst/>
          </a:prstGeom>
        </p:spPr>
      </p:pic>
      <p:sp>
        <p:nvSpPr>
          <p:cNvPr id="5" name="TextBox 4"/>
          <p:cNvSpPr txBox="1"/>
          <p:nvPr/>
        </p:nvSpPr>
        <p:spPr>
          <a:xfrm>
            <a:off x="6096000" y="3505200"/>
            <a:ext cx="2736647" cy="369332"/>
          </a:xfrm>
          <a:prstGeom prst="rect">
            <a:avLst/>
          </a:prstGeom>
          <a:noFill/>
        </p:spPr>
        <p:txBody>
          <a:bodyPr wrap="none" rtlCol="0">
            <a:spAutoFit/>
          </a:bodyPr>
          <a:lstStyle/>
          <a:p>
            <a:r>
              <a:rPr lang="en-US" dirty="0" smtClean="0"/>
              <a:t>Pocket knife, after 10 years</a:t>
            </a:r>
            <a:endParaRPr lang="en-US" dirty="0"/>
          </a:p>
        </p:txBody>
      </p:sp>
    </p:spTree>
    <p:extLst>
      <p:ext uri="{BB962C8B-B14F-4D97-AF65-F5344CB8AC3E}">
        <p14:creationId xmlns:p14="http://schemas.microsoft.com/office/powerpoint/2010/main" val="3120965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Patterns?</a:t>
            </a:r>
            <a:endParaRPr lang="en-US" dirty="0"/>
          </a:p>
        </p:txBody>
      </p:sp>
      <p:sp>
        <p:nvSpPr>
          <p:cNvPr id="3" name="Content Placeholder 2"/>
          <p:cNvSpPr>
            <a:spLocks noGrp="1"/>
          </p:cNvSpPr>
          <p:nvPr>
            <p:ph idx="1"/>
          </p:nvPr>
        </p:nvSpPr>
        <p:spPr/>
        <p:txBody>
          <a:bodyPr/>
          <a:lstStyle/>
          <a:p>
            <a:r>
              <a:rPr lang="en-US" dirty="0" smtClean="0"/>
              <a:t>Knowing them is good, Fowler thinks (we agree)</a:t>
            </a:r>
          </a:p>
          <a:p>
            <a:r>
              <a:rPr lang="en-US" dirty="0" smtClean="0"/>
              <a:t>But just the slightest bit dangerous</a:t>
            </a:r>
          </a:p>
          <a:p>
            <a:r>
              <a:rPr lang="en-US" dirty="0" smtClean="0"/>
              <a:t>Using design patterns always has a cost</a:t>
            </a:r>
          </a:p>
          <a:p>
            <a:pPr lvl="1"/>
            <a:r>
              <a:rPr lang="en-US" dirty="0" smtClean="0"/>
              <a:t>Good in that everyone knows them.</a:t>
            </a:r>
          </a:p>
          <a:p>
            <a:pPr lvl="1"/>
            <a:r>
              <a:rPr lang="en-US" dirty="0" smtClean="0"/>
              <a:t>Maybe not so good if coding to them takes a lot of effort.</a:t>
            </a:r>
          </a:p>
          <a:p>
            <a:pPr marL="0" indent="0">
              <a:buNone/>
            </a:pPr>
            <a:endParaRPr lang="en-US" dirty="0"/>
          </a:p>
        </p:txBody>
      </p:sp>
    </p:spTree>
    <p:extLst>
      <p:ext uri="{BB962C8B-B14F-4D97-AF65-F5344CB8AC3E}">
        <p14:creationId xmlns:p14="http://schemas.microsoft.com/office/powerpoint/2010/main" val="2663366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85621" y="533399"/>
            <a:ext cx="5457980" cy="5994975"/>
          </a:xfrm>
          <a:prstGeom prst="rect">
            <a:avLst/>
          </a:prstGeom>
        </p:spPr>
      </p:pic>
      <p:sp>
        <p:nvSpPr>
          <p:cNvPr id="2" name="Title 1"/>
          <p:cNvSpPr>
            <a:spLocks noGrp="1"/>
          </p:cNvSpPr>
          <p:nvPr>
            <p:ph type="title"/>
          </p:nvPr>
        </p:nvSpPr>
        <p:spPr>
          <a:xfrm>
            <a:off x="5562600" y="274638"/>
            <a:ext cx="3581400" cy="1143000"/>
          </a:xfrm>
        </p:spPr>
        <p:txBody>
          <a:bodyPr>
            <a:normAutofit fontScale="90000"/>
          </a:bodyPr>
          <a:lstStyle/>
          <a:p>
            <a:r>
              <a:rPr lang="en-US" dirty="0" smtClean="0"/>
              <a:t>Design Patterns?</a:t>
            </a:r>
            <a:endParaRPr lang="en-US" dirty="0"/>
          </a:p>
        </p:txBody>
      </p:sp>
      <p:sp>
        <p:nvSpPr>
          <p:cNvPr id="3" name="Content Placeholder 2"/>
          <p:cNvSpPr>
            <a:spLocks noGrp="1"/>
          </p:cNvSpPr>
          <p:nvPr>
            <p:ph idx="1"/>
          </p:nvPr>
        </p:nvSpPr>
        <p:spPr>
          <a:xfrm>
            <a:off x="6019800" y="1798637"/>
            <a:ext cx="3048000" cy="4525963"/>
          </a:xfrm>
        </p:spPr>
        <p:txBody>
          <a:bodyPr>
            <a:normAutofit/>
          </a:bodyPr>
          <a:lstStyle/>
          <a:p>
            <a:r>
              <a:rPr lang="en-US" sz="2400" dirty="0" smtClean="0"/>
              <a:t>And here they are…</a:t>
            </a:r>
          </a:p>
          <a:p>
            <a:r>
              <a:rPr lang="en-US" sz="2400" dirty="0" smtClean="0"/>
              <a:t>Lots more in 374</a:t>
            </a:r>
          </a:p>
          <a:p>
            <a:pPr marL="0" indent="0">
              <a:buNone/>
            </a:pPr>
            <a:endParaRPr lang="en-US" sz="2400" dirty="0"/>
          </a:p>
        </p:txBody>
      </p:sp>
      <p:sp>
        <p:nvSpPr>
          <p:cNvPr id="5" name="Oval 4"/>
          <p:cNvSpPr/>
          <p:nvPr/>
        </p:nvSpPr>
        <p:spPr>
          <a:xfrm>
            <a:off x="3200400" y="2743200"/>
            <a:ext cx="13716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419600" y="5867400"/>
            <a:ext cx="13716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506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Refactoring Lead You To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Maybe – </a:t>
            </a:r>
          </a:p>
          <a:p>
            <a:r>
              <a:rPr lang="en-US" dirty="0" smtClean="0"/>
              <a:t>More often, programmers refactor </a:t>
            </a:r>
            <a:r>
              <a:rPr lang="en-US" i="1" dirty="0" smtClean="0"/>
              <a:t>to</a:t>
            </a:r>
            <a:r>
              <a:rPr lang="en-US" dirty="0" smtClean="0"/>
              <a:t> patterns.  Like,</a:t>
            </a:r>
          </a:p>
          <a:p>
            <a:r>
              <a:rPr lang="en-US" dirty="0" smtClean="0"/>
              <a:t>To get rid of a talking to some interface that keeps changing, I consolidate where I have to do that, into an “</a:t>
            </a:r>
            <a:r>
              <a:rPr lang="en-US" dirty="0" smtClean="0">
                <a:solidFill>
                  <a:srgbClr val="FF0000"/>
                </a:solidFill>
              </a:rPr>
              <a:t>interface</a:t>
            </a:r>
            <a:r>
              <a:rPr lang="en-US" dirty="0" smtClean="0"/>
              <a:t>” class.  Or,</a:t>
            </a:r>
          </a:p>
          <a:p>
            <a:r>
              <a:rPr lang="en-US" dirty="0" smtClean="0"/>
              <a:t>To get make a bunch of little variations on a class, I “</a:t>
            </a:r>
            <a:r>
              <a:rPr lang="en-US" dirty="0" smtClean="0">
                <a:solidFill>
                  <a:srgbClr val="FF0000"/>
                </a:solidFill>
              </a:rPr>
              <a:t>decorate</a:t>
            </a:r>
            <a:r>
              <a:rPr lang="en-US" dirty="0" smtClean="0"/>
              <a:t>” it with these separate additions as wrappers.</a:t>
            </a:r>
            <a:endParaRPr lang="en-US" dirty="0"/>
          </a:p>
        </p:txBody>
      </p:sp>
      <p:sp>
        <p:nvSpPr>
          <p:cNvPr id="4" name="TextBox 3"/>
          <p:cNvSpPr txBox="1"/>
          <p:nvPr/>
        </p:nvSpPr>
        <p:spPr>
          <a:xfrm>
            <a:off x="609600" y="6019800"/>
            <a:ext cx="4895741" cy="523220"/>
          </a:xfrm>
          <a:prstGeom prst="rect">
            <a:avLst/>
          </a:prstGeom>
          <a:noFill/>
        </p:spPr>
        <p:txBody>
          <a:bodyPr wrap="none" rtlCol="0">
            <a:spAutoFit/>
          </a:bodyPr>
          <a:lstStyle/>
          <a:p>
            <a:r>
              <a:rPr lang="en-US" sz="2800" dirty="0" smtClean="0"/>
              <a:t>Lots more on refactoring in 375!</a:t>
            </a:r>
            <a:endParaRPr lang="en-US" sz="2800" dirty="0"/>
          </a:p>
        </p:txBody>
      </p:sp>
    </p:spTree>
    <p:extLst>
      <p:ext uri="{BB962C8B-B14F-4D97-AF65-F5344CB8AC3E}">
        <p14:creationId xmlns:p14="http://schemas.microsoft.com/office/powerpoint/2010/main" val="1078924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867400"/>
          </a:xfrm>
        </p:spPr>
        <p:txBody>
          <a:bodyPr>
            <a:normAutofit fontScale="92500" lnSpcReduction="20000"/>
          </a:bodyPr>
          <a:lstStyle/>
          <a:p>
            <a:r>
              <a:rPr lang="en-US" dirty="0" smtClean="0"/>
              <a:t>First keep in mind what you're drawing the diagrams for. The primary value is communication. </a:t>
            </a:r>
          </a:p>
          <a:p>
            <a:pPr lvl="1"/>
            <a:r>
              <a:rPr lang="en-US" dirty="0" smtClean="0"/>
              <a:t>Effective communication means selecting important things and neglecting the less important…</a:t>
            </a:r>
          </a:p>
          <a:p>
            <a:pPr lvl="1"/>
            <a:r>
              <a:rPr lang="en-US" dirty="0" smtClean="0"/>
              <a:t>Don't draw sequence diagrams for all use cases and scenarios – only [the important ones].. </a:t>
            </a:r>
          </a:p>
          <a:p>
            <a:r>
              <a:rPr lang="en-US" dirty="0" smtClean="0"/>
              <a:t>A common problem with the common use of diagrams is that people try to make them comprehensive. </a:t>
            </a:r>
          </a:p>
          <a:p>
            <a:pPr lvl="1"/>
            <a:r>
              <a:rPr lang="en-US" dirty="0" smtClean="0"/>
              <a:t>The code is the best source of comprehensive information, as the code is the easiest thing to keep in sync with the code. </a:t>
            </a:r>
          </a:p>
          <a:p>
            <a:pPr lvl="1"/>
            <a:r>
              <a:rPr lang="en-US" dirty="0" smtClean="0"/>
              <a:t>For diagrams, comprehensiveness is the enemy of comprehensibility.</a:t>
            </a:r>
            <a:endParaRPr lang="en-US" dirty="0"/>
          </a:p>
        </p:txBody>
      </p:sp>
    </p:spTree>
    <p:extLst>
      <p:ext uri="{BB962C8B-B14F-4D97-AF65-F5344CB8AC3E}">
        <p14:creationId xmlns:p14="http://schemas.microsoft.com/office/powerpoint/2010/main" val="1091814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there things worth “planning in”?</a:t>
            </a:r>
            <a:endParaRPr lang="en-US" dirty="0"/>
          </a:p>
        </p:txBody>
      </p:sp>
      <p:sp>
        <p:nvSpPr>
          <p:cNvPr id="3" name="Content Placeholder 2"/>
          <p:cNvSpPr>
            <a:spLocks noGrp="1"/>
          </p:cNvSpPr>
          <p:nvPr>
            <p:ph idx="1"/>
          </p:nvPr>
        </p:nvSpPr>
        <p:spPr>
          <a:xfrm>
            <a:off x="457200" y="1600200"/>
            <a:ext cx="2971800" cy="4525963"/>
          </a:xfrm>
        </p:spPr>
        <p:txBody>
          <a:bodyPr/>
          <a:lstStyle/>
          <a:p>
            <a:r>
              <a:rPr lang="en-US" dirty="0" smtClean="0"/>
              <a:t>Desires of the customer</a:t>
            </a:r>
          </a:p>
          <a:p>
            <a:r>
              <a:rPr lang="en-US" dirty="0" smtClean="0"/>
              <a:t>Technical Risk</a:t>
            </a:r>
          </a:p>
          <a:p>
            <a:r>
              <a:rPr lang="en-US" dirty="0" smtClean="0"/>
              <a:t>Ability to get it right “up front”</a:t>
            </a:r>
            <a:endParaRPr lang="en-US" dirty="0"/>
          </a:p>
        </p:txBody>
      </p:sp>
      <p:pic>
        <p:nvPicPr>
          <p:cNvPr id="4" name="Picture 3"/>
          <p:cNvPicPr>
            <a:picLocks noChangeAspect="1"/>
          </p:cNvPicPr>
          <p:nvPr/>
        </p:nvPicPr>
        <p:blipFill>
          <a:blip r:embed="rId3"/>
          <a:stretch>
            <a:fillRect/>
          </a:stretch>
        </p:blipFill>
        <p:spPr>
          <a:xfrm>
            <a:off x="3733800" y="1752600"/>
            <a:ext cx="5257800" cy="3659428"/>
          </a:xfrm>
          <a:prstGeom prst="rect">
            <a:avLst/>
          </a:prstGeom>
        </p:spPr>
      </p:pic>
    </p:spTree>
    <p:extLst>
      <p:ext uri="{BB962C8B-B14F-4D97-AF65-F5344CB8AC3E}">
        <p14:creationId xmlns:p14="http://schemas.microsoft.com/office/powerpoint/2010/main" val="26483605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1831</TotalTime>
  <Words>1165</Words>
  <Application>Microsoft Macintosh PowerPoint</Application>
  <PresentationFormat>On-screen Show (4:3)</PresentationFormat>
  <Paragraphs>117</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Integration and Design: Part 4</vt:lpstr>
      <vt:lpstr>Cookie Clicker Design</vt:lpstr>
      <vt:lpstr>Fowler and Fowler…</vt:lpstr>
      <vt:lpstr>Does Refactoring Violate YAGNI</vt:lpstr>
      <vt:lpstr>Design Patterns?</vt:lpstr>
      <vt:lpstr>Design Patterns?</vt:lpstr>
      <vt:lpstr>Can Refactoring Lead You To Patterns?</vt:lpstr>
      <vt:lpstr>PowerPoint Presentation</vt:lpstr>
      <vt:lpstr>Are there things worth “planning in”?</vt:lpstr>
      <vt:lpstr>Personalities weigh in</vt:lpstr>
      <vt:lpstr>Revisiting the tension</vt:lpstr>
      <vt:lpstr>Any time you distinguish roles, you have similar problems…</vt:lpstr>
      <vt:lpstr>What’s an architect have to do? - 1</vt:lpstr>
      <vt:lpstr>What’s an architect have to do? - 2</vt:lpstr>
      <vt:lpstr>Living in Flatland</vt:lpstr>
      <vt:lpstr>Flat is a state of mind?</vt:lpstr>
    </vt:vector>
  </TitlesOfParts>
  <Company>Rose-Hulman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and Design: Part 3</dc:title>
  <dc:creator>Mike Hewner</dc:creator>
  <cp:lastModifiedBy>Steve Chenoweth</cp:lastModifiedBy>
  <cp:revision>25</cp:revision>
  <dcterms:created xsi:type="dcterms:W3CDTF">2013-10-24T15:28:29Z</dcterms:created>
  <dcterms:modified xsi:type="dcterms:W3CDTF">2014-10-24T12:52:24Z</dcterms:modified>
</cp:coreProperties>
</file>