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80" r:id="rId3"/>
    <p:sldId id="258" r:id="rId4"/>
    <p:sldId id="262" r:id="rId5"/>
    <p:sldId id="282" r:id="rId6"/>
    <p:sldId id="271" r:id="rId7"/>
    <p:sldId id="272" r:id="rId8"/>
    <p:sldId id="260" r:id="rId9"/>
    <p:sldId id="283" r:id="rId10"/>
    <p:sldId id="284" r:id="rId11"/>
    <p:sldId id="273" r:id="rId12"/>
    <p:sldId id="274" r:id="rId13"/>
    <p:sldId id="275" r:id="rId14"/>
    <p:sldId id="276" r:id="rId15"/>
    <p:sldId id="277" r:id="rId16"/>
    <p:sldId id="278" r:id="rId17"/>
    <p:sldId id="279"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553833-308A-4E02-8283-25DB202E96DA}">
          <p14:sldIdLst>
            <p14:sldId id="263"/>
            <p14:sldId id="280"/>
            <p14:sldId id="258"/>
            <p14:sldId id="262"/>
            <p14:sldId id="282"/>
            <p14:sldId id="271"/>
            <p14:sldId id="272"/>
            <p14:sldId id="260"/>
            <p14:sldId id="283"/>
            <p14:sldId id="284"/>
            <p14:sldId id="273"/>
            <p14:sldId id="274"/>
            <p14:sldId id="275"/>
            <p14:sldId id="276"/>
            <p14:sldId id="277"/>
            <p14:sldId id="278"/>
            <p14:sldId id="279"/>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28"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494567-76A9-044D-B6D2-DDBA434006D6}" type="datetimeFigureOut">
              <a:rPr lang="en-US" smtClean="0"/>
              <a:t>10/21/14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872CFF-EA46-214E-B5B8-D0B7A8A3A3C7}" type="slidenum">
              <a:rPr lang="en-US" smtClean="0"/>
              <a:t>‹#›</a:t>
            </a:fld>
            <a:endParaRPr lang="en-US"/>
          </a:p>
        </p:txBody>
      </p:sp>
    </p:spTree>
    <p:extLst>
      <p:ext uri="{BB962C8B-B14F-4D97-AF65-F5344CB8AC3E}">
        <p14:creationId xmlns:p14="http://schemas.microsoft.com/office/powerpoint/2010/main" val="37772329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www.artlandia.com</a:t>
            </a:r>
            <a:r>
              <a:rPr lang="en-US" dirty="0" smtClean="0"/>
              <a:t>/wonderland/glossary/</a:t>
            </a:r>
            <a:endParaRPr lang="en-US" dirty="0"/>
          </a:p>
        </p:txBody>
      </p:sp>
      <p:sp>
        <p:nvSpPr>
          <p:cNvPr id="4" name="Slide Number Placeholder 3"/>
          <p:cNvSpPr>
            <a:spLocks noGrp="1"/>
          </p:cNvSpPr>
          <p:nvPr>
            <p:ph type="sldNum" sz="quarter" idx="10"/>
          </p:nvPr>
        </p:nvSpPr>
        <p:spPr/>
        <p:txBody>
          <a:bodyPr/>
          <a:lstStyle/>
          <a:p>
            <a:fld id="{DB872CFF-EA46-214E-B5B8-D0B7A8A3A3C7}" type="slidenum">
              <a:rPr lang="en-US" smtClean="0"/>
              <a:t>1</a:t>
            </a:fld>
            <a:endParaRPr lang="en-US"/>
          </a:p>
        </p:txBody>
      </p:sp>
    </p:spTree>
    <p:extLst>
      <p:ext uri="{BB962C8B-B14F-4D97-AF65-F5344CB8AC3E}">
        <p14:creationId xmlns:p14="http://schemas.microsoft.com/office/powerpoint/2010/main" val="198441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http://cse360fall14.wikispaces.asu.edu/</a:t>
            </a:r>
            <a:r>
              <a:rPr lang="en-US" dirty="0" err="1" smtClean="0"/>
              <a:t>Continuous+Integration</a:t>
            </a:r>
            <a:endParaRPr lang="en-US" dirty="0"/>
          </a:p>
        </p:txBody>
      </p:sp>
      <p:sp>
        <p:nvSpPr>
          <p:cNvPr id="4" name="Slide Number Placeholder 3"/>
          <p:cNvSpPr>
            <a:spLocks noGrp="1"/>
          </p:cNvSpPr>
          <p:nvPr>
            <p:ph type="sldNum" sz="quarter" idx="10"/>
          </p:nvPr>
        </p:nvSpPr>
        <p:spPr/>
        <p:txBody>
          <a:bodyPr/>
          <a:lstStyle/>
          <a:p>
            <a:fld id="{DB872CFF-EA46-214E-B5B8-D0B7A8A3A3C7}" type="slidenum">
              <a:rPr lang="en-US" smtClean="0"/>
              <a:t>3</a:t>
            </a:fld>
            <a:endParaRPr lang="en-US"/>
          </a:p>
        </p:txBody>
      </p:sp>
    </p:spTree>
    <p:extLst>
      <p:ext uri="{BB962C8B-B14F-4D97-AF65-F5344CB8AC3E}">
        <p14:creationId xmlns:p14="http://schemas.microsoft.com/office/powerpoint/2010/main" val="157931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 =</a:t>
            </a:r>
            <a:r>
              <a:rPr lang="en-US" baseline="0" dirty="0" smtClean="0"/>
              <a:t> Service-Oriented Architecture.  I.e., you have the system for every customer, running on your servers, not theirs.  Your product is a service, </a:t>
            </a:r>
            <a:r>
              <a:rPr lang="en-US" baseline="0" smtClean="0"/>
              <a:t>to them.</a:t>
            </a:r>
            <a:endParaRPr lang="en-US" dirty="0"/>
          </a:p>
        </p:txBody>
      </p:sp>
      <p:sp>
        <p:nvSpPr>
          <p:cNvPr id="4" name="Slide Number Placeholder 3"/>
          <p:cNvSpPr>
            <a:spLocks noGrp="1"/>
          </p:cNvSpPr>
          <p:nvPr>
            <p:ph type="sldNum" sz="quarter" idx="10"/>
          </p:nvPr>
        </p:nvSpPr>
        <p:spPr/>
        <p:txBody>
          <a:bodyPr/>
          <a:lstStyle/>
          <a:p>
            <a:fld id="{DB872CFF-EA46-214E-B5B8-D0B7A8A3A3C7}" type="slidenum">
              <a:rPr lang="en-US" smtClean="0"/>
              <a:t>7</a:t>
            </a:fld>
            <a:endParaRPr lang="en-US"/>
          </a:p>
        </p:txBody>
      </p:sp>
    </p:spTree>
    <p:extLst>
      <p:ext uri="{BB962C8B-B14F-4D97-AF65-F5344CB8AC3E}">
        <p14:creationId xmlns:p14="http://schemas.microsoft.com/office/powerpoint/2010/main" val="117134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Phillips’ picture from http://</a:t>
            </a:r>
            <a:r>
              <a:rPr lang="en-US" dirty="0" err="1" smtClean="0"/>
              <a:t>dwaynephillips.net</a:t>
            </a:r>
            <a:endParaRPr lang="en-US" dirty="0"/>
          </a:p>
        </p:txBody>
      </p:sp>
      <p:sp>
        <p:nvSpPr>
          <p:cNvPr id="4" name="Slide Number Placeholder 3"/>
          <p:cNvSpPr>
            <a:spLocks noGrp="1"/>
          </p:cNvSpPr>
          <p:nvPr>
            <p:ph type="sldNum" sz="quarter" idx="10"/>
          </p:nvPr>
        </p:nvSpPr>
        <p:spPr/>
        <p:txBody>
          <a:bodyPr/>
          <a:lstStyle/>
          <a:p>
            <a:fld id="{DB872CFF-EA46-214E-B5B8-D0B7A8A3A3C7}" type="slidenum">
              <a:rPr lang="en-US" smtClean="0"/>
              <a:t>9</a:t>
            </a:fld>
            <a:endParaRPr lang="en-US"/>
          </a:p>
        </p:txBody>
      </p:sp>
    </p:spTree>
    <p:extLst>
      <p:ext uri="{BB962C8B-B14F-4D97-AF65-F5344CB8AC3E}">
        <p14:creationId xmlns:p14="http://schemas.microsoft.com/office/powerpoint/2010/main" val="561559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“Church key” bottle/can opener from http://</a:t>
            </a:r>
            <a:r>
              <a:rPr lang="en-US" dirty="0" err="1" smtClean="0"/>
              <a:t>www.thebarsupplydepot.com</a:t>
            </a:r>
            <a:r>
              <a:rPr lang="en-US" dirty="0" smtClean="0"/>
              <a:t>/servlet/the-35/church-key-Bottle-opener/Detail.</a:t>
            </a:r>
            <a:endParaRPr lang="en-US" dirty="0"/>
          </a:p>
        </p:txBody>
      </p:sp>
      <p:sp>
        <p:nvSpPr>
          <p:cNvPr id="4" name="Slide Number Placeholder 3"/>
          <p:cNvSpPr>
            <a:spLocks noGrp="1"/>
          </p:cNvSpPr>
          <p:nvPr>
            <p:ph type="sldNum" sz="quarter" idx="10"/>
          </p:nvPr>
        </p:nvSpPr>
        <p:spPr/>
        <p:txBody>
          <a:bodyPr/>
          <a:lstStyle/>
          <a:p>
            <a:fld id="{DB872CFF-EA46-214E-B5B8-D0B7A8A3A3C7}" type="slidenum">
              <a:rPr lang="en-US" smtClean="0"/>
              <a:t>10</a:t>
            </a:fld>
            <a:endParaRPr lang="en-US"/>
          </a:p>
        </p:txBody>
      </p:sp>
    </p:spTree>
    <p:extLst>
      <p:ext uri="{BB962C8B-B14F-4D97-AF65-F5344CB8AC3E}">
        <p14:creationId xmlns:p14="http://schemas.microsoft.com/office/powerpoint/2010/main" val="343902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from http://</a:t>
            </a:r>
            <a:r>
              <a:rPr lang="en-US" baseline="0" dirty="0" err="1" smtClean="0"/>
              <a:t>en.wikipedia.org</a:t>
            </a:r>
            <a:r>
              <a:rPr lang="en-US" baseline="0" dirty="0" smtClean="0"/>
              <a:t>/wiki/Heard_It_All_Before:_</a:t>
            </a:r>
            <a:r>
              <a:rPr lang="en-US" baseline="0" dirty="0" err="1" smtClean="0"/>
              <a:t>Live_at_the_Hi_Fi_Bar</a:t>
            </a:r>
            <a:endParaRPr lang="en-US" dirty="0"/>
          </a:p>
        </p:txBody>
      </p:sp>
      <p:sp>
        <p:nvSpPr>
          <p:cNvPr id="4" name="Slide Number Placeholder 3"/>
          <p:cNvSpPr>
            <a:spLocks noGrp="1"/>
          </p:cNvSpPr>
          <p:nvPr>
            <p:ph type="sldNum" sz="quarter" idx="10"/>
          </p:nvPr>
        </p:nvSpPr>
        <p:spPr/>
        <p:txBody>
          <a:bodyPr/>
          <a:lstStyle/>
          <a:p>
            <a:fld id="{DB872CFF-EA46-214E-B5B8-D0B7A8A3A3C7}" type="slidenum">
              <a:rPr lang="en-US" smtClean="0"/>
              <a:t>15</a:t>
            </a:fld>
            <a:endParaRPr lang="en-US"/>
          </a:p>
        </p:txBody>
      </p:sp>
    </p:spTree>
    <p:extLst>
      <p:ext uri="{BB962C8B-B14F-4D97-AF65-F5344CB8AC3E}">
        <p14:creationId xmlns:p14="http://schemas.microsoft.com/office/powerpoint/2010/main" val="301280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www.creativerealities.com</a:t>
            </a:r>
            <a:r>
              <a:rPr lang="en-US" dirty="0" smtClean="0"/>
              <a:t>/innovationist-blog/bid/103494/Let-s-not-confuse-good-brainstorming-with-the-new-Groupthink</a:t>
            </a:r>
            <a:endParaRPr lang="en-US" dirty="0"/>
          </a:p>
        </p:txBody>
      </p:sp>
      <p:sp>
        <p:nvSpPr>
          <p:cNvPr id="4" name="Slide Number Placeholder 3"/>
          <p:cNvSpPr>
            <a:spLocks noGrp="1"/>
          </p:cNvSpPr>
          <p:nvPr>
            <p:ph type="sldNum" sz="quarter" idx="10"/>
          </p:nvPr>
        </p:nvSpPr>
        <p:spPr/>
        <p:txBody>
          <a:bodyPr/>
          <a:lstStyle/>
          <a:p>
            <a:fld id="{DB872CFF-EA46-214E-B5B8-D0B7A8A3A3C7}" type="slidenum">
              <a:rPr lang="en-US" smtClean="0"/>
              <a:t>18</a:t>
            </a:fld>
            <a:endParaRPr lang="en-US"/>
          </a:p>
        </p:txBody>
      </p:sp>
    </p:spTree>
    <p:extLst>
      <p:ext uri="{BB962C8B-B14F-4D97-AF65-F5344CB8AC3E}">
        <p14:creationId xmlns:p14="http://schemas.microsoft.com/office/powerpoint/2010/main" val="238136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955162-9389-4619-B86C-C1112392879F}"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22201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5162-9389-4619-B86C-C1112392879F}"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252187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5162-9389-4619-B86C-C1112392879F}"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305894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5162-9389-4619-B86C-C1112392879F}"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349215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5162-9389-4619-B86C-C1112392879F}"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197025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955162-9389-4619-B86C-C1112392879F}"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373288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955162-9389-4619-B86C-C1112392879F}" type="datetimeFigureOut">
              <a:rPr lang="en-US" smtClean="0"/>
              <a:t>10/21/14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204000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955162-9389-4619-B86C-C1112392879F}" type="datetimeFigureOut">
              <a:rPr lang="en-US" smtClean="0"/>
              <a:t>10/21/14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23276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55162-9389-4619-B86C-C1112392879F}" type="datetimeFigureOut">
              <a:rPr lang="en-US" smtClean="0"/>
              <a:t>10/21/14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138472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5162-9389-4619-B86C-C1112392879F}"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175510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5162-9389-4619-B86C-C1112392879F}"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40630626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55162-9389-4619-B86C-C1112392879F}" type="datetimeFigureOut">
              <a:rPr lang="en-US" smtClean="0"/>
              <a:t>10/21/14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B5E8B-566B-4E8B-ADBC-E8F18EF7BAAE}" type="slidenum">
              <a:rPr lang="en-US" smtClean="0"/>
              <a:t>‹#›</a:t>
            </a:fld>
            <a:endParaRPr lang="en-US"/>
          </a:p>
        </p:txBody>
      </p:sp>
      <p:sp>
        <p:nvSpPr>
          <p:cNvPr id="7"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2B5E8B-566B-4E8B-ADBC-E8F18EF7BAAE}" type="slidenum">
              <a:rPr lang="en-US" smtClean="0"/>
              <a:pPr/>
              <a:t>‹#›</a:t>
            </a:fld>
            <a:endParaRPr lang="en-US"/>
          </a:p>
        </p:txBody>
      </p:sp>
    </p:spTree>
    <p:extLst>
      <p:ext uri="{BB962C8B-B14F-4D97-AF65-F5344CB8AC3E}">
        <p14:creationId xmlns:p14="http://schemas.microsoft.com/office/powerpoint/2010/main" val="1256938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2211"/>
            <a:ext cx="8534400" cy="1470025"/>
          </a:xfrm>
        </p:spPr>
        <p:txBody>
          <a:bodyPr>
            <a:normAutofit/>
          </a:bodyPr>
          <a:lstStyle/>
          <a:p>
            <a:r>
              <a:rPr lang="en-US" dirty="0" smtClean="0"/>
              <a:t>Design and Integration: Part 2</a:t>
            </a:r>
            <a:endParaRPr lang="en-US" dirty="0"/>
          </a:p>
        </p:txBody>
      </p:sp>
      <p:pic>
        <p:nvPicPr>
          <p:cNvPr id="6" name="Picture 31" descr="rose4"/>
          <p:cNvPicPr>
            <a:picLocks noChangeAspect="1" noChangeArrowheads="1"/>
          </p:cNvPicPr>
          <p:nvPr/>
        </p:nvPicPr>
        <p:blipFill>
          <a:blip r:embed="rId3">
            <a:alphaModFix/>
          </a:blip>
          <a:srcRect l="12895" t="22858"/>
          <a:stretch>
            <a:fillRect/>
          </a:stretch>
        </p:blipFill>
        <p:spPr bwMode="auto">
          <a:xfrm>
            <a:off x="5784576" y="6300787"/>
            <a:ext cx="3359424" cy="557213"/>
          </a:xfrm>
          <a:prstGeom prst="rect">
            <a:avLst/>
          </a:prstGeom>
          <a:noFill/>
        </p:spPr>
      </p:pic>
      <p:pic>
        <p:nvPicPr>
          <p:cNvPr id="3" name="Picture 2"/>
          <p:cNvPicPr>
            <a:picLocks noChangeAspect="1"/>
          </p:cNvPicPr>
          <p:nvPr/>
        </p:nvPicPr>
        <p:blipFill>
          <a:blip r:embed="rId4"/>
          <a:stretch>
            <a:fillRect/>
          </a:stretch>
        </p:blipFill>
        <p:spPr>
          <a:xfrm>
            <a:off x="254000" y="1981200"/>
            <a:ext cx="8509000" cy="3962400"/>
          </a:xfrm>
          <a:prstGeom prst="rect">
            <a:avLst/>
          </a:prstGeom>
        </p:spPr>
      </p:pic>
    </p:spTree>
    <p:extLst>
      <p:ext uri="{BB962C8B-B14F-4D97-AF65-F5344CB8AC3E}">
        <p14:creationId xmlns:p14="http://schemas.microsoft.com/office/powerpoint/2010/main" val="10331976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pPr marL="0" indent="0">
              <a:buNone/>
            </a:pPr>
            <a:r>
              <a:rPr lang="en-US" dirty="0" smtClean="0"/>
              <a:t>Another frustration of design is that sinking feeling that you are reinventing the wheel. The current design is similar to the design of last year’s project.  It is just different enough to cause us to repeat the entire design process. If only we had made the last design more general-purpose.</a:t>
            </a:r>
            <a:endParaRPr lang="en-US" dirty="0"/>
          </a:p>
        </p:txBody>
      </p:sp>
      <p:pic>
        <p:nvPicPr>
          <p:cNvPr id="4" name="Picture 3"/>
          <p:cNvPicPr>
            <a:picLocks noChangeAspect="1"/>
          </p:cNvPicPr>
          <p:nvPr/>
        </p:nvPicPr>
        <p:blipFill>
          <a:blip r:embed="rId3"/>
          <a:stretch>
            <a:fillRect/>
          </a:stretch>
        </p:blipFill>
        <p:spPr>
          <a:xfrm>
            <a:off x="4572000" y="4724400"/>
            <a:ext cx="1828800" cy="1828800"/>
          </a:xfrm>
          <a:prstGeom prst="rect">
            <a:avLst/>
          </a:prstGeom>
        </p:spPr>
      </p:pic>
      <p:sp>
        <p:nvSpPr>
          <p:cNvPr id="5" name="TextBox 4"/>
          <p:cNvSpPr txBox="1"/>
          <p:nvPr/>
        </p:nvSpPr>
        <p:spPr>
          <a:xfrm>
            <a:off x="457200" y="5486400"/>
            <a:ext cx="3934190" cy="400110"/>
          </a:xfrm>
          <a:prstGeom prst="rect">
            <a:avLst/>
          </a:prstGeom>
          <a:noFill/>
        </p:spPr>
        <p:txBody>
          <a:bodyPr wrap="none" rtlCol="0">
            <a:spAutoFit/>
          </a:bodyPr>
          <a:lstStyle/>
          <a:p>
            <a:r>
              <a:rPr lang="en-US" sz="2000" dirty="0" smtClean="0"/>
              <a:t>“Let’s make a better one of these…”</a:t>
            </a:r>
            <a:endParaRPr lang="en-US" sz="2000" dirty="0"/>
          </a:p>
        </p:txBody>
      </p:sp>
    </p:spTree>
    <p:extLst>
      <p:ext uri="{BB962C8B-B14F-4D97-AF65-F5344CB8AC3E}">
        <p14:creationId xmlns:p14="http://schemas.microsoft.com/office/powerpoint/2010/main" val="3225490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school” Design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Some </a:t>
            </a:r>
            <a:r>
              <a:rPr lang="en-US" dirty="0" smtClean="0"/>
              <a:t>other key </a:t>
            </a:r>
            <a:r>
              <a:rPr lang="en-US" dirty="0" smtClean="0"/>
              <a:t>thoughts from Phillips:</a:t>
            </a:r>
          </a:p>
          <a:p>
            <a:r>
              <a:rPr lang="en-US" dirty="0" smtClean="0"/>
              <a:t>Design is about finding foresight with the same 20/20 vision as hindsight.  (p 259)</a:t>
            </a:r>
          </a:p>
          <a:p>
            <a:r>
              <a:rPr lang="en-US" dirty="0" smtClean="0"/>
              <a:t>Design is a visibility technique and a visibility product.</a:t>
            </a:r>
          </a:p>
          <a:p>
            <a:pPr lvl="1"/>
            <a:r>
              <a:rPr lang="en-US" dirty="0" smtClean="0"/>
              <a:t>It’s both a process and an artifact.  (p 259)</a:t>
            </a:r>
          </a:p>
          <a:p>
            <a:r>
              <a:rPr lang="en-US" dirty="0" smtClean="0"/>
              <a:t>It’s creating many solutions to a problem, then choosing one according to a set of criteria,</a:t>
            </a:r>
          </a:p>
          <a:p>
            <a:pPr lvl="1"/>
            <a:r>
              <a:rPr lang="en-US" dirty="0" smtClean="0"/>
              <a:t>And then socializing that solution. (p 260)</a:t>
            </a:r>
          </a:p>
          <a:p>
            <a:endParaRPr lang="en-US" dirty="0"/>
          </a:p>
          <a:p>
            <a:endParaRPr lang="en-US" dirty="0"/>
          </a:p>
        </p:txBody>
      </p:sp>
    </p:spTree>
    <p:extLst>
      <p:ext uri="{BB962C8B-B14F-4D97-AF65-F5344CB8AC3E}">
        <p14:creationId xmlns:p14="http://schemas.microsoft.com/office/powerpoint/2010/main" val="16629365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Phillips</a:t>
            </a:r>
            <a:endParaRPr lang="en-US" dirty="0"/>
          </a:p>
        </p:txBody>
      </p:sp>
      <p:sp>
        <p:nvSpPr>
          <p:cNvPr id="3" name="Content Placeholder 2"/>
          <p:cNvSpPr>
            <a:spLocks noGrp="1"/>
          </p:cNvSpPr>
          <p:nvPr>
            <p:ph idx="1"/>
          </p:nvPr>
        </p:nvSpPr>
        <p:spPr/>
        <p:txBody>
          <a:bodyPr/>
          <a:lstStyle/>
          <a:p>
            <a:r>
              <a:rPr lang="en-US" dirty="0" smtClean="0"/>
              <a:t>Some people do not make good designers because they cannot work with design’s sloppy nature.</a:t>
            </a:r>
          </a:p>
          <a:p>
            <a:pPr lvl="1"/>
            <a:r>
              <a:rPr lang="en-US" dirty="0" smtClean="0"/>
              <a:t>Iteration is one way to work through design frustration. (p 261)</a:t>
            </a:r>
          </a:p>
          <a:p>
            <a:r>
              <a:rPr lang="en-US" dirty="0" smtClean="0"/>
              <a:t>Find at least 3 major deficiencies in your first design.</a:t>
            </a:r>
          </a:p>
          <a:p>
            <a:pPr lvl="1"/>
            <a:r>
              <a:rPr lang="en-US" dirty="0" smtClean="0"/>
              <a:t>If you can’t find them, have someone else take a look. (p 261)</a:t>
            </a:r>
            <a:endParaRPr lang="en-US" dirty="0"/>
          </a:p>
        </p:txBody>
      </p:sp>
    </p:spTree>
    <p:extLst>
      <p:ext uri="{BB962C8B-B14F-4D97-AF65-F5344CB8AC3E}">
        <p14:creationId xmlns:p14="http://schemas.microsoft.com/office/powerpoint/2010/main" val="14746571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more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Designing without abstraction leads to failure. (p 262)</a:t>
            </a:r>
          </a:p>
          <a:p>
            <a:r>
              <a:rPr lang="en-US" dirty="0" smtClean="0"/>
              <a:t>Most customers are tired of developers after the grueling requirements activities. (p 264)</a:t>
            </a:r>
          </a:p>
          <a:p>
            <a:r>
              <a:rPr lang="en-US" dirty="0" smtClean="0"/>
              <a:t>Writing requirements in English only is a mistake. (p 265)</a:t>
            </a:r>
          </a:p>
          <a:p>
            <a:r>
              <a:rPr lang="en-US" dirty="0" smtClean="0"/>
              <a:t>Loose</a:t>
            </a:r>
            <a:r>
              <a:rPr lang="en-US" b="1" dirty="0" smtClean="0"/>
              <a:t> coupling </a:t>
            </a:r>
            <a:r>
              <a:rPr lang="en-US" dirty="0" smtClean="0"/>
              <a:t>means that the implementation of one unit does not depend on the implementation of another. (p 265</a:t>
            </a:r>
            <a:r>
              <a:rPr lang="en-US" dirty="0" smtClean="0"/>
              <a:t>)</a:t>
            </a:r>
          </a:p>
          <a:p>
            <a:pPr lvl="1"/>
            <a:r>
              <a:rPr lang="en-US" dirty="0" smtClean="0"/>
              <a:t>Decoupling is often “social.”</a:t>
            </a:r>
            <a:endParaRPr lang="en-US" dirty="0"/>
          </a:p>
        </p:txBody>
      </p:sp>
    </p:spTree>
    <p:extLst>
      <p:ext uri="{BB962C8B-B14F-4D97-AF65-F5344CB8AC3E}">
        <p14:creationId xmlns:p14="http://schemas.microsoft.com/office/powerpoint/2010/main" val="36765261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idx="1"/>
          </p:nvPr>
        </p:nvSpPr>
        <p:spPr/>
        <p:txBody>
          <a:bodyPr/>
          <a:lstStyle/>
          <a:p>
            <a:r>
              <a:rPr lang="en-US" dirty="0" smtClean="0"/>
              <a:t>The most common design secrets to hide are items that have a high probability of changing. (p 266)</a:t>
            </a:r>
          </a:p>
          <a:p>
            <a:r>
              <a:rPr lang="en-US" dirty="0" smtClean="0"/>
              <a:t>The most important step in designing for reuse is to </a:t>
            </a:r>
            <a:r>
              <a:rPr lang="en-US" i="1" dirty="0" smtClean="0"/>
              <a:t>decide</a:t>
            </a:r>
            <a:r>
              <a:rPr lang="en-US" dirty="0" smtClean="0"/>
              <a:t> to design for reuse. (p 267)</a:t>
            </a:r>
          </a:p>
          <a:p>
            <a:r>
              <a:rPr lang="en-US" dirty="0" smtClean="0"/>
              <a:t>The first step in evaluating design decisions is to base those decisions on criteria you selected ahead of time. (p 268)</a:t>
            </a:r>
          </a:p>
          <a:p>
            <a:endParaRPr lang="en-US" dirty="0"/>
          </a:p>
        </p:txBody>
      </p:sp>
    </p:spTree>
    <p:extLst>
      <p:ext uri="{BB962C8B-B14F-4D97-AF65-F5344CB8AC3E}">
        <p14:creationId xmlns:p14="http://schemas.microsoft.com/office/powerpoint/2010/main" val="21001872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talk about design now?</a:t>
            </a:r>
            <a:endParaRPr lang="en-US" dirty="0"/>
          </a:p>
        </p:txBody>
      </p:sp>
      <p:sp>
        <p:nvSpPr>
          <p:cNvPr id="3" name="Content Placeholder 2"/>
          <p:cNvSpPr>
            <a:spLocks noGrp="1"/>
          </p:cNvSpPr>
          <p:nvPr>
            <p:ph idx="1"/>
          </p:nvPr>
        </p:nvSpPr>
        <p:spPr/>
        <p:txBody>
          <a:bodyPr/>
          <a:lstStyle/>
          <a:p>
            <a:r>
              <a:rPr lang="en-US" dirty="0" smtClean="0"/>
              <a:t>You’ll get this, in depth, in 374 and 477!</a:t>
            </a:r>
          </a:p>
          <a:p>
            <a:r>
              <a:rPr lang="en-US" dirty="0" smtClean="0"/>
              <a:t>Had bits and pieces in every CSSE class.</a:t>
            </a:r>
          </a:p>
          <a:p>
            <a:r>
              <a:rPr lang="en-US" dirty="0" smtClean="0"/>
              <a:t>Don’t say:</a:t>
            </a:r>
          </a:p>
          <a:p>
            <a:endParaRPr lang="en-US" dirty="0"/>
          </a:p>
          <a:p>
            <a:r>
              <a:rPr lang="en-US" dirty="0" smtClean="0"/>
              <a:t>Because it’s the</a:t>
            </a:r>
            <a:br>
              <a:rPr lang="en-US" dirty="0" smtClean="0"/>
            </a:br>
            <a:r>
              <a:rPr lang="en-US" dirty="0" smtClean="0"/>
              <a:t>heart of creating</a:t>
            </a:r>
            <a:br>
              <a:rPr lang="en-US" dirty="0" smtClean="0"/>
            </a:br>
            <a:r>
              <a:rPr lang="en-US" dirty="0" smtClean="0"/>
              <a:t>software.</a:t>
            </a:r>
            <a:endParaRPr lang="en-US" dirty="0"/>
          </a:p>
        </p:txBody>
      </p:sp>
      <p:pic>
        <p:nvPicPr>
          <p:cNvPr id="4" name="Picture 3"/>
          <p:cNvPicPr>
            <a:picLocks noChangeAspect="1"/>
          </p:cNvPicPr>
          <p:nvPr/>
        </p:nvPicPr>
        <p:blipFill>
          <a:blip r:embed="rId3"/>
          <a:stretch>
            <a:fillRect/>
          </a:stretch>
        </p:blipFill>
        <p:spPr>
          <a:xfrm>
            <a:off x="3886200" y="2895600"/>
            <a:ext cx="3810000" cy="3810000"/>
          </a:xfrm>
          <a:prstGeom prst="rect">
            <a:avLst/>
          </a:prstGeom>
        </p:spPr>
      </p:pic>
    </p:spTree>
    <p:extLst>
      <p:ext uri="{BB962C8B-B14F-4D97-AF65-F5344CB8AC3E}">
        <p14:creationId xmlns:p14="http://schemas.microsoft.com/office/powerpoint/2010/main" val="22020932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r>
              <a:rPr lang="en-US" dirty="0" smtClean="0"/>
              <a:t>You need the big picture of software projects.</a:t>
            </a:r>
          </a:p>
          <a:p>
            <a:pPr lvl="1"/>
            <a:r>
              <a:rPr lang="en-US" dirty="0" smtClean="0"/>
              <a:t>This is the course where you get it.</a:t>
            </a:r>
          </a:p>
          <a:p>
            <a:r>
              <a:rPr lang="en-US" dirty="0" smtClean="0"/>
              <a:t>And – You have to do design and planning how to run the project, at the same time.</a:t>
            </a:r>
          </a:p>
          <a:p>
            <a:pPr lvl="1"/>
            <a:r>
              <a:rPr lang="en-US" dirty="0" smtClean="0"/>
              <a:t>Like, who you need on the project depends on:</a:t>
            </a:r>
          </a:p>
          <a:p>
            <a:pPr lvl="1"/>
            <a:r>
              <a:rPr lang="en-US" dirty="0" smtClean="0"/>
              <a:t>What skills you need to pull it off, which</a:t>
            </a:r>
          </a:p>
          <a:p>
            <a:pPr lvl="1"/>
            <a:r>
              <a:rPr lang="en-US" dirty="0" smtClean="0"/>
              <a:t>Depends on the design.</a:t>
            </a:r>
            <a:endParaRPr lang="en-US" dirty="0"/>
          </a:p>
        </p:txBody>
      </p:sp>
    </p:spTree>
    <p:extLst>
      <p:ext uri="{BB962C8B-B14F-4D97-AF65-F5344CB8AC3E}">
        <p14:creationId xmlns:p14="http://schemas.microsoft.com/office/powerpoint/2010/main" val="26998620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standard design sequence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In all of engineering, it goes like this.</a:t>
            </a:r>
          </a:p>
          <a:p>
            <a:pPr marL="514350" indent="-514350">
              <a:buFont typeface="+mj-lt"/>
              <a:buAutoNum type="arabicPeriod"/>
            </a:pPr>
            <a:r>
              <a:rPr lang="en-US" dirty="0" smtClean="0"/>
              <a:t>You at least need a good problem statement.</a:t>
            </a:r>
          </a:p>
          <a:p>
            <a:pPr lvl="1"/>
            <a:r>
              <a:rPr lang="en-US" dirty="0" smtClean="0"/>
              <a:t>It should cover functional and non-functional requirements in generality.</a:t>
            </a:r>
          </a:p>
          <a:p>
            <a:pPr marL="514350" indent="-514350">
              <a:buFont typeface="+mj-lt"/>
              <a:buAutoNum type="arabicPeriod"/>
            </a:pPr>
            <a:r>
              <a:rPr lang="en-US" dirty="0" smtClean="0"/>
              <a:t>You do the </a:t>
            </a:r>
            <a:r>
              <a:rPr lang="en-US" b="1" dirty="0" smtClean="0"/>
              <a:t>high-level design </a:t>
            </a:r>
            <a:r>
              <a:rPr lang="en-US" dirty="0" smtClean="0"/>
              <a:t>from that.</a:t>
            </a:r>
          </a:p>
          <a:p>
            <a:pPr lvl="1"/>
            <a:r>
              <a:rPr lang="en-US" dirty="0" smtClean="0"/>
              <a:t>Top-</a:t>
            </a:r>
            <a:r>
              <a:rPr lang="en-US" dirty="0" smtClean="0"/>
              <a:t>down, with lots of alternatives.</a:t>
            </a:r>
          </a:p>
          <a:p>
            <a:pPr lvl="1"/>
            <a:r>
              <a:rPr lang="en-US" dirty="0" smtClean="0"/>
              <a:t>Then pick from those, based on lots of criteria.</a:t>
            </a:r>
            <a:endParaRPr lang="en-US" dirty="0" smtClean="0"/>
          </a:p>
          <a:p>
            <a:pPr lvl="1"/>
            <a:r>
              <a:rPr lang="en-US" dirty="0" smtClean="0"/>
              <a:t>This is Phillips’ “Abstraction” (p 262)</a:t>
            </a:r>
          </a:p>
          <a:p>
            <a:pPr marL="514350" indent="-514350">
              <a:buFont typeface="+mj-lt"/>
              <a:buAutoNum type="arabicPeriod"/>
            </a:pPr>
            <a:r>
              <a:rPr lang="en-US" dirty="0" smtClean="0"/>
              <a:t>Then you use the detailed requirements to fill-in the </a:t>
            </a:r>
            <a:r>
              <a:rPr lang="en-US" b="1" dirty="0" smtClean="0"/>
              <a:t>detailed design</a:t>
            </a:r>
            <a:r>
              <a:rPr lang="en-US" dirty="0" smtClean="0"/>
              <a:t>.</a:t>
            </a:r>
          </a:p>
          <a:p>
            <a:pPr lvl="1"/>
            <a:r>
              <a:rPr lang="en-US" dirty="0" smtClean="0"/>
              <a:t>Bottom-up. </a:t>
            </a:r>
          </a:p>
          <a:p>
            <a:pPr lvl="1"/>
            <a:r>
              <a:rPr lang="en-US" dirty="0" smtClean="0"/>
              <a:t>Do you need to express this, beyond coding?</a:t>
            </a:r>
            <a:endParaRPr lang="en-US" dirty="0"/>
          </a:p>
        </p:txBody>
      </p:sp>
      <p:sp>
        <p:nvSpPr>
          <p:cNvPr id="4" name="TextBox 3"/>
          <p:cNvSpPr txBox="1"/>
          <p:nvPr/>
        </p:nvSpPr>
        <p:spPr>
          <a:xfrm>
            <a:off x="7333043" y="3805535"/>
            <a:ext cx="820357" cy="461665"/>
          </a:xfrm>
          <a:prstGeom prst="rect">
            <a:avLst/>
          </a:prstGeom>
          <a:noFill/>
        </p:spPr>
        <p:txBody>
          <a:bodyPr wrap="none" rtlCol="0">
            <a:spAutoFit/>
          </a:bodyPr>
          <a:lstStyle/>
          <a:p>
            <a:r>
              <a:rPr lang="en-US" sz="2400" dirty="0" smtClean="0">
                <a:solidFill>
                  <a:srgbClr val="FF0000"/>
                </a:solidFill>
              </a:rPr>
              <a:t>Like?</a:t>
            </a:r>
            <a:endParaRPr lang="en-US" sz="2400" dirty="0">
              <a:solidFill>
                <a:srgbClr val="FF0000"/>
              </a:solidFill>
            </a:endParaRPr>
          </a:p>
        </p:txBody>
      </p:sp>
      <p:sp>
        <p:nvSpPr>
          <p:cNvPr id="5" name="TextBox 4"/>
          <p:cNvSpPr txBox="1"/>
          <p:nvPr/>
        </p:nvSpPr>
        <p:spPr>
          <a:xfrm>
            <a:off x="7391400" y="5634335"/>
            <a:ext cx="902110" cy="461665"/>
          </a:xfrm>
          <a:prstGeom prst="rect">
            <a:avLst/>
          </a:prstGeom>
          <a:noFill/>
        </p:spPr>
        <p:txBody>
          <a:bodyPr wrap="none" rtlCol="0">
            <a:spAutoFit/>
          </a:bodyPr>
          <a:lstStyle/>
          <a:p>
            <a:r>
              <a:rPr lang="en-US" sz="2400" dirty="0" smtClean="0">
                <a:solidFill>
                  <a:srgbClr val="FF0000"/>
                </a:solidFill>
              </a:rPr>
              <a:t>Why?</a:t>
            </a:r>
            <a:endParaRPr lang="en-US" sz="2400" dirty="0">
              <a:solidFill>
                <a:srgbClr val="FF0000"/>
              </a:solidFill>
            </a:endParaRPr>
          </a:p>
        </p:txBody>
      </p:sp>
    </p:spTree>
    <p:extLst>
      <p:ext uri="{BB962C8B-B14F-4D97-AF65-F5344CB8AC3E}">
        <p14:creationId xmlns:p14="http://schemas.microsoft.com/office/powerpoint/2010/main" val="2762238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High-level design looks like </a:t>
            </a:r>
            <a:br>
              <a:rPr lang="en-US" dirty="0" smtClean="0"/>
            </a:br>
            <a:r>
              <a:rPr lang="en-US" dirty="0" smtClean="0"/>
              <a:t>good brainstorming</a:t>
            </a:r>
            <a:endParaRPr lang="en-US" dirty="0"/>
          </a:p>
        </p:txBody>
      </p:sp>
      <p:sp>
        <p:nvSpPr>
          <p:cNvPr id="3" name="Content Placeholder 2"/>
          <p:cNvSpPr>
            <a:spLocks noGrp="1"/>
          </p:cNvSpPr>
          <p:nvPr>
            <p:ph idx="1"/>
          </p:nvPr>
        </p:nvSpPr>
        <p:spPr>
          <a:xfrm>
            <a:off x="457200" y="1722437"/>
            <a:ext cx="4953000" cy="4525963"/>
          </a:xfrm>
        </p:spPr>
        <p:txBody>
          <a:bodyPr/>
          <a:lstStyle/>
          <a:p>
            <a:r>
              <a:rPr lang="en-US" dirty="0" smtClean="0"/>
              <a:t>Try not to mix these two:</a:t>
            </a:r>
          </a:p>
          <a:p>
            <a:pPr lvl="1"/>
            <a:r>
              <a:rPr lang="en-US" dirty="0" smtClean="0"/>
              <a:t>Coming up with new ideas.</a:t>
            </a:r>
          </a:p>
          <a:p>
            <a:pPr lvl="1"/>
            <a:r>
              <a:rPr lang="en-US" dirty="0" smtClean="0"/>
              <a:t>Picking one, and focusing on how to do it well.</a:t>
            </a:r>
          </a:p>
          <a:p>
            <a:r>
              <a:rPr lang="en-US" dirty="0" smtClean="0"/>
              <a:t>But,</a:t>
            </a:r>
          </a:p>
          <a:p>
            <a:pPr lvl="1"/>
            <a:r>
              <a:rPr lang="en-US" dirty="0" smtClean="0"/>
              <a:t>For everything beyond coding, you have to maintain it forever!</a:t>
            </a:r>
          </a:p>
          <a:p>
            <a:pPr lvl="1"/>
            <a:r>
              <a:rPr lang="en-US" dirty="0" smtClean="0"/>
              <a:t>So – Is it throwaway?</a:t>
            </a:r>
            <a:endParaRPr lang="en-US" dirty="0"/>
          </a:p>
        </p:txBody>
      </p:sp>
      <p:pic>
        <p:nvPicPr>
          <p:cNvPr id="5" name="Picture 4"/>
          <p:cNvPicPr>
            <a:picLocks noChangeAspect="1"/>
          </p:cNvPicPr>
          <p:nvPr/>
        </p:nvPicPr>
        <p:blipFill>
          <a:blip r:embed="rId3"/>
          <a:stretch>
            <a:fillRect/>
          </a:stretch>
        </p:blipFill>
        <p:spPr>
          <a:xfrm>
            <a:off x="5334000" y="1600200"/>
            <a:ext cx="3545852" cy="3784600"/>
          </a:xfrm>
          <a:prstGeom prst="rect">
            <a:avLst/>
          </a:prstGeom>
        </p:spPr>
      </p:pic>
    </p:spTree>
    <p:extLst>
      <p:ext uri="{BB962C8B-B14F-4D97-AF65-F5344CB8AC3E}">
        <p14:creationId xmlns:p14="http://schemas.microsoft.com/office/powerpoint/2010/main" val="25269569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Plus Delta Feedback</a:t>
            </a:r>
            <a:endParaRPr lang="en-US" dirty="0"/>
          </a:p>
        </p:txBody>
      </p:sp>
      <p:sp>
        <p:nvSpPr>
          <p:cNvPr id="3" name="Content Placeholder 2"/>
          <p:cNvSpPr>
            <a:spLocks noGrp="1"/>
          </p:cNvSpPr>
          <p:nvPr>
            <p:ph idx="1"/>
          </p:nvPr>
        </p:nvSpPr>
        <p:spPr/>
        <p:txBody>
          <a:bodyPr/>
          <a:lstStyle/>
          <a:p>
            <a:r>
              <a:rPr lang="en-US" dirty="0" smtClean="0"/>
              <a:t>Reading and lecture repeat</a:t>
            </a:r>
          </a:p>
          <a:p>
            <a:r>
              <a:rPr lang="en-US" dirty="0" smtClean="0"/>
              <a:t>Ambiguous questions on quizzes</a:t>
            </a:r>
          </a:p>
          <a:p>
            <a:r>
              <a:rPr lang="en-US" dirty="0" smtClean="0"/>
              <a:t>Attendance quizzes</a:t>
            </a:r>
          </a:p>
          <a:p>
            <a:r>
              <a:rPr lang="en-US" dirty="0" smtClean="0"/>
              <a:t>Boring white lecture slides</a:t>
            </a:r>
            <a:endParaRPr lang="en-US" dirty="0"/>
          </a:p>
        </p:txBody>
      </p:sp>
    </p:spTree>
    <p:extLst>
      <p:ext uri="{BB962C8B-B14F-4D97-AF65-F5344CB8AC3E}">
        <p14:creationId xmlns:p14="http://schemas.microsoft.com/office/powerpoint/2010/main" val="9163978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Yesterday – </a:t>
            </a:r>
            <a:br>
              <a:rPr lang="en-US" dirty="0" smtClean="0"/>
            </a:br>
            <a:r>
              <a:rPr lang="en-US" dirty="0" smtClean="0"/>
              <a:t>Continuous Integration</a:t>
            </a:r>
            <a:endParaRPr lang="en-US" dirty="0"/>
          </a:p>
        </p:txBody>
      </p:sp>
      <p:sp>
        <p:nvSpPr>
          <p:cNvPr id="3" name="Content Placeholder 2"/>
          <p:cNvSpPr>
            <a:spLocks noGrp="1"/>
          </p:cNvSpPr>
          <p:nvPr>
            <p:ph idx="1"/>
          </p:nvPr>
        </p:nvSpPr>
        <p:spPr>
          <a:xfrm>
            <a:off x="457200" y="1798637"/>
            <a:ext cx="4114800" cy="4525963"/>
          </a:xfrm>
        </p:spPr>
        <p:txBody>
          <a:bodyPr>
            <a:normAutofit fontScale="85000" lnSpcReduction="10000"/>
          </a:bodyPr>
          <a:lstStyle/>
          <a:p>
            <a:r>
              <a:rPr lang="en-US" dirty="0" smtClean="0"/>
              <a:t>What is the corresponding old-school practice for continuous integration?</a:t>
            </a:r>
          </a:p>
          <a:p>
            <a:r>
              <a:rPr lang="en-US" dirty="0" smtClean="0"/>
              <a:t>Why is testing (ideally automated testing) so important in continuous integration?</a:t>
            </a:r>
          </a:p>
          <a:p>
            <a:r>
              <a:rPr lang="en-US" dirty="0" smtClean="0"/>
              <a:t>When does continuous integration fail?</a:t>
            </a:r>
            <a:endParaRPr lang="en-US" dirty="0"/>
          </a:p>
        </p:txBody>
      </p:sp>
      <p:pic>
        <p:nvPicPr>
          <p:cNvPr id="4" name="Picture 3" descr="ci-diagr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98637"/>
            <a:ext cx="4337075" cy="4114800"/>
          </a:xfrm>
          <a:prstGeom prst="rect">
            <a:avLst/>
          </a:prstGeom>
        </p:spPr>
      </p:pic>
    </p:spTree>
    <p:extLst>
      <p:ext uri="{BB962C8B-B14F-4D97-AF65-F5344CB8AC3E}">
        <p14:creationId xmlns:p14="http://schemas.microsoft.com/office/powerpoint/2010/main" val="4370332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So - How would you integrate this?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Imagine you’re working with a company that’s building a deployment process.  You’ve got several “services” each of which maintains content.  The deployment consists of 3 steps:</a:t>
            </a:r>
          </a:p>
          <a:p>
            <a:pPr marL="514350" indent="-514350">
              <a:buFont typeface="+mj-lt"/>
              <a:buAutoNum type="arabicPeriod"/>
            </a:pPr>
            <a:r>
              <a:rPr lang="en-US" dirty="0" smtClean="0"/>
              <a:t>Prepare</a:t>
            </a:r>
          </a:p>
          <a:p>
            <a:pPr marL="514350" indent="-514350">
              <a:buFont typeface="+mj-lt"/>
              <a:buAutoNum type="arabicPeriod"/>
            </a:pPr>
            <a:r>
              <a:rPr lang="en-US" dirty="0" smtClean="0"/>
              <a:t>Deploy</a:t>
            </a:r>
          </a:p>
          <a:p>
            <a:pPr marL="514350" indent="-514350">
              <a:buFont typeface="+mj-lt"/>
              <a:buAutoNum type="arabicPeriod"/>
            </a:pPr>
            <a:r>
              <a:rPr lang="en-US" dirty="0" smtClean="0"/>
              <a:t>Rollback (maybe)</a:t>
            </a:r>
          </a:p>
          <a:p>
            <a:pPr marL="0" indent="0">
              <a:buNone/>
            </a:pPr>
            <a:r>
              <a:rPr lang="en-US" dirty="0" smtClean="0"/>
              <a:t>Managed by a “Deployment Manager” (DM) service.  </a:t>
            </a:r>
            <a:r>
              <a:rPr lang="en-US" dirty="0" smtClean="0">
                <a:solidFill>
                  <a:srgbClr val="FF0000"/>
                </a:solidFill>
              </a:rPr>
              <a:t>Both</a:t>
            </a:r>
            <a:r>
              <a:rPr lang="en-US" dirty="0" smtClean="0"/>
              <a:t> the services and the DM are under development.  The final deployment can’t be tested unless every service has correctly deployed.</a:t>
            </a:r>
          </a:p>
          <a:p>
            <a:pPr marL="0" indent="0">
              <a:buNone/>
            </a:pPr>
            <a:endParaRPr lang="en-US" dirty="0"/>
          </a:p>
          <a:p>
            <a:pPr marL="0" indent="0">
              <a:buNone/>
            </a:pPr>
            <a:r>
              <a:rPr lang="en-US" dirty="0" smtClean="0"/>
              <a:t>Say each service and the DM are developed by a different person.  How do you handle integration?</a:t>
            </a:r>
          </a:p>
          <a:p>
            <a:pPr marL="0" indent="0">
              <a:buNone/>
            </a:pPr>
            <a:endParaRPr lang="en-US" dirty="0"/>
          </a:p>
          <a:p>
            <a:pPr marL="0" indent="0">
              <a:buNone/>
            </a:pPr>
            <a:r>
              <a:rPr lang="en-US" dirty="0" smtClean="0"/>
              <a:t>Say each service and the DM are developed by a different team.  How would you handle integration?</a:t>
            </a:r>
          </a:p>
        </p:txBody>
      </p:sp>
      <p:sp>
        <p:nvSpPr>
          <p:cNvPr id="4" name="TextBox 3"/>
          <p:cNvSpPr txBox="1"/>
          <p:nvPr/>
        </p:nvSpPr>
        <p:spPr>
          <a:xfrm>
            <a:off x="457200" y="6019800"/>
            <a:ext cx="8462623" cy="646331"/>
          </a:xfrm>
          <a:prstGeom prst="rect">
            <a:avLst/>
          </a:prstGeom>
          <a:noFill/>
        </p:spPr>
        <p:txBody>
          <a:bodyPr wrap="none" rtlCol="0">
            <a:spAutoFit/>
          </a:bodyPr>
          <a:lstStyle/>
          <a:p>
            <a:r>
              <a:rPr lang="en-US" dirty="0" smtClean="0">
                <a:solidFill>
                  <a:srgbClr val="FF0000"/>
                </a:solidFill>
              </a:rPr>
              <a:t>In groups of 3-5, write down ideas that would reduce the risk of this integration process.</a:t>
            </a:r>
          </a:p>
          <a:p>
            <a:r>
              <a:rPr lang="en-US" dirty="0" smtClean="0">
                <a:solidFill>
                  <a:srgbClr val="FF0000"/>
                </a:solidFill>
              </a:rPr>
              <a:t>(Building and delivering the DM itself, AND new versions of the services.)</a:t>
            </a:r>
            <a:endParaRPr lang="en-US" dirty="0">
              <a:solidFill>
                <a:srgbClr val="FF0000"/>
              </a:solidFill>
            </a:endParaRPr>
          </a:p>
        </p:txBody>
      </p:sp>
    </p:spTree>
    <p:extLst>
      <p:ext uri="{BB962C8B-B14F-4D97-AF65-F5344CB8AC3E}">
        <p14:creationId xmlns:p14="http://schemas.microsoft.com/office/powerpoint/2010/main" val="1825321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1’s ideas</a:t>
            </a:r>
            <a:endParaRPr lang="en-US" dirty="0"/>
          </a:p>
        </p:txBody>
      </p:sp>
      <p:sp>
        <p:nvSpPr>
          <p:cNvPr id="3" name="Content Placeholder 2"/>
          <p:cNvSpPr>
            <a:spLocks noGrp="1"/>
          </p:cNvSpPr>
          <p:nvPr>
            <p:ph idx="1"/>
          </p:nvPr>
        </p:nvSpPr>
        <p:spPr/>
        <p:txBody>
          <a:bodyPr>
            <a:normAutofit fontScale="92500"/>
          </a:bodyPr>
          <a:lstStyle/>
          <a:p>
            <a:r>
              <a:rPr lang="en-US" dirty="0" smtClean="0"/>
              <a:t>Have a fake place to deploy it to, etc.:</a:t>
            </a:r>
          </a:p>
          <a:p>
            <a:pPr lvl="1"/>
            <a:r>
              <a:rPr lang="en-US" dirty="0" smtClean="0"/>
              <a:t>Fake the deployment manager (mock it).  Or,</a:t>
            </a:r>
          </a:p>
          <a:p>
            <a:pPr lvl="1"/>
            <a:r>
              <a:rPr lang="en-US" dirty="0" smtClean="0"/>
              <a:t>Fake the services.</a:t>
            </a:r>
          </a:p>
          <a:p>
            <a:pPr lvl="2"/>
            <a:r>
              <a:rPr lang="en-US" dirty="0" smtClean="0"/>
              <a:t>Getting one to fail is tricky.  Like, sending garbage data.</a:t>
            </a:r>
          </a:p>
          <a:p>
            <a:r>
              <a:rPr lang="en-US" dirty="0" smtClean="0"/>
              <a:t>Make a big fancy spec document.</a:t>
            </a:r>
          </a:p>
          <a:p>
            <a:pPr lvl="1"/>
            <a:r>
              <a:rPr lang="en-US" dirty="0" smtClean="0"/>
              <a:t>Provides visibility.</a:t>
            </a:r>
          </a:p>
          <a:p>
            <a:r>
              <a:rPr lang="en-US" dirty="0" smtClean="0"/>
              <a:t>Find a way to build it piecemeal.</a:t>
            </a:r>
          </a:p>
          <a:p>
            <a:pPr lvl="1"/>
            <a:r>
              <a:rPr lang="en-US" dirty="0" smtClean="0"/>
              <a:t>Do something serially.</a:t>
            </a:r>
          </a:p>
          <a:p>
            <a:pPr lvl="1"/>
            <a:r>
              <a:rPr lang="en-US" dirty="0" smtClean="0"/>
              <a:t>How do you test the DM if there’s nothing to deploy?</a:t>
            </a:r>
          </a:p>
          <a:p>
            <a:endParaRPr lang="en-US" dirty="0"/>
          </a:p>
        </p:txBody>
      </p:sp>
    </p:spTree>
    <p:extLst>
      <p:ext uri="{BB962C8B-B14F-4D97-AF65-F5344CB8AC3E}">
        <p14:creationId xmlns:p14="http://schemas.microsoft.com/office/powerpoint/2010/main" val="936563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tips - Build repeatability</a:t>
            </a:r>
            <a:endParaRPr lang="en-US" dirty="0"/>
          </a:p>
        </p:txBody>
      </p:sp>
      <p:sp>
        <p:nvSpPr>
          <p:cNvPr id="3" name="Content Placeholder 2"/>
          <p:cNvSpPr>
            <a:spLocks noGrp="1"/>
          </p:cNvSpPr>
          <p:nvPr>
            <p:ph idx="1"/>
          </p:nvPr>
        </p:nvSpPr>
        <p:spPr/>
        <p:txBody>
          <a:bodyPr/>
          <a:lstStyle/>
          <a:p>
            <a:r>
              <a:rPr lang="en-US" dirty="0" smtClean="0"/>
              <a:t>Crucial for continuous integration</a:t>
            </a:r>
          </a:p>
          <a:p>
            <a:pPr lvl="1"/>
            <a:r>
              <a:rPr lang="en-US" dirty="0" smtClean="0"/>
              <a:t>Requires that multiple people know how to build, and</a:t>
            </a:r>
          </a:p>
          <a:p>
            <a:pPr lvl="1"/>
            <a:r>
              <a:rPr lang="en-US" dirty="0" smtClean="0"/>
              <a:t>You can avoid subtle bugs</a:t>
            </a:r>
          </a:p>
          <a:p>
            <a:r>
              <a:rPr lang="en-US" dirty="0" smtClean="0"/>
              <a:t>Can you “build any version” as you come out with new ones?</a:t>
            </a:r>
          </a:p>
          <a:p>
            <a:pPr lvl="1"/>
            <a:r>
              <a:rPr lang="en-US" dirty="0" smtClean="0"/>
              <a:t>E.g., existing features customers are using</a:t>
            </a:r>
          </a:p>
          <a:p>
            <a:pPr lvl="2"/>
            <a:r>
              <a:rPr lang="en-US" dirty="0" smtClean="0"/>
              <a:t>How to patch these?</a:t>
            </a:r>
          </a:p>
          <a:p>
            <a:pPr lvl="2"/>
            <a:r>
              <a:rPr lang="en-US" dirty="0" smtClean="0"/>
              <a:t>They used an old version of the operating system</a:t>
            </a:r>
            <a:endParaRPr lang="en-US" dirty="0"/>
          </a:p>
        </p:txBody>
      </p:sp>
    </p:spTree>
    <p:extLst>
      <p:ext uri="{BB962C8B-B14F-4D97-AF65-F5344CB8AC3E}">
        <p14:creationId xmlns:p14="http://schemas.microsoft.com/office/powerpoint/2010/main" val="7833297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to continuous integration</a:t>
            </a:r>
            <a:endParaRPr lang="en-US" dirty="0"/>
          </a:p>
        </p:txBody>
      </p:sp>
      <p:sp>
        <p:nvSpPr>
          <p:cNvPr id="3" name="Content Placeholder 2"/>
          <p:cNvSpPr>
            <a:spLocks noGrp="1"/>
          </p:cNvSpPr>
          <p:nvPr>
            <p:ph idx="1"/>
          </p:nvPr>
        </p:nvSpPr>
        <p:spPr/>
        <p:txBody>
          <a:bodyPr/>
          <a:lstStyle/>
          <a:p>
            <a:r>
              <a:rPr lang="en-US" dirty="0" smtClean="0"/>
              <a:t>Continuous delivery</a:t>
            </a:r>
          </a:p>
          <a:p>
            <a:r>
              <a:rPr lang="en-US" dirty="0" smtClean="0"/>
              <a:t>Harder</a:t>
            </a:r>
          </a:p>
          <a:p>
            <a:r>
              <a:rPr lang="en-US" dirty="0" smtClean="0"/>
              <a:t>Typical desired scenario</a:t>
            </a:r>
          </a:p>
          <a:p>
            <a:pPr lvl="1"/>
            <a:r>
              <a:rPr lang="en-US" dirty="0" smtClean="0"/>
              <a:t>Code – build – test today</a:t>
            </a:r>
          </a:p>
          <a:p>
            <a:pPr lvl="1"/>
            <a:r>
              <a:rPr lang="en-US" dirty="0" smtClean="0"/>
              <a:t>Deliver tonight</a:t>
            </a:r>
          </a:p>
          <a:p>
            <a:r>
              <a:rPr lang="en-US" dirty="0" smtClean="0"/>
              <a:t>Gives you a continuous flow of features to your customers</a:t>
            </a:r>
          </a:p>
          <a:p>
            <a:r>
              <a:rPr lang="en-US" dirty="0" smtClean="0"/>
              <a:t>Works a lot better with SOA’s</a:t>
            </a:r>
            <a:endParaRPr lang="en-US" dirty="0"/>
          </a:p>
        </p:txBody>
      </p:sp>
    </p:spTree>
    <p:extLst>
      <p:ext uri="{BB962C8B-B14F-4D97-AF65-F5344CB8AC3E}">
        <p14:creationId xmlns:p14="http://schemas.microsoft.com/office/powerpoint/2010/main" val="23650016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Opportunistic Refactoring</a:t>
            </a:r>
            <a:endParaRPr lang="en-US" dirty="0"/>
          </a:p>
        </p:txBody>
      </p:sp>
      <p:sp>
        <p:nvSpPr>
          <p:cNvPr id="3" name="Content Placeholder 2"/>
          <p:cNvSpPr>
            <a:spLocks noGrp="1"/>
          </p:cNvSpPr>
          <p:nvPr>
            <p:ph idx="1"/>
          </p:nvPr>
        </p:nvSpPr>
        <p:spPr>
          <a:xfrm>
            <a:off x="304800" y="1600200"/>
            <a:ext cx="8686800" cy="4525963"/>
          </a:xfrm>
        </p:spPr>
        <p:txBody>
          <a:bodyPr/>
          <a:lstStyle/>
          <a:p>
            <a:r>
              <a:rPr lang="en-US" dirty="0" smtClean="0"/>
              <a:t>What do you refactor your code to do?</a:t>
            </a:r>
          </a:p>
          <a:p>
            <a:pPr lvl="1">
              <a:buFont typeface="Wingdings" charset="2"/>
              <a:buChar char="Ø"/>
            </a:pPr>
            <a:r>
              <a:rPr lang="en-US" b="1" dirty="0" smtClean="0"/>
              <a:t>Rule 1:  </a:t>
            </a:r>
            <a:r>
              <a:rPr lang="en-US" dirty="0" smtClean="0"/>
              <a:t>Enable whatever you know best comes next!</a:t>
            </a:r>
          </a:p>
          <a:p>
            <a:pPr lvl="1">
              <a:buFont typeface="Wingdings" charset="2"/>
              <a:buChar char="Ø"/>
            </a:pPr>
            <a:r>
              <a:rPr lang="en-US" b="1" dirty="0" smtClean="0"/>
              <a:t>Rule 2:  </a:t>
            </a:r>
            <a:r>
              <a:rPr lang="en-US" dirty="0" smtClean="0"/>
              <a:t>Make your code easy to use:</a:t>
            </a:r>
          </a:p>
          <a:p>
            <a:pPr lvl="2"/>
            <a:r>
              <a:rPr lang="en-US" dirty="0" smtClean="0"/>
              <a:t>Reduce duplication</a:t>
            </a:r>
          </a:p>
          <a:p>
            <a:pPr lvl="2"/>
            <a:r>
              <a:rPr lang="en-US" dirty="0" smtClean="0"/>
              <a:t>Be more explanatory (note: agile equivalent of documentation here)</a:t>
            </a:r>
          </a:p>
          <a:p>
            <a:pPr lvl="2"/>
            <a:r>
              <a:rPr lang="en-US" dirty="0" smtClean="0"/>
              <a:t>Improve the “smell”</a:t>
            </a:r>
          </a:p>
          <a:p>
            <a:pPr lvl="2"/>
            <a:r>
              <a:rPr lang="en-US" dirty="0" smtClean="0"/>
              <a:t>Improve the design is of course the goal, but this can be a tricky business</a:t>
            </a:r>
          </a:p>
        </p:txBody>
      </p:sp>
      <p:sp>
        <p:nvSpPr>
          <p:cNvPr id="4" name="TextBox 3"/>
          <p:cNvSpPr txBox="1"/>
          <p:nvPr/>
        </p:nvSpPr>
        <p:spPr>
          <a:xfrm>
            <a:off x="3581400" y="5943600"/>
            <a:ext cx="5263305" cy="400110"/>
          </a:xfrm>
          <a:prstGeom prst="rect">
            <a:avLst/>
          </a:prstGeom>
          <a:noFill/>
        </p:spPr>
        <p:txBody>
          <a:bodyPr wrap="none" rtlCol="0">
            <a:spAutoFit/>
          </a:bodyPr>
          <a:lstStyle/>
          <a:p>
            <a:r>
              <a:rPr lang="en-US" sz="2000" dirty="0" smtClean="0"/>
              <a:t>We’ll have a full look at refactoring in CSSE 375…</a:t>
            </a:r>
            <a:endParaRPr lang="en-US" sz="2000" dirty="0"/>
          </a:p>
        </p:txBody>
      </p:sp>
    </p:spTree>
    <p:extLst>
      <p:ext uri="{BB962C8B-B14F-4D97-AF65-F5344CB8AC3E}">
        <p14:creationId xmlns:p14="http://schemas.microsoft.com/office/powerpoint/2010/main" val="3587700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Phillips:  A strategic quote</a:t>
            </a:r>
            <a:endParaRPr lang="en-US" dirty="0"/>
          </a:p>
        </p:txBody>
      </p:sp>
      <p:sp>
        <p:nvSpPr>
          <p:cNvPr id="3" name="Content Placeholder 2"/>
          <p:cNvSpPr>
            <a:spLocks noGrp="1"/>
          </p:cNvSpPr>
          <p:nvPr>
            <p:ph idx="1"/>
          </p:nvPr>
        </p:nvSpPr>
        <p:spPr>
          <a:xfrm>
            <a:off x="457200" y="1600200"/>
            <a:ext cx="6019800" cy="4525963"/>
          </a:xfrm>
        </p:spPr>
        <p:txBody>
          <a:bodyPr/>
          <a:lstStyle/>
          <a:p>
            <a:pPr marL="0" indent="0">
              <a:buNone/>
            </a:pPr>
            <a:r>
              <a:rPr lang="en-US" dirty="0" smtClean="0"/>
              <a:t>There are morale issues.  Many creative people are offering solutions or parts of solutions, yet the business may be dictating significant design parameters such as language, operating system, hardware, and user interface.</a:t>
            </a:r>
            <a:endParaRPr lang="en-US" dirty="0"/>
          </a:p>
        </p:txBody>
      </p:sp>
      <p:pic>
        <p:nvPicPr>
          <p:cNvPr id="4" name="Picture 3"/>
          <p:cNvPicPr>
            <a:picLocks noChangeAspect="1"/>
          </p:cNvPicPr>
          <p:nvPr/>
        </p:nvPicPr>
        <p:blipFill>
          <a:blip r:embed="rId3"/>
          <a:stretch>
            <a:fillRect/>
          </a:stretch>
        </p:blipFill>
        <p:spPr>
          <a:xfrm>
            <a:off x="6858000" y="1752600"/>
            <a:ext cx="2068433" cy="2590800"/>
          </a:xfrm>
          <a:prstGeom prst="rect">
            <a:avLst/>
          </a:prstGeom>
        </p:spPr>
      </p:pic>
    </p:spTree>
    <p:extLst>
      <p:ext uri="{BB962C8B-B14F-4D97-AF65-F5344CB8AC3E}">
        <p14:creationId xmlns:p14="http://schemas.microsoft.com/office/powerpoint/2010/main" val="37545337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693</TotalTime>
  <Words>1264</Words>
  <Application>Microsoft Macintosh PowerPoint</Application>
  <PresentationFormat>On-screen Show (4:3)</PresentationFormat>
  <Paragraphs>131</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Design and Integration: Part 2</vt:lpstr>
      <vt:lpstr>Plus Delta Feedback</vt:lpstr>
      <vt:lpstr>From Yesterday –  Continuous Integration</vt:lpstr>
      <vt:lpstr>So - How would you integrate this?</vt:lpstr>
      <vt:lpstr>Section 1’s ideas</vt:lpstr>
      <vt:lpstr>Related tips - Build repeatability</vt:lpstr>
      <vt:lpstr>Related to continuous integration</vt:lpstr>
      <vt:lpstr>Opportunistic Refactoring</vt:lpstr>
      <vt:lpstr>Phillips:  A strategic quote</vt:lpstr>
      <vt:lpstr>And</vt:lpstr>
      <vt:lpstr>“Old school” Design</vt:lpstr>
      <vt:lpstr>More Phillips</vt:lpstr>
      <vt:lpstr>And more</vt:lpstr>
      <vt:lpstr>More</vt:lpstr>
      <vt:lpstr>Why talk about design now?</vt:lpstr>
      <vt:lpstr>And</vt:lpstr>
      <vt:lpstr>The standard design sequence</vt:lpstr>
      <vt:lpstr>High-level design looks like  good brainstorming</vt:lpstr>
    </vt:vector>
  </TitlesOfParts>
  <Company>Rose-Hulman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Debt</dc:title>
  <dc:creator>Mike Hewner</dc:creator>
  <cp:lastModifiedBy>Steve Chenoweth</cp:lastModifiedBy>
  <cp:revision>71</cp:revision>
  <dcterms:created xsi:type="dcterms:W3CDTF">2013-10-21T13:19:57Z</dcterms:created>
  <dcterms:modified xsi:type="dcterms:W3CDTF">2014-10-21T12:50:54Z</dcterms:modified>
</cp:coreProperties>
</file>