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4" r:id="rId3"/>
    <p:sldId id="268" r:id="rId4"/>
    <p:sldId id="256" r:id="rId5"/>
    <p:sldId id="270" r:id="rId6"/>
    <p:sldId id="267" r:id="rId7"/>
    <p:sldId id="266" r:id="rId8"/>
    <p:sldId id="269" r:id="rId9"/>
    <p:sldId id="265" r:id="rId10"/>
    <p:sldId id="257" r:id="rId11"/>
    <p:sldId id="258" r:id="rId12"/>
    <p:sldId id="262" r:id="rId13"/>
    <p:sldId id="271" r:id="rId14"/>
    <p:sldId id="272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553833-308A-4E02-8283-25DB202E96DA}">
          <p14:sldIdLst>
            <p14:sldId id="263"/>
            <p14:sldId id="264"/>
            <p14:sldId id="268"/>
            <p14:sldId id="256"/>
            <p14:sldId id="270"/>
            <p14:sldId id="267"/>
            <p14:sldId id="266"/>
            <p14:sldId id="269"/>
            <p14:sldId id="265"/>
            <p14:sldId id="257"/>
            <p14:sldId id="258"/>
            <p14:sldId id="262"/>
            <p14:sldId id="271"/>
            <p14:sldId id="272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4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94567-76A9-044D-B6D2-DDBA434006D6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72CFF-EA46-214E-B5B8-D0B7A8A3A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www.curver.com</a:t>
            </a:r>
            <a:r>
              <a:rPr lang="en-US" dirty="0" smtClean="0"/>
              <a:t>/</a:t>
            </a:r>
            <a:r>
              <a:rPr lang="en-US" dirty="0" err="1" smtClean="0"/>
              <a:t>usa</a:t>
            </a:r>
            <a:r>
              <a:rPr lang="en-US" dirty="0" smtClean="0"/>
              <a:t>/design-innovation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13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George </a:t>
            </a:r>
            <a:r>
              <a:rPr lang="en-US" dirty="0" err="1" smtClean="0"/>
              <a:t>Lakoff’s</a:t>
            </a:r>
            <a:r>
              <a:rPr lang="en-US" dirty="0" smtClean="0"/>
              <a:t> picture and the example metaphors are from his Wikipedia page,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George_Lakoff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0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www.jera.com</a:t>
            </a:r>
            <a:r>
              <a:rPr lang="en-US" dirty="0" smtClean="0"/>
              <a:t>/</a:t>
            </a:r>
            <a:r>
              <a:rPr lang="en-US" dirty="0" err="1" smtClean="0"/>
              <a:t>techinfo</a:t>
            </a:r>
            <a:r>
              <a:rPr lang="en-US" dirty="0" smtClean="0"/>
              <a:t>/</a:t>
            </a:r>
            <a:r>
              <a:rPr lang="en-US" smtClean="0"/>
              <a:t>xpfaq.html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37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Ward Cunningham’s picture from his Wikipedia page,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Ward_Cunningham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What’s “bad code”?  See http://</a:t>
            </a:r>
            <a:r>
              <a:rPr lang="en-US" dirty="0" err="1" smtClean="0"/>
              <a:t>www.exmsft.com</a:t>
            </a:r>
            <a:r>
              <a:rPr lang="en-US" dirty="0" smtClean="0"/>
              <a:t>/~</a:t>
            </a:r>
            <a:r>
              <a:rPr lang="en-US" dirty="0" err="1" smtClean="0"/>
              <a:t>hanss</a:t>
            </a:r>
            <a:r>
              <a:rPr lang="en-US" dirty="0" smtClean="0"/>
              <a:t>/</a:t>
            </a:r>
            <a:r>
              <a:rPr lang="en-US" smtClean="0"/>
              <a:t>badcode.htm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1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martinfowler.com</a:t>
            </a:r>
            <a:r>
              <a:rPr lang="en-US" dirty="0" smtClean="0"/>
              <a:t>/</a:t>
            </a:r>
            <a:r>
              <a:rPr lang="en-US" dirty="0" err="1" smtClean="0"/>
              <a:t>bliki</a:t>
            </a:r>
            <a:r>
              <a:rPr lang="en-US" dirty="0" smtClean="0"/>
              <a:t>/</a:t>
            </a:r>
            <a:r>
              <a:rPr lang="en-US" dirty="0" err="1" smtClean="0"/>
              <a:t>TechnicalDebtQuadrant.html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55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Ward Cunningham’s picture from his Wikipedia page,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Ward_Cunningham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12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Highsmith’s</a:t>
            </a:r>
            <a:r>
              <a:rPr lang="en-US" dirty="0" smtClean="0"/>
              <a:t> Figure 9-7 is from http://</a:t>
            </a:r>
            <a:r>
              <a:rPr lang="en-US" dirty="0" err="1" smtClean="0"/>
              <a:t>www.bobtuse.com</a:t>
            </a:r>
            <a:r>
              <a:rPr lang="en-US" dirty="0" smtClean="0"/>
              <a:t>/2011_03_01_archive.html, which is a</a:t>
            </a:r>
            <a:r>
              <a:rPr lang="en-US" baseline="0" dirty="0" smtClean="0"/>
              <a:t> contrary view of the </a:t>
            </a:r>
            <a:r>
              <a:rPr lang="en-US" baseline="0" dirty="0" err="1" smtClean="0"/>
              <a:t>Highsmith’s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CoC</a:t>
            </a:r>
            <a:r>
              <a:rPr lang="en-US" baseline="0" dirty="0" smtClean="0"/>
              <a:t> concept.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12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http://cse360fall14.wikispaces.asu.edu/</a:t>
            </a:r>
            <a:r>
              <a:rPr lang="en-US" dirty="0" err="1" smtClean="0"/>
              <a:t>Continuous+Integration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12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SOA =</a:t>
            </a:r>
            <a:r>
              <a:rPr lang="en-US" baseline="0" dirty="0" smtClean="0"/>
              <a:t> Service-Oriented Architecture.  I.e., you have the system for every customer, running on your servers, not theirs.  Your product is a service, </a:t>
            </a:r>
            <a:r>
              <a:rPr lang="en-US" baseline="0" smtClean="0"/>
              <a:t>to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4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5162-9389-4619-B86C-C1112392879F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5162-9389-4619-B86C-C1112392879F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7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5162-9389-4619-B86C-C1112392879F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4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5162-9389-4619-B86C-C1112392879F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5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5162-9389-4619-B86C-C1112392879F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5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5162-9389-4619-B86C-C1112392879F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5162-9389-4619-B86C-C1112392879F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0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5162-9389-4619-B86C-C1112392879F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5162-9389-4619-B86C-C1112392879F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2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5162-9389-4619-B86C-C1112392879F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0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5162-9389-4619-B86C-C1112392879F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6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55162-9389-4619-B86C-C1112392879F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2B5E8B-566B-4E8B-ADBC-E8F18EF7B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4267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and Integration: Part 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914400"/>
            <a:ext cx="3429000" cy="3429000"/>
          </a:xfrm>
          <a:prstGeom prst="rect">
            <a:avLst/>
          </a:prstGeom>
        </p:spPr>
      </p:pic>
      <p:pic>
        <p:nvPicPr>
          <p:cNvPr id="6" name="Picture 31" descr="rose4"/>
          <p:cNvPicPr>
            <a:picLocks noChangeAspect="1" noChangeArrowheads="1"/>
          </p:cNvPicPr>
          <p:nvPr/>
        </p:nvPicPr>
        <p:blipFill>
          <a:blip r:embed="rId4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319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approach makes a difference!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Main causes of technical debt in a project with a lot of up-front design:</a:t>
            </a:r>
          </a:p>
          <a:p>
            <a:pPr lvl="1"/>
            <a:r>
              <a:rPr lang="en-US" dirty="0" smtClean="0"/>
              <a:t>You think you can get clear requirements from the client without showing them a progressive product.</a:t>
            </a:r>
          </a:p>
          <a:p>
            <a:pPr lvl="1"/>
            <a:r>
              <a:rPr lang="en-US" dirty="0" smtClean="0"/>
              <a:t>The complexity inevitably implies embedded errors.</a:t>
            </a:r>
          </a:p>
          <a:p>
            <a:pPr lvl="1"/>
            <a:r>
              <a:rPr lang="en-US" dirty="0" smtClean="0"/>
              <a:t>Delayed exposure to users hides these errors.</a:t>
            </a:r>
          </a:p>
          <a:p>
            <a:r>
              <a:rPr lang="en-US" dirty="0" smtClean="0"/>
              <a:t>Main causes of technical debt in project with simple design:</a:t>
            </a:r>
          </a:p>
          <a:p>
            <a:pPr lvl="1"/>
            <a:r>
              <a:rPr lang="en-US" dirty="0" smtClean="0"/>
              <a:t>Your thinking isn’t mature when you start.</a:t>
            </a:r>
          </a:p>
          <a:p>
            <a:pPr lvl="1"/>
            <a:r>
              <a:rPr lang="en-US" dirty="0" smtClean="0"/>
              <a:t>Need to refine everything as you learn more.</a:t>
            </a:r>
          </a:p>
          <a:p>
            <a:pPr lvl="1"/>
            <a:r>
              <a:rPr lang="en-US" dirty="0" smtClean="0"/>
              <a:t>Could be way off, too.</a:t>
            </a:r>
          </a:p>
          <a:p>
            <a:pPr lvl="2"/>
            <a:r>
              <a:rPr lang="en-US" dirty="0" smtClean="0"/>
              <a:t>Pay “interest” on what was wrong.</a:t>
            </a:r>
          </a:p>
          <a:p>
            <a:pPr lvl="2"/>
            <a:r>
              <a:rPr lang="en-US" dirty="0" smtClean="0"/>
              <a:t>Avoid this with </a:t>
            </a:r>
            <a:r>
              <a:rPr lang="en-US" dirty="0" err="1" smtClean="0"/>
              <a:t>Highsmith’s</a:t>
            </a:r>
            <a:r>
              <a:rPr lang="en-US" dirty="0" smtClean="0"/>
              <a:t> approach – do an overall design before first sprint.</a:t>
            </a:r>
          </a:p>
        </p:txBody>
      </p:sp>
    </p:spTree>
    <p:extLst>
      <p:ext uri="{BB962C8B-B14F-4D97-AF65-F5344CB8AC3E}">
        <p14:creationId xmlns:p14="http://schemas.microsoft.com/office/powerpoint/2010/main" val="43605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What is the corresponding old-school practice for continuous integration?</a:t>
            </a:r>
          </a:p>
          <a:p>
            <a:r>
              <a:rPr lang="en-US" dirty="0" smtClean="0"/>
              <a:t>Why is testing (ideally automated testing) so important in continuous integration?</a:t>
            </a:r>
          </a:p>
          <a:p>
            <a:r>
              <a:rPr lang="en-US" dirty="0" smtClean="0"/>
              <a:t>When does continuous integration fail?</a:t>
            </a:r>
            <a:endParaRPr lang="en-US" dirty="0"/>
          </a:p>
        </p:txBody>
      </p:sp>
      <p:pic>
        <p:nvPicPr>
          <p:cNvPr id="4" name="Picture 3" descr="ci-dia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43370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3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would you integrate this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--We’ll do 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Imagine you’re working with a company that’s building a deployment process.  You’ve got several “services” each of which maintains content.  The deployment consists of 3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Deploy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Rollback (maybe)</a:t>
            </a:r>
          </a:p>
          <a:p>
            <a:pPr marL="0" indent="0">
              <a:buNone/>
            </a:pPr>
            <a:r>
              <a:rPr lang="en-US" dirty="0" smtClean="0"/>
              <a:t>Managed by a “Deployment Manager” (DM) service.  Both the services and the DM are under development.  The final deployment can’t be tested unless every service has correctly deployed.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Say each service and the DM are developed by a different person.  How do you handle integration?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Say each service and the DM are developed by a different team.  How would you handle integration?</a:t>
            </a:r>
          </a:p>
        </p:txBody>
      </p:sp>
    </p:spTree>
    <p:extLst>
      <p:ext uri="{BB962C8B-B14F-4D97-AF65-F5344CB8AC3E}">
        <p14:creationId xmlns:p14="http://schemas.microsoft.com/office/powerpoint/2010/main" val="182532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repeatability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Crucial for continuous integration</a:t>
            </a:r>
          </a:p>
          <a:p>
            <a:pPr lvl="1"/>
            <a:r>
              <a:rPr lang="en-US" dirty="0" smtClean="0"/>
              <a:t>Requires that multiple people know how to build, and</a:t>
            </a:r>
          </a:p>
          <a:p>
            <a:pPr lvl="1"/>
            <a:r>
              <a:rPr lang="en-US" dirty="0" smtClean="0"/>
              <a:t>You can avoid subtle bugs</a:t>
            </a:r>
          </a:p>
          <a:p>
            <a:r>
              <a:rPr lang="en-US" dirty="0" smtClean="0"/>
              <a:t>Can you “build any version” as you come out with new ones?</a:t>
            </a:r>
          </a:p>
          <a:p>
            <a:pPr lvl="1"/>
            <a:r>
              <a:rPr lang="en-US" dirty="0" smtClean="0"/>
              <a:t>E.g., existing features customers are using</a:t>
            </a:r>
          </a:p>
          <a:p>
            <a:pPr lvl="2"/>
            <a:r>
              <a:rPr lang="en-US" dirty="0" smtClean="0"/>
              <a:t>How to patch these?</a:t>
            </a:r>
          </a:p>
          <a:p>
            <a:pPr lvl="2"/>
            <a:r>
              <a:rPr lang="en-US" dirty="0" smtClean="0"/>
              <a:t>They used an old version of the operating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2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to continuous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delivery</a:t>
            </a:r>
          </a:p>
          <a:p>
            <a:r>
              <a:rPr lang="en-US" dirty="0" smtClean="0"/>
              <a:t>Harder</a:t>
            </a:r>
          </a:p>
          <a:p>
            <a:r>
              <a:rPr lang="en-US" dirty="0" smtClean="0"/>
              <a:t>Typical desired scenario</a:t>
            </a:r>
          </a:p>
          <a:p>
            <a:pPr lvl="1"/>
            <a:r>
              <a:rPr lang="en-US" dirty="0" smtClean="0"/>
              <a:t>Code – build – test today</a:t>
            </a:r>
          </a:p>
          <a:p>
            <a:pPr lvl="1"/>
            <a:r>
              <a:rPr lang="en-US" dirty="0" smtClean="0"/>
              <a:t>Deliver tonight</a:t>
            </a:r>
          </a:p>
          <a:p>
            <a:r>
              <a:rPr lang="en-US" dirty="0" smtClean="0"/>
              <a:t>Gives you a continuous flow of features to your customers</a:t>
            </a:r>
          </a:p>
          <a:p>
            <a:r>
              <a:rPr lang="en-US" dirty="0" smtClean="0"/>
              <a:t>Works a lot better with SOA’s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01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Opportunistic Refactoring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What do you refactor your code to do?</a:t>
            </a:r>
          </a:p>
          <a:p>
            <a:pPr lvl="1">
              <a:buFont typeface="Wingdings" charset="2"/>
              <a:buChar char="Ø"/>
            </a:pPr>
            <a:r>
              <a:rPr lang="en-US" b="1" dirty="0" smtClean="0"/>
              <a:t>Rule 1:  </a:t>
            </a:r>
            <a:r>
              <a:rPr lang="en-US" dirty="0" smtClean="0"/>
              <a:t>Enable whatever you know best comes next!</a:t>
            </a:r>
          </a:p>
          <a:p>
            <a:pPr lvl="1">
              <a:buFont typeface="Wingdings" charset="2"/>
              <a:buChar char="Ø"/>
            </a:pPr>
            <a:r>
              <a:rPr lang="en-US" b="1" dirty="0" smtClean="0"/>
              <a:t>Rule 2:  </a:t>
            </a:r>
            <a:r>
              <a:rPr lang="en-US" dirty="0" smtClean="0"/>
              <a:t>Make your code easy to use:</a:t>
            </a:r>
          </a:p>
          <a:p>
            <a:pPr lvl="2"/>
            <a:r>
              <a:rPr lang="en-US" dirty="0" smtClean="0"/>
              <a:t>Reduce duplication</a:t>
            </a:r>
          </a:p>
          <a:p>
            <a:pPr lvl="2"/>
            <a:r>
              <a:rPr lang="en-US" dirty="0" smtClean="0"/>
              <a:t>Be more explanatory (note: agile equivalent of documentation here)</a:t>
            </a:r>
          </a:p>
          <a:p>
            <a:pPr lvl="2"/>
            <a:r>
              <a:rPr lang="en-US" dirty="0" smtClean="0"/>
              <a:t>Improve the “smell”</a:t>
            </a:r>
          </a:p>
          <a:p>
            <a:pPr lvl="2"/>
            <a:r>
              <a:rPr lang="en-US" dirty="0" smtClean="0"/>
              <a:t>Improve the design is of course the goal, but this can be a tricky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5943600"/>
            <a:ext cx="5263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We’ll have a full look at refactoring in CSSE 375…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770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metaphor?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Ward Cunningham cites George </a:t>
            </a:r>
            <a:r>
              <a:rPr lang="en-US" dirty="0" err="1" smtClean="0"/>
              <a:t>Lakoff’s</a:t>
            </a:r>
            <a:r>
              <a:rPr lang="en-US" dirty="0" smtClean="0"/>
              <a:t> book, </a:t>
            </a:r>
            <a:r>
              <a:rPr lang="en-US" i="1" dirty="0" smtClean="0"/>
              <a:t>Metaphors We Live By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Lakoff</a:t>
            </a:r>
            <a:r>
              <a:rPr lang="en-US" dirty="0" smtClean="0"/>
              <a:t> argues that the assumptions we make in normal discourse are heavily influenced by metaphors embedded in our language.</a:t>
            </a:r>
          </a:p>
          <a:p>
            <a:r>
              <a:rPr lang="en-US" dirty="0" smtClean="0"/>
              <a:t>For example, “arguments are war,” because we talk about arguing like:</a:t>
            </a:r>
          </a:p>
          <a:p>
            <a:pPr lvl="1"/>
            <a:r>
              <a:rPr lang="en-US" dirty="0"/>
              <a:t>He </a:t>
            </a:r>
            <a:r>
              <a:rPr lang="en-US" i="1" dirty="0"/>
              <a:t>won</a:t>
            </a:r>
            <a:r>
              <a:rPr lang="en-US" dirty="0"/>
              <a:t> the argument.</a:t>
            </a:r>
          </a:p>
          <a:p>
            <a:pPr lvl="1"/>
            <a:r>
              <a:rPr lang="en-US" dirty="0"/>
              <a:t>Your claims are </a:t>
            </a:r>
            <a:r>
              <a:rPr lang="en-US" i="1" dirty="0"/>
              <a:t>indefensible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He </a:t>
            </a:r>
            <a:r>
              <a:rPr lang="en-US" i="1" dirty="0"/>
              <a:t>shot down</a:t>
            </a:r>
            <a:r>
              <a:rPr lang="en-US" dirty="0"/>
              <a:t> all my arguments.</a:t>
            </a:r>
          </a:p>
          <a:p>
            <a:pPr lvl="1"/>
            <a:r>
              <a:rPr lang="en-US" dirty="0"/>
              <a:t>His criticisms were </a:t>
            </a:r>
            <a:r>
              <a:rPr lang="en-US" i="1" dirty="0"/>
              <a:t>right on target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you use that </a:t>
            </a:r>
            <a:r>
              <a:rPr lang="en-US" i="1" dirty="0"/>
              <a:t>strategy</a:t>
            </a:r>
            <a:r>
              <a:rPr lang="en-US" dirty="0"/>
              <a:t>, he'll </a:t>
            </a:r>
            <a:r>
              <a:rPr lang="en-US" i="1" dirty="0"/>
              <a:t>wipe you out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we used different ways of talking, we’d think about it differently.</a:t>
            </a:r>
          </a:p>
          <a:p>
            <a:r>
              <a:rPr lang="en-US" dirty="0" smtClean="0"/>
              <a:t>Cunningham borrowed this idea to invent “Technical Debt” as a framework to think about progressive, agile software development.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276600"/>
            <a:ext cx="2209800" cy="1538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7908176" y="3869576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George </a:t>
            </a:r>
            <a:r>
              <a:rPr lang="en-US" dirty="0" err="1" smtClean="0"/>
              <a:t>Lakoff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6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</a:t>
            </a:r>
            <a:r>
              <a:rPr lang="en-US" dirty="0" err="1" smtClean="0"/>
              <a:t>Lakoff</a:t>
            </a:r>
            <a:r>
              <a:rPr lang="en-US" dirty="0" smtClean="0"/>
              <a:t> metaphor…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dirty="0" smtClean="0"/>
              <a:t>“Time is money”:</a:t>
            </a:r>
          </a:p>
          <a:p>
            <a:r>
              <a:rPr lang="en-US" dirty="0" smtClean="0"/>
              <a:t>You're </a:t>
            </a:r>
            <a:r>
              <a:rPr lang="en-US" i="1" dirty="0"/>
              <a:t>wasting</a:t>
            </a:r>
            <a:r>
              <a:rPr lang="en-US" dirty="0"/>
              <a:t> my time.</a:t>
            </a:r>
          </a:p>
          <a:p>
            <a:r>
              <a:rPr lang="en-US" dirty="0"/>
              <a:t>This gadget will save you hours. I don't have the time to give you.</a:t>
            </a:r>
          </a:p>
          <a:p>
            <a:r>
              <a:rPr lang="en-US" dirty="0"/>
              <a:t>How do you spend your time these days? That flat tire cost me an hour.</a:t>
            </a:r>
          </a:p>
          <a:p>
            <a:r>
              <a:rPr lang="en-US" dirty="0"/>
              <a:t>I've invested a lot of time in </a:t>
            </a:r>
            <a:r>
              <a:rPr lang="en-US" dirty="0" smtClean="0"/>
              <a:t>him/her.</a:t>
            </a:r>
            <a:endParaRPr lang="en-US" dirty="0"/>
          </a:p>
          <a:p>
            <a:r>
              <a:rPr lang="en-US" dirty="0"/>
              <a:t>1 don't have enough time to spare for </a:t>
            </a:r>
            <a:r>
              <a:rPr lang="en-US" dirty="0" err="1"/>
              <a:t>that.You're</a:t>
            </a:r>
            <a:r>
              <a:rPr lang="en-US" dirty="0"/>
              <a:t> running out of time.</a:t>
            </a:r>
          </a:p>
          <a:p>
            <a:r>
              <a:rPr lang="en-US" dirty="0"/>
              <a:t>You need to budget your time.</a:t>
            </a:r>
          </a:p>
          <a:p>
            <a:r>
              <a:rPr lang="en-US" i="1" dirty="0"/>
              <a:t>Put aside </a:t>
            </a:r>
            <a:r>
              <a:rPr lang="en-US" dirty="0"/>
              <a:t>aside some time for ping pong.</a:t>
            </a:r>
          </a:p>
          <a:p>
            <a:r>
              <a:rPr lang="en-US" dirty="0"/>
              <a:t>Is that </a:t>
            </a:r>
            <a:r>
              <a:rPr lang="en-US" i="1" dirty="0"/>
              <a:t>worth your while?</a:t>
            </a:r>
            <a:endParaRPr lang="en-US" dirty="0"/>
          </a:p>
          <a:p>
            <a:r>
              <a:rPr lang="en-US" dirty="0"/>
              <a:t>Do you have much time </a:t>
            </a:r>
            <a:r>
              <a:rPr lang="en-US" i="1" dirty="0"/>
              <a:t>left</a:t>
            </a:r>
            <a:r>
              <a:rPr lang="en-US" dirty="0"/>
              <a:t>?</a:t>
            </a:r>
          </a:p>
          <a:p>
            <a:r>
              <a:rPr lang="en-US" dirty="0"/>
              <a:t>He's living on I </a:t>
            </a:r>
            <a:r>
              <a:rPr lang="en-US" i="1" dirty="0"/>
              <a:t>borrowed </a:t>
            </a:r>
            <a:r>
              <a:rPr lang="en-US" dirty="0"/>
              <a:t>time.</a:t>
            </a:r>
          </a:p>
          <a:p>
            <a:r>
              <a:rPr lang="en-US" dirty="0"/>
              <a:t>You don't use your time, </a:t>
            </a:r>
            <a:r>
              <a:rPr lang="en-US" i="1" dirty="0"/>
              <a:t>profitably</a:t>
            </a:r>
            <a:r>
              <a:rPr lang="en-US" dirty="0"/>
              <a:t>.</a:t>
            </a:r>
          </a:p>
          <a:p>
            <a:r>
              <a:rPr lang="en-US" dirty="0"/>
              <a:t>I </a:t>
            </a:r>
            <a:r>
              <a:rPr lang="en-US" i="1" dirty="0"/>
              <a:t>lost</a:t>
            </a:r>
            <a:r>
              <a:rPr lang="en-US" dirty="0"/>
              <a:t> a lot of time when I got sick.</a:t>
            </a:r>
          </a:p>
          <a:p>
            <a:r>
              <a:rPr lang="en-US" i="1" dirty="0"/>
              <a:t>Thank you for </a:t>
            </a:r>
            <a:r>
              <a:rPr lang="en-US" dirty="0"/>
              <a:t>your time.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47785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On projects, is this metaphor entirely accurate?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2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143000"/>
          </a:xfrm>
        </p:spPr>
        <p:txBody>
          <a:bodyPr/>
          <a:lstStyle/>
          <a:p>
            <a:r>
              <a:rPr lang="en-US" dirty="0" smtClean="0"/>
              <a:t>Technical Debt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98637"/>
            <a:ext cx="8153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 </a:t>
            </a:r>
            <a:r>
              <a:rPr lang="en-US" i="1" dirty="0" smtClean="0"/>
              <a:t>intentional</a:t>
            </a:r>
            <a:r>
              <a:rPr lang="en-US" dirty="0" smtClean="0"/>
              <a:t> metaphor!</a:t>
            </a:r>
          </a:p>
          <a:p>
            <a:r>
              <a:rPr lang="en-US" dirty="0" smtClean="0"/>
              <a:t>It’s “shortcuts” – </a:t>
            </a:r>
          </a:p>
          <a:p>
            <a:pPr lvl="1"/>
            <a:r>
              <a:rPr lang="en-US" dirty="0" smtClean="0"/>
              <a:t>All the stuff you don’t do now,</a:t>
            </a:r>
          </a:p>
          <a:p>
            <a:pPr lvl="2"/>
            <a:r>
              <a:rPr lang="en-US" dirty="0" smtClean="0"/>
              <a:t>Intentionally or unintentionally,</a:t>
            </a:r>
          </a:p>
          <a:p>
            <a:pPr lvl="1"/>
            <a:r>
              <a:rPr lang="en-US" dirty="0" smtClean="0"/>
              <a:t>Which will add time and cost </a:t>
            </a:r>
          </a:p>
          <a:p>
            <a:pPr lvl="2"/>
            <a:r>
              <a:rPr lang="en-US" dirty="0" smtClean="0"/>
              <a:t>to future development</a:t>
            </a:r>
          </a:p>
          <a:p>
            <a:pPr lvl="2"/>
            <a:r>
              <a:rPr lang="en-US" dirty="0" smtClean="0"/>
              <a:t>Because of being deferred.</a:t>
            </a:r>
          </a:p>
          <a:p>
            <a:pPr lvl="1"/>
            <a:r>
              <a:rPr lang="en-US" dirty="0" smtClean="0"/>
              <a:t>Like having to redesign or refactor later on.</a:t>
            </a:r>
          </a:p>
          <a:p>
            <a:pPr lvl="1"/>
            <a:r>
              <a:rPr lang="en-US" dirty="0" smtClean="0"/>
              <a:t>Like not putting “test first” in place at the start.</a:t>
            </a:r>
          </a:p>
          <a:p>
            <a:pPr lvl="1"/>
            <a:r>
              <a:rPr lang="en-US" dirty="0" smtClean="0"/>
              <a:t>Like not taking time to share design knowledge.</a:t>
            </a:r>
          </a:p>
          <a:p>
            <a:r>
              <a:rPr lang="en-US" dirty="0" smtClean="0"/>
              <a:t>It’s not the cost of delayed features, </a:t>
            </a:r>
            <a:r>
              <a:rPr lang="en-US" i="1" dirty="0" smtClean="0"/>
              <a:t>per 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It’s not the cost of doing “bad code,” because Cunningham doesn’t approve of that under any circumstances!</a:t>
            </a:r>
          </a:p>
          <a:p>
            <a:pPr lvl="1"/>
            <a:r>
              <a:rPr lang="en-US" dirty="0"/>
              <a:t>Seconded by Bob Martin – See https://</a:t>
            </a:r>
            <a:r>
              <a:rPr lang="en-US" dirty="0" err="1"/>
              <a:t>sites.google.com</a:t>
            </a:r>
            <a:r>
              <a:rPr lang="en-US" dirty="0"/>
              <a:t>/site/</a:t>
            </a:r>
            <a:r>
              <a:rPr lang="en-US" dirty="0" err="1"/>
              <a:t>unclebobconsultingllc</a:t>
            </a:r>
            <a:r>
              <a:rPr lang="en-US" dirty="0"/>
              <a:t>/a-mess-is-not-a-technical-</a:t>
            </a:r>
            <a:r>
              <a:rPr lang="en-US" dirty="0" smtClean="0"/>
              <a:t>debt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621268"/>
            <a:ext cx="1945715" cy="208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2754868"/>
            <a:ext cx="194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Ward Cunningham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8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exact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scenario Ward Cunningham describes in the video:</a:t>
            </a:r>
          </a:p>
          <a:p>
            <a:r>
              <a:rPr lang="en-US" dirty="0" smtClean="0"/>
              <a:t>When we started, we didn’t know that much about the domain.</a:t>
            </a:r>
          </a:p>
          <a:p>
            <a:r>
              <a:rPr lang="en-US" dirty="0" smtClean="0"/>
              <a:t>As we delivered iterations, we discovered some of our design decisions were wrong.</a:t>
            </a:r>
          </a:p>
          <a:p>
            <a:pPr lvl="1"/>
            <a:r>
              <a:rPr lang="en-US" dirty="0" smtClean="0"/>
              <a:t>This was the technical debt.</a:t>
            </a:r>
          </a:p>
          <a:p>
            <a:pPr lvl="1"/>
            <a:r>
              <a:rPr lang="en-US" dirty="0" smtClean="0"/>
              <a:t>Things they had to do later required redesign.</a:t>
            </a:r>
          </a:p>
          <a:p>
            <a:r>
              <a:rPr lang="en-US" dirty="0" smtClean="0"/>
              <a:t>If we couldn’t fix them right away, we paid interest on this technical debt.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6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/>
          <a:lstStyle/>
          <a:p>
            <a:r>
              <a:rPr lang="en-US" dirty="0" smtClean="0"/>
              <a:t>Martin Fowler’s Quadrants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905000"/>
            <a:ext cx="6502400" cy="487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304800"/>
            <a:ext cx="1367681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48600" y="1752600"/>
            <a:ext cx="822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Martin</a:t>
            </a:r>
          </a:p>
          <a:p>
            <a:r>
              <a:rPr lang="en-US" dirty="0" smtClean="0"/>
              <a:t>Fowler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3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Technical Debt – A </a:t>
            </a:r>
            <a:r>
              <a:rPr lang="en-US" i="1" dirty="0" smtClean="0"/>
              <a:t>Useful </a:t>
            </a:r>
            <a:r>
              <a:rPr lang="en-US" dirty="0" smtClean="0"/>
              <a:t>Metaphor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causes technical debt?</a:t>
            </a:r>
          </a:p>
          <a:p>
            <a:r>
              <a:rPr lang="en-US" dirty="0" smtClean="0"/>
              <a:t>What is the interest on technical debt? (hint: it’s not refactoring itself – that’s something that </a:t>
            </a:r>
            <a:r>
              <a:rPr lang="en-US" i="1" dirty="0" smtClean="0"/>
              <a:t>reduces</a:t>
            </a:r>
            <a:r>
              <a:rPr lang="en-US" dirty="0" smtClean="0"/>
              <a:t> technical debt)</a:t>
            </a:r>
          </a:p>
          <a:p>
            <a:r>
              <a:rPr lang="en-US" dirty="0" smtClean="0"/>
              <a:t>Why do you want to take on technical debt?</a:t>
            </a:r>
          </a:p>
          <a:p>
            <a:r>
              <a:rPr lang="en-US" dirty="0" smtClean="0"/>
              <a:t>Why do some groups refuse to take on technical debt?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9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YAGNI and technical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scenario: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4038600"/>
            <a:ext cx="71628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0800" y="3581400"/>
            <a:ext cx="0" cy="990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76800" y="3581400"/>
            <a:ext cx="0" cy="990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15200" y="3581400"/>
            <a:ext cx="0" cy="990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2971800"/>
            <a:ext cx="91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Sprint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61077" y="2983468"/>
            <a:ext cx="91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Sprint 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2971800"/>
            <a:ext cx="91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Sprint 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44958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“Allow for touch pads? You aren’t going to need it!”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44958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“Uh oh, we ARE going to need it! Let’s work around it for now…”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4542472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“Time to refactor – we’ve </a:t>
            </a:r>
            <a:r>
              <a:rPr lang="en-US" dirty="0" err="1" smtClean="0"/>
              <a:t>gotta</a:t>
            </a:r>
            <a:r>
              <a:rPr lang="en-US" dirty="0" smtClean="0"/>
              <a:t> fix it!”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6019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Wrong - Incur the technical debt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0" y="60592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Pay interest on the technical debt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60592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Pay back the technical debt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5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Technical Debt and Cost of Change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Unlike Cunningham, </a:t>
            </a:r>
            <a:r>
              <a:rPr lang="en-US" dirty="0" err="1" smtClean="0"/>
              <a:t>Highsmith</a:t>
            </a:r>
            <a:r>
              <a:rPr lang="en-US" dirty="0" smtClean="0"/>
              <a:t> sees technical debt as increasing over time.</a:t>
            </a:r>
          </a:p>
          <a:p>
            <a:r>
              <a:rPr lang="en-US" dirty="0" err="1" smtClean="0"/>
              <a:t>Highsmith</a:t>
            </a:r>
            <a:r>
              <a:rPr lang="en-US" dirty="0" smtClean="0"/>
              <a:t> is talking about long-lived products.</a:t>
            </a:r>
          </a:p>
          <a:p>
            <a:r>
              <a:rPr lang="en-US" dirty="0" smtClean="0"/>
              <a:t>The product becomes more “fragile” or “brittle” over time, even using agile methods.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52800"/>
            <a:ext cx="2819400" cy="2720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54735" y="6096000"/>
            <a:ext cx="291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Highsmith’s</a:t>
            </a:r>
            <a:r>
              <a:rPr lang="en-US" dirty="0" smtClean="0"/>
              <a:t> Figure 9-7, p 216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20574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means your responsiveness</a:t>
            </a:r>
            <a:r>
              <a:rPr lang="en-US" i="1" dirty="0" smtClean="0"/>
              <a:t> to</a:t>
            </a:r>
            <a:r>
              <a:rPr lang="en-US" dirty="0" smtClean="0"/>
              <a:t> customers!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077200" y="2743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347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1297</Words>
  <Application>Microsoft Macintosh PowerPoint</Application>
  <PresentationFormat>On-screen Show (4:3)</PresentationFormat>
  <Paragraphs>146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Design and Integration: Part 1</vt:lpstr>
      <vt:lpstr>What’s a metaphor?</vt:lpstr>
      <vt:lpstr>Another Lakoff metaphor…</vt:lpstr>
      <vt:lpstr>Technical Debt</vt:lpstr>
      <vt:lpstr>The exact situation</vt:lpstr>
      <vt:lpstr>Martin Fowler’s Quadrants</vt:lpstr>
      <vt:lpstr>Technical Debt – A Useful Metaphor</vt:lpstr>
      <vt:lpstr>YAGNI and technical debt</vt:lpstr>
      <vt:lpstr>Technical Debt and Cost of Change</vt:lpstr>
      <vt:lpstr>Design approach makes a difference!</vt:lpstr>
      <vt:lpstr>Continuous Integration</vt:lpstr>
      <vt:lpstr>How would you integrate this? --We’ll do tomorrow</vt:lpstr>
      <vt:lpstr>Build repeatability</vt:lpstr>
      <vt:lpstr>Related to continuous integration</vt:lpstr>
      <vt:lpstr>Opportunistic Refactoring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Debt</dc:title>
  <dc:creator>Mike Hewner</dc:creator>
  <cp:lastModifiedBy>Steve Chenoweth</cp:lastModifiedBy>
  <cp:revision>45</cp:revision>
  <dcterms:created xsi:type="dcterms:W3CDTF">2013-10-21T13:19:57Z</dcterms:created>
  <dcterms:modified xsi:type="dcterms:W3CDTF">2014-10-20T12:49:01Z</dcterms:modified>
</cp:coreProperties>
</file>