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1" r:id="rId3"/>
    <p:sldId id="269" r:id="rId4"/>
    <p:sldId id="270" r:id="rId5"/>
    <p:sldId id="262" r:id="rId6"/>
    <p:sldId id="259" r:id="rId7"/>
    <p:sldId id="263" r:id="rId8"/>
    <p:sldId id="264" r:id="rId9"/>
    <p:sldId id="260" r:id="rId10"/>
    <p:sldId id="265" r:id="rId11"/>
    <p:sldId id="266" r:id="rId12"/>
    <p:sldId id="268" r:id="rId13"/>
    <p:sldId id="267"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48"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1BA0C-4C2F-4EDE-B2BE-2CF082B88427}" type="datetimeFigureOut">
              <a:rPr lang="en-US" smtClean="0"/>
              <a:t>10/17/14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19E6F-DBBF-4273-B9FD-678A834E85A3}" type="slidenum">
              <a:rPr lang="en-US" smtClean="0"/>
              <a:t>‹#›</a:t>
            </a:fld>
            <a:endParaRPr lang="en-US"/>
          </a:p>
        </p:txBody>
      </p:sp>
    </p:spTree>
    <p:extLst>
      <p:ext uri="{BB962C8B-B14F-4D97-AF65-F5344CB8AC3E}">
        <p14:creationId xmlns:p14="http://schemas.microsoft.com/office/powerpoint/2010/main" val="162663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Turkey image from http://</a:t>
            </a:r>
            <a:r>
              <a:rPr lang="en-US" dirty="0" err="1" smtClean="0"/>
              <a:t>www.catbehaviorassociates.com</a:t>
            </a:r>
            <a:r>
              <a:rPr lang="en-US" dirty="0" smtClean="0"/>
              <a:t>/thanksgiving-safety-tips/</a:t>
            </a:r>
          </a:p>
          <a:p>
            <a:r>
              <a:rPr lang="en-US" dirty="0" smtClean="0"/>
              <a:t>Rayleigh curve image from http://</a:t>
            </a:r>
            <a:r>
              <a:rPr lang="en-US" dirty="0" err="1" smtClean="0"/>
              <a:t>www.ganssle.com</a:t>
            </a:r>
            <a:r>
              <a:rPr lang="en-US" dirty="0" smtClean="0"/>
              <a:t>/articles/</a:t>
            </a:r>
            <a:r>
              <a:rPr lang="en-US" dirty="0" err="1" smtClean="0"/>
              <a:t>liesandschedules.htm</a:t>
            </a:r>
            <a:endParaRPr lang="en-US" dirty="0"/>
          </a:p>
        </p:txBody>
      </p:sp>
      <p:sp>
        <p:nvSpPr>
          <p:cNvPr id="4" name="Slide Number Placeholder 3"/>
          <p:cNvSpPr>
            <a:spLocks noGrp="1"/>
          </p:cNvSpPr>
          <p:nvPr>
            <p:ph type="sldNum" sz="quarter" idx="10"/>
          </p:nvPr>
        </p:nvSpPr>
        <p:spPr/>
        <p:txBody>
          <a:bodyPr/>
          <a:lstStyle/>
          <a:p>
            <a:fld id="{EA819E6F-DBBF-4273-B9FD-678A834E85A3}" type="slidenum">
              <a:rPr lang="en-US" smtClean="0"/>
              <a:t>4</a:t>
            </a:fld>
            <a:endParaRPr lang="en-US"/>
          </a:p>
        </p:txBody>
      </p:sp>
    </p:spTree>
    <p:extLst>
      <p:ext uri="{BB962C8B-B14F-4D97-AF65-F5344CB8AC3E}">
        <p14:creationId xmlns:p14="http://schemas.microsoft.com/office/powerpoint/2010/main" val="399255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insight –</a:t>
            </a:r>
            <a:r>
              <a:rPr lang="en-US" baseline="0" dirty="0" smtClean="0"/>
              <a:t> it depends on the probability</a:t>
            </a:r>
          </a:p>
          <a:p>
            <a:r>
              <a:rPr lang="en-US" baseline="0" dirty="0" smtClean="0"/>
              <a:t>Image from http://</a:t>
            </a:r>
            <a:r>
              <a:rPr lang="en-US" baseline="0" dirty="0" err="1" smtClean="0"/>
              <a:t>www.danehomenick.com</a:t>
            </a:r>
            <a:r>
              <a:rPr lang="en-US" baseline="0" dirty="0" smtClean="0"/>
              <a:t>/productivity/</a:t>
            </a:r>
            <a:r>
              <a:rPr lang="en-US" baseline="0" dirty="0" err="1" smtClean="0"/>
              <a:t>parkinsons</a:t>
            </a:r>
            <a:r>
              <a:rPr lang="en-US" baseline="0" dirty="0" smtClean="0"/>
              <a:t>-law/</a:t>
            </a:r>
            <a:endParaRPr lang="en-US" dirty="0"/>
          </a:p>
        </p:txBody>
      </p:sp>
      <p:sp>
        <p:nvSpPr>
          <p:cNvPr id="4" name="Slide Number Placeholder 3"/>
          <p:cNvSpPr>
            <a:spLocks noGrp="1"/>
          </p:cNvSpPr>
          <p:nvPr>
            <p:ph type="sldNum" sz="quarter" idx="10"/>
          </p:nvPr>
        </p:nvSpPr>
        <p:spPr/>
        <p:txBody>
          <a:bodyPr/>
          <a:lstStyle/>
          <a:p>
            <a:fld id="{EA819E6F-DBBF-4273-B9FD-678A834E85A3}" type="slidenum">
              <a:rPr lang="en-US" smtClean="0"/>
              <a:t>5</a:t>
            </a:fld>
            <a:endParaRPr lang="en-US"/>
          </a:p>
        </p:txBody>
      </p:sp>
    </p:spTree>
    <p:extLst>
      <p:ext uri="{BB962C8B-B14F-4D97-AF65-F5344CB8AC3E}">
        <p14:creationId xmlns:p14="http://schemas.microsoft.com/office/powerpoint/2010/main" val="131298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 Burr portrait from http://</a:t>
            </a:r>
            <a:r>
              <a:rPr lang="en-US" dirty="0" err="1" smtClean="0"/>
              <a:t>en.wikipedia.org</a:t>
            </a:r>
            <a:r>
              <a:rPr lang="en-US" dirty="0" smtClean="0"/>
              <a:t>/wiki/</a:t>
            </a:r>
            <a:r>
              <a:rPr lang="en-US" dirty="0" err="1" smtClean="0"/>
              <a:t>Aaron_Burr</a:t>
            </a:r>
            <a:endParaRPr lang="en-US" dirty="0"/>
          </a:p>
        </p:txBody>
      </p:sp>
      <p:sp>
        <p:nvSpPr>
          <p:cNvPr id="4" name="Slide Number Placeholder 3"/>
          <p:cNvSpPr>
            <a:spLocks noGrp="1"/>
          </p:cNvSpPr>
          <p:nvPr>
            <p:ph type="sldNum" sz="quarter" idx="10"/>
          </p:nvPr>
        </p:nvSpPr>
        <p:spPr/>
        <p:txBody>
          <a:bodyPr/>
          <a:lstStyle/>
          <a:p>
            <a:fld id="{EA819E6F-DBBF-4273-B9FD-678A834E85A3}" type="slidenum">
              <a:rPr lang="en-US" smtClean="0"/>
              <a:t>6</a:t>
            </a:fld>
            <a:endParaRPr lang="en-US"/>
          </a:p>
        </p:txBody>
      </p:sp>
    </p:spTree>
    <p:extLst>
      <p:ext uri="{BB962C8B-B14F-4D97-AF65-F5344CB8AC3E}">
        <p14:creationId xmlns:p14="http://schemas.microsoft.com/office/powerpoint/2010/main" val="349647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from http://</a:t>
            </a:r>
            <a:r>
              <a:rPr lang="en-US" dirty="0" err="1" smtClean="0"/>
              <a:t>www.lisalesliefitnessblog.com</a:t>
            </a:r>
            <a:r>
              <a:rPr lang="en-US" dirty="0" smtClean="0"/>
              <a:t>/my-solution-to-the-current-economic-crisis-an-alternative-work-schedule-do-you-agree</a:t>
            </a:r>
            <a:endParaRPr lang="en-US" dirty="0"/>
          </a:p>
        </p:txBody>
      </p:sp>
      <p:sp>
        <p:nvSpPr>
          <p:cNvPr id="4" name="Slide Number Placeholder 3"/>
          <p:cNvSpPr>
            <a:spLocks noGrp="1"/>
          </p:cNvSpPr>
          <p:nvPr>
            <p:ph type="sldNum" sz="quarter" idx="10"/>
          </p:nvPr>
        </p:nvSpPr>
        <p:spPr/>
        <p:txBody>
          <a:bodyPr/>
          <a:lstStyle/>
          <a:p>
            <a:fld id="{EA819E6F-DBBF-4273-B9FD-678A834E85A3}" type="slidenum">
              <a:rPr lang="en-US" smtClean="0"/>
              <a:t>8</a:t>
            </a:fld>
            <a:endParaRPr lang="en-US"/>
          </a:p>
        </p:txBody>
      </p:sp>
    </p:spTree>
    <p:extLst>
      <p:ext uri="{BB962C8B-B14F-4D97-AF65-F5344CB8AC3E}">
        <p14:creationId xmlns:p14="http://schemas.microsoft.com/office/powerpoint/2010/main" val="253176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critical path, B-D-F-H is in</a:t>
            </a:r>
            <a:r>
              <a:rPr lang="en-US" baseline="0" dirty="0" smtClean="0"/>
              <a:t> orange.</a:t>
            </a:r>
          </a:p>
          <a:p>
            <a:r>
              <a:rPr lang="en-US" baseline="0" dirty="0" smtClean="0"/>
              <a:t>It works just like A-B-C-D on previous slide.</a:t>
            </a:r>
          </a:p>
          <a:p>
            <a:r>
              <a:rPr lang="en-US" baseline="0" dirty="0" smtClean="0"/>
              <a:t>Accumulate project buffer at the end of B-D-F-H.</a:t>
            </a:r>
          </a:p>
          <a:p>
            <a:r>
              <a:rPr lang="en-US" baseline="0" dirty="0" smtClean="0"/>
              <a:t>The other paths need their own “Feeding buffers” for feeding into the critical path at the right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819E6F-DBBF-4273-B9FD-678A834E85A3}" type="slidenum">
              <a:rPr lang="en-US" smtClean="0"/>
              <a:t>11</a:t>
            </a:fld>
            <a:endParaRPr lang="en-US"/>
          </a:p>
        </p:txBody>
      </p:sp>
    </p:spTree>
    <p:extLst>
      <p:ext uri="{BB962C8B-B14F-4D97-AF65-F5344CB8AC3E}">
        <p14:creationId xmlns:p14="http://schemas.microsoft.com/office/powerpoint/2010/main" val="275452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B5801-09E4-40E1-9A48-EBDEB300D929}" type="datetimeFigureOut">
              <a:rPr lang="en-US" smtClean="0"/>
              <a:t>10/17/14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382850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B5801-09E4-40E1-9A48-EBDEB300D929}" type="datetimeFigureOut">
              <a:rPr lang="en-US" smtClean="0"/>
              <a:t>10/17/14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383426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B5801-09E4-40E1-9A48-EBDEB300D929}" type="datetimeFigureOut">
              <a:rPr lang="en-US" smtClean="0"/>
              <a:t>10/17/14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133889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B5801-09E4-40E1-9A48-EBDEB300D929}" type="datetimeFigureOut">
              <a:rPr lang="en-US" smtClean="0"/>
              <a:t>10/17/14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405135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B5801-09E4-40E1-9A48-EBDEB300D929}" type="datetimeFigureOut">
              <a:rPr lang="en-US" smtClean="0"/>
              <a:t>10/17/14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293678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B5801-09E4-40E1-9A48-EBDEB300D929}" type="datetimeFigureOut">
              <a:rPr lang="en-US" smtClean="0"/>
              <a:t>10/17/14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404881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B5801-09E4-40E1-9A48-EBDEB300D929}" type="datetimeFigureOut">
              <a:rPr lang="en-US" smtClean="0"/>
              <a:t>10/17/14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175945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B5801-09E4-40E1-9A48-EBDEB300D929}" type="datetimeFigureOut">
              <a:rPr lang="en-US" smtClean="0"/>
              <a:t>10/17/14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372348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B5801-09E4-40E1-9A48-EBDEB300D929}" type="datetimeFigureOut">
              <a:rPr lang="en-US" smtClean="0"/>
              <a:t>10/17/14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264617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B5801-09E4-40E1-9A48-EBDEB300D929}" type="datetimeFigureOut">
              <a:rPr lang="en-US" smtClean="0"/>
              <a:t>10/17/14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107946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B5801-09E4-40E1-9A48-EBDEB300D929}" type="datetimeFigureOut">
              <a:rPr lang="en-US" smtClean="0"/>
              <a:t>10/17/14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55DBF-288D-4A74-A70B-8327232746B4}" type="slidenum">
              <a:rPr lang="en-US" smtClean="0"/>
              <a:t>‹#›</a:t>
            </a:fld>
            <a:endParaRPr lang="en-US"/>
          </a:p>
        </p:txBody>
      </p:sp>
    </p:spTree>
    <p:extLst>
      <p:ext uri="{BB962C8B-B14F-4D97-AF65-F5344CB8AC3E}">
        <p14:creationId xmlns:p14="http://schemas.microsoft.com/office/powerpoint/2010/main" val="3049504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B5801-09E4-40E1-9A48-EBDEB300D929}" type="datetimeFigureOut">
              <a:rPr lang="en-US" smtClean="0"/>
              <a:t>10/17/14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55DBF-288D-4A74-A70B-8327232746B4}" type="slidenum">
              <a:rPr lang="en-US" smtClean="0"/>
              <a:t>‹#›</a:t>
            </a:fld>
            <a:endParaRPr lang="en-US"/>
          </a:p>
        </p:txBody>
      </p:sp>
    </p:spTree>
    <p:extLst>
      <p:ext uri="{BB962C8B-B14F-4D97-AF65-F5344CB8AC3E}">
        <p14:creationId xmlns:p14="http://schemas.microsoft.com/office/powerpoint/2010/main" val="228904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Critical Chain</a:t>
            </a:r>
            <a:endParaRPr lang="en-US" dirty="0"/>
          </a:p>
        </p:txBody>
      </p:sp>
      <p:sp>
        <p:nvSpPr>
          <p:cNvPr id="6" name="Subtitle 5"/>
          <p:cNvSpPr>
            <a:spLocks noGrp="1"/>
          </p:cNvSpPr>
          <p:nvPr>
            <p:ph type="subTitle" idx="1"/>
          </p:nvPr>
        </p:nvSpPr>
        <p:spPr>
          <a:xfrm>
            <a:off x="1524000" y="2133600"/>
            <a:ext cx="6400800" cy="1752600"/>
          </a:xfrm>
        </p:spPr>
        <p:txBody>
          <a:bodyPr>
            <a:normAutofit/>
          </a:bodyPr>
          <a:lstStyle/>
          <a:p>
            <a:r>
              <a:rPr lang="en-US" sz="2800" dirty="0" smtClean="0">
                <a:latin typeface="Cambria" charset="0"/>
              </a:rPr>
              <a:t>From “Theory of Constraints” Developed </a:t>
            </a:r>
            <a:r>
              <a:rPr lang="en-US" sz="2800" dirty="0">
                <a:latin typeface="Cambria" charset="0"/>
              </a:rPr>
              <a:t>by </a:t>
            </a:r>
            <a:r>
              <a:rPr lang="en-US" sz="2800" dirty="0" err="1">
                <a:latin typeface="Cambria" charset="0"/>
              </a:rPr>
              <a:t>Elihu</a:t>
            </a:r>
            <a:r>
              <a:rPr lang="en-US" sz="2800" dirty="0">
                <a:latin typeface="Cambria" charset="0"/>
              </a:rPr>
              <a:t> </a:t>
            </a:r>
            <a:r>
              <a:rPr lang="en-US" sz="2800" dirty="0" err="1">
                <a:latin typeface="Cambria" charset="0"/>
              </a:rPr>
              <a:t>Goldratt</a:t>
            </a:r>
            <a:r>
              <a:rPr lang="en-US" sz="2800" dirty="0">
                <a:latin typeface="Cambria" charset="0"/>
              </a:rPr>
              <a:t> in 1984</a:t>
            </a:r>
          </a:p>
          <a:p>
            <a:endParaRPr lang="en-US" sz="28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253523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 Box 7"/>
          <p:cNvSpPr txBox="1">
            <a:spLocks noChangeArrowheads="1"/>
          </p:cNvSpPr>
          <p:nvPr/>
        </p:nvSpPr>
        <p:spPr bwMode="auto">
          <a:xfrm>
            <a:off x="3200400" y="4419600"/>
            <a:ext cx="457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err="1"/>
              <a:t>Goldratt</a:t>
            </a:r>
            <a:r>
              <a:rPr lang="en-US" dirty="0"/>
              <a:t> – Many of his key ideas were first explained via </a:t>
            </a:r>
            <a:r>
              <a:rPr lang="ja-JP" altLang="en-US" dirty="0"/>
              <a:t>“</a:t>
            </a:r>
            <a:r>
              <a:rPr lang="en-US" dirty="0"/>
              <a:t>business novels</a:t>
            </a:r>
            <a:r>
              <a:rPr lang="ja-JP" altLang="en-US" dirty="0"/>
              <a:t>”</a:t>
            </a:r>
            <a:r>
              <a:rPr lang="en-US" dirty="0"/>
              <a:t> like </a:t>
            </a:r>
            <a:r>
              <a:rPr lang="en-US" i="1" dirty="0"/>
              <a:t>The Goal: A Process of Ongoing Improvement.</a:t>
            </a:r>
          </a:p>
        </p:txBody>
      </p:sp>
      <p:pic>
        <p:nvPicPr>
          <p:cNvPr id="7" name="Picture 31" descr="rose4"/>
          <p:cNvPicPr>
            <a:picLocks noChangeAspect="1" noChangeArrowheads="1"/>
          </p:cNvPicPr>
          <p:nvPr/>
        </p:nvPicPr>
        <p:blipFill>
          <a:blip r:embed="rId3">
            <a:alphaModFix/>
          </a:blip>
          <a:srcRect l="12895" t="22858"/>
          <a:stretch>
            <a:fillRect/>
          </a:stretch>
        </p:blipFill>
        <p:spPr bwMode="auto">
          <a:xfrm>
            <a:off x="5784576" y="6300787"/>
            <a:ext cx="3359424" cy="557213"/>
          </a:xfrm>
          <a:prstGeom prst="rect">
            <a:avLst/>
          </a:prstGeom>
          <a:noFill/>
        </p:spPr>
      </p:pic>
    </p:spTree>
    <p:extLst>
      <p:ext uri="{BB962C8B-B14F-4D97-AF65-F5344CB8AC3E}">
        <p14:creationId xmlns:p14="http://schemas.microsoft.com/office/powerpoint/2010/main" val="29212818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2618 fg1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8212" y="1085671"/>
            <a:ext cx="7315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3828871"/>
            <a:ext cx="7567612" cy="1200329"/>
          </a:xfrm>
          <a:prstGeom prst="rect">
            <a:avLst/>
          </a:prstGeom>
          <a:noFill/>
        </p:spPr>
        <p:txBody>
          <a:bodyPr wrap="square" rtlCol="0">
            <a:spAutoFit/>
          </a:bodyPr>
          <a:lstStyle/>
          <a:p>
            <a:pPr marL="342900" indent="-342900">
              <a:buFont typeface="+mj-lt"/>
              <a:buAutoNum type="arabicPeriod"/>
            </a:pPr>
            <a:r>
              <a:rPr lang="en-US" sz="2400" dirty="0" smtClean="0"/>
              <a:t>Encourages folks to finish early</a:t>
            </a:r>
          </a:p>
          <a:p>
            <a:pPr marL="342900" indent="-342900">
              <a:buFont typeface="+mj-lt"/>
              <a:buAutoNum type="arabicPeriod"/>
            </a:pPr>
            <a:r>
              <a:rPr lang="en-US" sz="2400" dirty="0" smtClean="0"/>
              <a:t>Makes problems more visible</a:t>
            </a:r>
          </a:p>
          <a:p>
            <a:pPr marL="342900" indent="-342900">
              <a:buFont typeface="+mj-lt"/>
              <a:buAutoNum type="arabicPeriod"/>
            </a:pPr>
            <a:r>
              <a:rPr lang="en-US" sz="2400" dirty="0" smtClean="0"/>
              <a:t>Focuses attention on the real goal of the process</a:t>
            </a:r>
            <a:endParaRPr lang="en-US" sz="2400" dirty="0"/>
          </a:p>
        </p:txBody>
      </p:sp>
      <p:sp>
        <p:nvSpPr>
          <p:cNvPr id="2" name="TextBox 1"/>
          <p:cNvSpPr txBox="1"/>
          <p:nvPr/>
        </p:nvSpPr>
        <p:spPr>
          <a:xfrm>
            <a:off x="4953000" y="2514600"/>
            <a:ext cx="1665014" cy="369332"/>
          </a:xfrm>
          <a:prstGeom prst="rect">
            <a:avLst/>
          </a:prstGeom>
          <a:noFill/>
        </p:spPr>
        <p:txBody>
          <a:bodyPr wrap="none" rtlCol="0">
            <a:spAutoFit/>
          </a:bodyPr>
          <a:lstStyle/>
          <a:p>
            <a:r>
              <a:rPr lang="en-US" dirty="0" smtClean="0"/>
              <a:t>“Project buffer”</a:t>
            </a:r>
            <a:endParaRPr lang="en-US" dirty="0"/>
          </a:p>
        </p:txBody>
      </p:sp>
    </p:spTree>
    <p:extLst>
      <p:ext uri="{BB962C8B-B14F-4D97-AF65-F5344CB8AC3E}">
        <p14:creationId xmlns:p14="http://schemas.microsoft.com/office/powerpoint/2010/main" val="1626234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situations where there are complex dependencies?</a:t>
            </a:r>
            <a:endParaRPr lang="en-US" dirty="0"/>
          </a:p>
        </p:txBody>
      </p:sp>
      <p:sp>
        <p:nvSpPr>
          <p:cNvPr id="3" name="Rectangle 2"/>
          <p:cNvSpPr/>
          <p:nvPr/>
        </p:nvSpPr>
        <p:spPr>
          <a:xfrm>
            <a:off x="609600" y="3571875"/>
            <a:ext cx="10668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    6</a:t>
            </a:r>
            <a:endParaRPr lang="en-US" dirty="0"/>
          </a:p>
        </p:txBody>
      </p:sp>
      <p:sp>
        <p:nvSpPr>
          <p:cNvPr id="4" name="Rectangle 3"/>
          <p:cNvSpPr/>
          <p:nvPr/>
        </p:nvSpPr>
        <p:spPr>
          <a:xfrm>
            <a:off x="2438400" y="3576637"/>
            <a:ext cx="10668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    10</a:t>
            </a:r>
            <a:endParaRPr lang="en-US" dirty="0"/>
          </a:p>
        </p:txBody>
      </p:sp>
      <p:sp>
        <p:nvSpPr>
          <p:cNvPr id="5" name="Rectangle 4"/>
          <p:cNvSpPr/>
          <p:nvPr/>
        </p:nvSpPr>
        <p:spPr>
          <a:xfrm>
            <a:off x="4267200" y="3571875"/>
            <a:ext cx="10668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    5</a:t>
            </a:r>
            <a:endParaRPr lang="en-US" dirty="0"/>
          </a:p>
        </p:txBody>
      </p:sp>
      <p:sp>
        <p:nvSpPr>
          <p:cNvPr id="6" name="Rectangle 5"/>
          <p:cNvSpPr/>
          <p:nvPr/>
        </p:nvSpPr>
        <p:spPr>
          <a:xfrm>
            <a:off x="2438400" y="5019675"/>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E    3</a:t>
            </a:r>
            <a:endParaRPr lang="en-US" dirty="0"/>
          </a:p>
        </p:txBody>
      </p:sp>
      <p:sp>
        <p:nvSpPr>
          <p:cNvPr id="7" name="Rectangle 6"/>
          <p:cNvSpPr/>
          <p:nvPr/>
        </p:nvSpPr>
        <p:spPr>
          <a:xfrm>
            <a:off x="4267200" y="50292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G    5</a:t>
            </a:r>
            <a:endParaRPr lang="en-US" dirty="0"/>
          </a:p>
        </p:txBody>
      </p:sp>
      <p:sp>
        <p:nvSpPr>
          <p:cNvPr id="8" name="Rectangle 7"/>
          <p:cNvSpPr/>
          <p:nvPr/>
        </p:nvSpPr>
        <p:spPr>
          <a:xfrm>
            <a:off x="6248400" y="3571875"/>
            <a:ext cx="10668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    10</a:t>
            </a:r>
            <a:endParaRPr lang="en-US" dirty="0"/>
          </a:p>
        </p:txBody>
      </p:sp>
      <p:sp>
        <p:nvSpPr>
          <p:cNvPr id="9" name="Rectangle 8"/>
          <p:cNvSpPr/>
          <p:nvPr/>
        </p:nvSpPr>
        <p:spPr>
          <a:xfrm>
            <a:off x="609600" y="2276475"/>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A    8</a:t>
            </a:r>
            <a:endParaRPr lang="en-US" dirty="0"/>
          </a:p>
        </p:txBody>
      </p:sp>
      <p:cxnSp>
        <p:nvCxnSpPr>
          <p:cNvPr id="11" name="Straight Arrow Connector 10"/>
          <p:cNvCxnSpPr/>
          <p:nvPr/>
        </p:nvCxnSpPr>
        <p:spPr>
          <a:xfrm>
            <a:off x="3619500" y="2614613"/>
            <a:ext cx="1295400" cy="9572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3"/>
            <a:endCxn id="4" idx="1"/>
          </p:cNvCxnSpPr>
          <p:nvPr/>
        </p:nvCxnSpPr>
        <p:spPr>
          <a:xfrm>
            <a:off x="1676400" y="3914775"/>
            <a:ext cx="762000" cy="47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5" idx="1"/>
          </p:cNvCxnSpPr>
          <p:nvPr/>
        </p:nvCxnSpPr>
        <p:spPr>
          <a:xfrm flipV="1">
            <a:off x="3505200" y="3914775"/>
            <a:ext cx="762000" cy="47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76400" y="4038600"/>
            <a:ext cx="1295400" cy="981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7" idx="1"/>
          </p:cNvCxnSpPr>
          <p:nvPr/>
        </p:nvCxnSpPr>
        <p:spPr>
          <a:xfrm>
            <a:off x="3505200" y="5362575"/>
            <a:ext cx="762000" cy="9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a:endCxn id="8" idx="2"/>
          </p:cNvCxnSpPr>
          <p:nvPr/>
        </p:nvCxnSpPr>
        <p:spPr>
          <a:xfrm flipV="1">
            <a:off x="5334000" y="4257675"/>
            <a:ext cx="1447800" cy="11144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3"/>
            <a:endCxn id="8" idx="1"/>
          </p:cNvCxnSpPr>
          <p:nvPr/>
        </p:nvCxnSpPr>
        <p:spPr>
          <a:xfrm>
            <a:off x="5334000" y="3914775"/>
            <a:ext cx="914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66987" y="2276475"/>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C    5</a:t>
            </a:r>
            <a:endParaRPr lang="en-US" dirty="0"/>
          </a:p>
        </p:txBody>
      </p:sp>
      <p:cxnSp>
        <p:nvCxnSpPr>
          <p:cNvPr id="26" name="Straight Arrow Connector 25"/>
          <p:cNvCxnSpPr>
            <a:stCxn id="9" idx="3"/>
            <a:endCxn id="24" idx="1"/>
          </p:cNvCxnSpPr>
          <p:nvPr/>
        </p:nvCxnSpPr>
        <p:spPr>
          <a:xfrm>
            <a:off x="1676400" y="2619375"/>
            <a:ext cx="89058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78986" y="3745468"/>
            <a:ext cx="1665014" cy="369332"/>
          </a:xfrm>
          <a:prstGeom prst="rect">
            <a:avLst/>
          </a:prstGeom>
          <a:noFill/>
        </p:spPr>
        <p:txBody>
          <a:bodyPr wrap="none" rtlCol="0">
            <a:spAutoFit/>
          </a:bodyPr>
          <a:lstStyle/>
          <a:p>
            <a:r>
              <a:rPr lang="en-US" dirty="0" smtClean="0"/>
              <a:t>“Project buffer”</a:t>
            </a:r>
            <a:endParaRPr lang="en-US" dirty="0"/>
          </a:p>
        </p:txBody>
      </p:sp>
      <p:sp>
        <p:nvSpPr>
          <p:cNvPr id="22" name="TextBox 21"/>
          <p:cNvSpPr txBox="1"/>
          <p:nvPr/>
        </p:nvSpPr>
        <p:spPr>
          <a:xfrm>
            <a:off x="5715000" y="5181600"/>
            <a:ext cx="1742559" cy="369332"/>
          </a:xfrm>
          <a:prstGeom prst="rect">
            <a:avLst/>
          </a:prstGeom>
          <a:noFill/>
        </p:spPr>
        <p:txBody>
          <a:bodyPr wrap="none" rtlCol="0">
            <a:spAutoFit/>
          </a:bodyPr>
          <a:lstStyle/>
          <a:p>
            <a:r>
              <a:rPr lang="en-US" dirty="0" smtClean="0"/>
              <a:t>“Feeding buffer”</a:t>
            </a:r>
            <a:endParaRPr lang="en-US" dirty="0"/>
          </a:p>
        </p:txBody>
      </p:sp>
    </p:spTree>
    <p:extLst>
      <p:ext uri="{BB962C8B-B14F-4D97-AF65-F5344CB8AC3E}">
        <p14:creationId xmlns:p14="http://schemas.microsoft.com/office/powerpoint/2010/main" val="1235784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syndrome &amp; large projects</a:t>
            </a:r>
            <a:endParaRPr lang="en-US" dirty="0"/>
          </a:p>
        </p:txBody>
      </p:sp>
      <p:sp>
        <p:nvSpPr>
          <p:cNvPr id="4" name="Content Placeholder 3"/>
          <p:cNvSpPr>
            <a:spLocks noGrp="1"/>
          </p:cNvSpPr>
          <p:nvPr>
            <p:ph idx="1"/>
          </p:nvPr>
        </p:nvSpPr>
        <p:spPr/>
        <p:txBody>
          <a:bodyPr>
            <a:normAutofit lnSpcReduction="10000"/>
          </a:bodyPr>
          <a:lstStyle/>
          <a:p>
            <a:r>
              <a:rPr lang="en-US" dirty="0" smtClean="0"/>
              <a:t>Student syndrome: tendency of people to waste “safety buffer” without starting tasks – reintroducing risk no matter how generous the buffer</a:t>
            </a:r>
          </a:p>
          <a:p>
            <a:r>
              <a:rPr lang="en-US" dirty="0" smtClean="0"/>
              <a:t>A real problem on student projects with interdependencies</a:t>
            </a:r>
          </a:p>
          <a:p>
            <a:r>
              <a:rPr lang="en-US" dirty="0" smtClean="0"/>
              <a:t>You’ve seen how critical chain handles this problem</a:t>
            </a:r>
          </a:p>
          <a:p>
            <a:r>
              <a:rPr lang="en-US" dirty="0" smtClean="0"/>
              <a:t>Can we solve this problem at Rose?</a:t>
            </a:r>
            <a:endParaRPr lang="en-US" dirty="0"/>
          </a:p>
        </p:txBody>
      </p:sp>
    </p:spTree>
    <p:extLst>
      <p:ext uri="{BB962C8B-B14F-4D97-AF65-F5344CB8AC3E}">
        <p14:creationId xmlns:p14="http://schemas.microsoft.com/office/powerpoint/2010/main" val="14276381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Please don’t confuse critical path and critical chain</a:t>
            </a:r>
            <a:endParaRPr lang="en-US" dirty="0"/>
          </a:p>
        </p:txBody>
      </p:sp>
      <p:sp>
        <p:nvSpPr>
          <p:cNvPr id="4" name="Content Placeholder 3"/>
          <p:cNvSpPr>
            <a:spLocks noGrp="1"/>
          </p:cNvSpPr>
          <p:nvPr>
            <p:ph idx="1"/>
          </p:nvPr>
        </p:nvSpPr>
        <p:spPr/>
        <p:txBody>
          <a:bodyPr/>
          <a:lstStyle/>
          <a:p>
            <a:r>
              <a:rPr lang="en-US" dirty="0" smtClean="0"/>
              <a:t>Critical path is the longest path through a PERT chart</a:t>
            </a:r>
          </a:p>
          <a:p>
            <a:r>
              <a:rPr lang="en-US" dirty="0" smtClean="0"/>
              <a:t>Critical chain is this thing, with reduced estimation time and buffers</a:t>
            </a:r>
          </a:p>
          <a:p>
            <a:pPr lvl="1"/>
            <a:r>
              <a:rPr lang="en-US" dirty="0" smtClean="0"/>
              <a:t>Within the overall methodology, there is also a smaller thing called “critical chain” involving a critical path that takes into account certain resource contentions. Don’t worry about it.</a:t>
            </a:r>
            <a:endParaRPr lang="en-US" dirty="0"/>
          </a:p>
        </p:txBody>
      </p:sp>
    </p:spTree>
    <p:extLst>
      <p:ext uri="{BB962C8B-B14F-4D97-AF65-F5344CB8AC3E}">
        <p14:creationId xmlns:p14="http://schemas.microsoft.com/office/powerpoint/2010/main" val="26983445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fontScale="77500" lnSpcReduction="20000"/>
          </a:bodyPr>
          <a:lstStyle/>
          <a:p>
            <a:pPr marL="0" indent="0">
              <a:buNone/>
            </a:pPr>
            <a:r>
              <a:rPr lang="en-US" b="1" dirty="0" smtClean="0"/>
              <a:t>Interesting issues with “student syndrome” here at Rose:</a:t>
            </a:r>
            <a:br>
              <a:rPr lang="en-US" b="1" dirty="0" smtClean="0"/>
            </a:br>
            <a:endParaRPr lang="en-US" b="1" dirty="0" smtClean="0"/>
          </a:p>
          <a:p>
            <a:r>
              <a:rPr lang="en-US" dirty="0" smtClean="0"/>
              <a:t>Students work in a multi-assignment environment. </a:t>
            </a:r>
            <a:r>
              <a:rPr lang="en-US" dirty="0" smtClean="0"/>
              <a:t>It may </a:t>
            </a:r>
            <a:r>
              <a:rPr lang="en-US" dirty="0" smtClean="0"/>
              <a:t>even </a:t>
            </a:r>
            <a:r>
              <a:rPr lang="en-US" dirty="0" smtClean="0"/>
              <a:t>be true that </a:t>
            </a:r>
            <a:r>
              <a:rPr lang="en-US" dirty="0" smtClean="0"/>
              <a:t>"trying to balance the workload of all project resources is far too complex." Therefore, </a:t>
            </a:r>
            <a:r>
              <a:rPr lang="en-US" dirty="0" smtClean="0"/>
              <a:t>something like critical chain </a:t>
            </a:r>
            <a:r>
              <a:rPr lang="en-US" dirty="0" smtClean="0"/>
              <a:t>still </a:t>
            </a:r>
            <a:r>
              <a:rPr lang="en-US" dirty="0" smtClean="0"/>
              <a:t>may </a:t>
            </a:r>
            <a:r>
              <a:rPr lang="en-US" dirty="0" smtClean="0"/>
              <a:t>not work in the student context because balancing activities, sports, and other assignments.</a:t>
            </a:r>
            <a:br>
              <a:rPr lang="en-US" dirty="0" smtClean="0"/>
            </a:br>
            <a:endParaRPr lang="en-US" dirty="0" smtClean="0"/>
          </a:p>
          <a:p>
            <a:r>
              <a:rPr lang="en-US" dirty="0" smtClean="0"/>
              <a:t>It may solve the "student syndrome" , but it </a:t>
            </a:r>
            <a:r>
              <a:rPr lang="en-US" dirty="0" smtClean="0"/>
              <a:t>may not </a:t>
            </a:r>
            <a:r>
              <a:rPr lang="en-US" dirty="0" smtClean="0"/>
              <a:t>work for students. It is really common that if a professor has a "buffer" (a professor is easy on their deadline), student will take advantages of it and keep pushing and missing deadline.</a:t>
            </a:r>
            <a:br>
              <a:rPr lang="en-US" dirty="0" smtClean="0"/>
            </a:br>
            <a:endParaRPr lang="en-US" dirty="0" smtClean="0"/>
          </a:p>
          <a:p>
            <a:r>
              <a:rPr lang="en-US" dirty="0" smtClean="0"/>
              <a:t>It </a:t>
            </a:r>
            <a:r>
              <a:rPr lang="en-US" dirty="0" smtClean="0"/>
              <a:t>may </a:t>
            </a:r>
            <a:r>
              <a:rPr lang="en-US" dirty="0" smtClean="0"/>
              <a:t>not work because deadlines are put in place so that the student can complete the assignment before moving on to the next chunk of material to learn. If you did implement the chain process students would feel rushed to learn the material and complete the assignment in unrealistic time periods leading to confusion on the material they are learning.</a:t>
            </a:r>
            <a:endParaRPr lang="en-US" dirty="0"/>
          </a:p>
        </p:txBody>
      </p:sp>
    </p:spTree>
    <p:extLst>
      <p:ext uri="{BB962C8B-B14F-4D97-AF65-F5344CB8AC3E}">
        <p14:creationId xmlns:p14="http://schemas.microsoft.com/office/powerpoint/2010/main" val="423823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“Theory of Constraints”?</a:t>
            </a:r>
            <a:endParaRPr lang="en-US" dirty="0"/>
          </a:p>
        </p:txBody>
      </p:sp>
      <p:sp>
        <p:nvSpPr>
          <p:cNvPr id="3" name="Content Placeholder 2"/>
          <p:cNvSpPr>
            <a:spLocks noGrp="1"/>
          </p:cNvSpPr>
          <p:nvPr>
            <p:ph idx="1"/>
          </p:nvPr>
        </p:nvSpPr>
        <p:spPr/>
        <p:txBody>
          <a:bodyPr>
            <a:normAutofit lnSpcReduction="10000"/>
          </a:bodyPr>
          <a:lstStyle/>
          <a:p>
            <a:r>
              <a:rPr lang="en-US" dirty="0"/>
              <a:t>The </a:t>
            </a:r>
            <a:r>
              <a:rPr lang="en-US" b="1" dirty="0"/>
              <a:t>theory of constraints</a:t>
            </a:r>
            <a:r>
              <a:rPr lang="en-US" dirty="0"/>
              <a:t> (TOC) is a management </a:t>
            </a:r>
            <a:r>
              <a:rPr lang="en-US" i="1" dirty="0"/>
              <a:t>paradigm</a:t>
            </a:r>
            <a:r>
              <a:rPr lang="en-US" dirty="0"/>
              <a:t> that views any manageable system as being limited in achieving more of its goals by a very small number of </a:t>
            </a:r>
            <a:r>
              <a:rPr lang="en-US" b="1" dirty="0"/>
              <a:t>constraints</a:t>
            </a:r>
            <a:r>
              <a:rPr lang="en-US" dirty="0" smtClean="0"/>
              <a:t>.</a:t>
            </a:r>
          </a:p>
          <a:p>
            <a:r>
              <a:rPr lang="en-US" dirty="0" smtClean="0"/>
              <a:t>Based on “how people really behave.”</a:t>
            </a:r>
          </a:p>
          <a:p>
            <a:r>
              <a:rPr lang="en-US" dirty="0" smtClean="0"/>
              <a:t>Includes lots of ideas to turn that into project productivity!</a:t>
            </a:r>
          </a:p>
          <a:p>
            <a:r>
              <a:rPr lang="en-US" dirty="0" smtClean="0"/>
              <a:t>“Critical chain” is one of these ideas…</a:t>
            </a:r>
            <a:endParaRPr lang="en-US" dirty="0"/>
          </a:p>
        </p:txBody>
      </p:sp>
    </p:spTree>
    <p:extLst>
      <p:ext uri="{BB962C8B-B14F-4D97-AF65-F5344CB8AC3E}">
        <p14:creationId xmlns:p14="http://schemas.microsoft.com/office/powerpoint/2010/main" val="132832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fontScale="90000"/>
          </a:bodyPr>
          <a:lstStyle/>
          <a:p>
            <a:r>
              <a:rPr lang="en-US" dirty="0" smtClean="0"/>
              <a:t>The worst thing you can do for your process is try to make every step complete on time.</a:t>
            </a:r>
            <a:endParaRPr lang="en-US" dirty="0"/>
          </a:p>
        </p:txBody>
      </p:sp>
    </p:spTree>
    <p:extLst>
      <p:ext uri="{BB962C8B-B14F-4D97-AF65-F5344CB8AC3E}">
        <p14:creationId xmlns:p14="http://schemas.microsoft.com/office/powerpoint/2010/main" val="3271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long does it take you to get home for Thanksgiving?</a:t>
            </a:r>
            <a:endParaRPr lang="en-US" dirty="0"/>
          </a:p>
        </p:txBody>
      </p:sp>
      <p:pic>
        <p:nvPicPr>
          <p:cNvPr id="3" name="Picture 2"/>
          <p:cNvPicPr>
            <a:picLocks noChangeAspect="1"/>
          </p:cNvPicPr>
          <p:nvPr/>
        </p:nvPicPr>
        <p:blipFill>
          <a:blip r:embed="rId3"/>
          <a:stretch>
            <a:fillRect/>
          </a:stretch>
        </p:blipFill>
        <p:spPr>
          <a:xfrm>
            <a:off x="5334000" y="2971800"/>
            <a:ext cx="3124200" cy="3124200"/>
          </a:xfrm>
          <a:prstGeom prst="rect">
            <a:avLst/>
          </a:prstGeom>
        </p:spPr>
      </p:pic>
      <p:pic>
        <p:nvPicPr>
          <p:cNvPr id="4" name="Picture 3"/>
          <p:cNvPicPr>
            <a:picLocks noChangeAspect="1"/>
          </p:cNvPicPr>
          <p:nvPr/>
        </p:nvPicPr>
        <p:blipFill>
          <a:blip r:embed="rId4"/>
          <a:stretch>
            <a:fillRect/>
          </a:stretch>
        </p:blipFill>
        <p:spPr>
          <a:xfrm>
            <a:off x="381000" y="2438400"/>
            <a:ext cx="4419600" cy="3883213"/>
          </a:xfrm>
          <a:prstGeom prst="rect">
            <a:avLst/>
          </a:prstGeom>
        </p:spPr>
      </p:pic>
    </p:spTree>
    <p:extLst>
      <p:ext uri="{BB962C8B-B14F-4D97-AF65-F5344CB8AC3E}">
        <p14:creationId xmlns:p14="http://schemas.microsoft.com/office/powerpoint/2010/main" val="365475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safety do our estimates contain?</a:t>
            </a:r>
            <a:endParaRPr lang="en-US" dirty="0"/>
          </a:p>
        </p:txBody>
      </p:sp>
      <p:pic>
        <p:nvPicPr>
          <p:cNvPr id="3" name="Picture 2"/>
          <p:cNvPicPr>
            <a:picLocks noChangeAspect="1"/>
          </p:cNvPicPr>
          <p:nvPr/>
        </p:nvPicPr>
        <p:blipFill>
          <a:blip r:embed="rId3"/>
          <a:stretch>
            <a:fillRect/>
          </a:stretch>
        </p:blipFill>
        <p:spPr>
          <a:xfrm>
            <a:off x="762000" y="2082800"/>
            <a:ext cx="7620000" cy="2679700"/>
          </a:xfrm>
          <a:prstGeom prst="rect">
            <a:avLst/>
          </a:prstGeom>
        </p:spPr>
      </p:pic>
    </p:spTree>
    <p:extLst>
      <p:ext uri="{BB962C8B-B14F-4D97-AF65-F5344CB8AC3E}">
        <p14:creationId xmlns:p14="http://schemas.microsoft.com/office/powerpoint/2010/main" val="27139356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Parkinson’s Law?</a:t>
            </a:r>
            <a:endParaRPr lang="en-US" dirty="0"/>
          </a:p>
        </p:txBody>
      </p:sp>
      <p:sp>
        <p:nvSpPr>
          <p:cNvPr id="3" name="Content Placeholder 2"/>
          <p:cNvSpPr>
            <a:spLocks noGrp="1"/>
          </p:cNvSpPr>
          <p:nvPr>
            <p:ph idx="1"/>
          </p:nvPr>
        </p:nvSpPr>
        <p:spPr/>
        <p:txBody>
          <a:bodyPr/>
          <a:lstStyle/>
          <a:p>
            <a:r>
              <a:rPr lang="en-US" dirty="0" smtClean="0"/>
              <a:t>Parkinson’s Law: Work expands to fill the time available</a:t>
            </a:r>
          </a:p>
          <a:p>
            <a:r>
              <a:rPr lang="en-US" dirty="0" smtClean="0"/>
              <a:t>Benefits of finishing early</a:t>
            </a:r>
          </a:p>
          <a:p>
            <a:r>
              <a:rPr lang="en-US" dirty="0" smtClean="0"/>
              <a:t>Student syndrome</a:t>
            </a:r>
          </a:p>
          <a:p>
            <a:r>
              <a:rPr lang="en-US" dirty="0" smtClean="0"/>
              <a:t>Multitasking</a:t>
            </a:r>
            <a:endParaRPr lang="en-US" dirty="0"/>
          </a:p>
        </p:txBody>
      </p:sp>
      <p:pic>
        <p:nvPicPr>
          <p:cNvPr id="4" name="Picture 3"/>
          <p:cNvPicPr>
            <a:picLocks noChangeAspect="1"/>
          </p:cNvPicPr>
          <p:nvPr/>
        </p:nvPicPr>
        <p:blipFill>
          <a:blip r:embed="rId3"/>
          <a:stretch>
            <a:fillRect/>
          </a:stretch>
        </p:blipFill>
        <p:spPr>
          <a:xfrm>
            <a:off x="6324600" y="2667000"/>
            <a:ext cx="2522838" cy="3429000"/>
          </a:xfrm>
          <a:prstGeom prst="rect">
            <a:avLst/>
          </a:prstGeom>
        </p:spPr>
      </p:pic>
      <p:sp>
        <p:nvSpPr>
          <p:cNvPr id="5" name="TextBox 4"/>
          <p:cNvSpPr txBox="1"/>
          <p:nvPr/>
        </p:nvSpPr>
        <p:spPr>
          <a:xfrm>
            <a:off x="1447800" y="5181600"/>
            <a:ext cx="4572000" cy="923330"/>
          </a:xfrm>
          <a:prstGeom prst="rect">
            <a:avLst/>
          </a:prstGeom>
          <a:noFill/>
        </p:spPr>
        <p:txBody>
          <a:bodyPr wrap="square" rtlCol="0">
            <a:spAutoFit/>
          </a:bodyPr>
          <a:lstStyle/>
          <a:p>
            <a:r>
              <a:rPr lang="en-US" dirty="0" smtClean="0"/>
              <a:t>“And if you finish memorizing the names of all the presidents, go ahead and memorize the names of all the vice-presidents.”</a:t>
            </a:r>
            <a:endParaRPr lang="en-US" dirty="0"/>
          </a:p>
        </p:txBody>
      </p:sp>
    </p:spTree>
    <p:extLst>
      <p:ext uri="{BB962C8B-B14F-4D97-AF65-F5344CB8AC3E}">
        <p14:creationId xmlns:p14="http://schemas.microsoft.com/office/powerpoint/2010/main" val="23368089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599"/>
            <a:ext cx="7116763"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Multitasking’s effects</a:t>
            </a:r>
            <a:endParaRPr lang="en-US" dirty="0"/>
          </a:p>
        </p:txBody>
      </p:sp>
    </p:spTree>
    <p:extLst>
      <p:ext uri="{BB962C8B-B14F-4D97-AF65-F5344CB8AC3E}">
        <p14:creationId xmlns:p14="http://schemas.microsoft.com/office/powerpoint/2010/main" val="3750037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pic>
        <p:nvPicPr>
          <p:cNvPr id="3" name="Picture 2"/>
          <p:cNvPicPr>
            <a:picLocks noChangeAspect="1"/>
          </p:cNvPicPr>
          <p:nvPr/>
        </p:nvPicPr>
        <p:blipFill>
          <a:blip r:embed="rId3"/>
          <a:stretch>
            <a:fillRect/>
          </a:stretch>
        </p:blipFill>
        <p:spPr>
          <a:xfrm>
            <a:off x="2984500" y="2133600"/>
            <a:ext cx="3162300" cy="2578100"/>
          </a:xfrm>
          <a:prstGeom prst="rect">
            <a:avLst/>
          </a:prstGeom>
        </p:spPr>
      </p:pic>
    </p:spTree>
    <p:extLst>
      <p:ext uri="{BB962C8B-B14F-4D97-AF65-F5344CB8AC3E}">
        <p14:creationId xmlns:p14="http://schemas.microsoft.com/office/powerpoint/2010/main" val="33309521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2057400"/>
          </a:xfrm>
        </p:spPr>
        <p:txBody>
          <a:bodyPr>
            <a:normAutofit fontScale="90000"/>
          </a:bodyPr>
          <a:lstStyle/>
          <a:p>
            <a:r>
              <a:rPr lang="en-US" dirty="0" err="1" smtClean="0"/>
              <a:t>Goldratt’s</a:t>
            </a:r>
            <a:r>
              <a:rPr lang="en-US" dirty="0" smtClean="0"/>
              <a:t> solution – </a:t>
            </a:r>
            <a:br>
              <a:rPr lang="en-US" dirty="0" smtClean="0"/>
            </a:br>
            <a:r>
              <a:rPr lang="en-US" dirty="0" smtClean="0"/>
              <a:t>Reduce the estimate of everything by half (approximately) and </a:t>
            </a:r>
            <a:br>
              <a:rPr lang="en-US" dirty="0" smtClean="0"/>
            </a:br>
            <a:r>
              <a:rPr lang="en-US" dirty="0" smtClean="0"/>
              <a:t>move the buffer to the end</a:t>
            </a:r>
            <a:endParaRPr lang="en-US" dirty="0"/>
          </a:p>
        </p:txBody>
      </p:sp>
      <p:pic>
        <p:nvPicPr>
          <p:cNvPr id="3" name="Picture 2" descr="042618 fg1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7315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81000" y="5029200"/>
            <a:ext cx="5257800" cy="15621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Why is this better?</a:t>
            </a:r>
            <a:endParaRPr lang="en-US" sz="4000" dirty="0"/>
          </a:p>
        </p:txBody>
      </p:sp>
    </p:spTree>
    <p:extLst>
      <p:ext uri="{BB962C8B-B14F-4D97-AF65-F5344CB8AC3E}">
        <p14:creationId xmlns:p14="http://schemas.microsoft.com/office/powerpoint/2010/main" val="10254721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565</Words>
  <Application>Microsoft Macintosh PowerPoint</Application>
  <PresentationFormat>On-screen Show (4:3)</PresentationFormat>
  <Paragraphs>64</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Critical Chain</vt:lpstr>
      <vt:lpstr>What is the “Theory of Constraints”?</vt:lpstr>
      <vt:lpstr>The worst thing you can do for your process is try to make every step complete on time.</vt:lpstr>
      <vt:lpstr>How long does it take you to get home for Thanksgiving?</vt:lpstr>
      <vt:lpstr>How much safety do our estimates contain?</vt:lpstr>
      <vt:lpstr>What causes Parkinson’s Law?</vt:lpstr>
      <vt:lpstr>Multitasking’s effects</vt:lpstr>
      <vt:lpstr>What can we do?</vt:lpstr>
      <vt:lpstr>Goldratt’s solution –  Reduce the estimate of everything by half (approximately) and  move the buffer to the end</vt:lpstr>
      <vt:lpstr>PowerPoint Presentation</vt:lpstr>
      <vt:lpstr>What about situations where there are complex dependencies?</vt:lpstr>
      <vt:lpstr>Student syndrome &amp; large projects</vt:lpstr>
      <vt:lpstr>Please don’t confuse critical path and critical chain</vt:lpstr>
      <vt:lpstr>PowerPoint Presentation</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Chain</dc:title>
  <dc:creator>Mike Hewner</dc:creator>
  <cp:lastModifiedBy>Steve Chenoweth</cp:lastModifiedBy>
  <cp:revision>26</cp:revision>
  <dcterms:created xsi:type="dcterms:W3CDTF">2013-10-03T15:32:28Z</dcterms:created>
  <dcterms:modified xsi:type="dcterms:W3CDTF">2014-10-17T12:54:23Z</dcterms:modified>
</cp:coreProperties>
</file>