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56" r:id="rId4"/>
    <p:sldId id="260" r:id="rId5"/>
    <p:sldId id="261" r:id="rId6"/>
    <p:sldId id="266" r:id="rId7"/>
    <p:sldId id="267" r:id="rId8"/>
    <p:sldId id="268" r:id="rId9"/>
    <p:sldId id="269" r:id="rId10"/>
    <p:sldId id="262" r:id="rId11"/>
    <p:sldId id="263" r:id="rId12"/>
    <p:sldId id="264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32" autoAdjust="0"/>
  </p:normalViewPr>
  <p:slideViewPr>
    <p:cSldViewPr>
      <p:cViewPr varScale="1">
        <p:scale>
          <a:sx n="78" d="100"/>
          <a:sy n="78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1F09E-B17B-4350-B2D8-01D278256315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1949-946E-4766-B124-F92436ED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people to go</a:t>
            </a:r>
            <a:r>
              <a:rPr lang="en-US" baseline="0" dirty="0" smtClean="0"/>
              <a:t> to the board and indicate projects that have had this risk</a:t>
            </a:r>
          </a:p>
          <a:p>
            <a:r>
              <a:rPr lang="en-US" baseline="0" dirty="0" smtClean="0"/>
              <a:t>Get people to come up with ways to prevent this risk</a:t>
            </a:r>
          </a:p>
          <a:p>
            <a:r>
              <a:rPr lang="en-US" baseline="0" dirty="0" smtClean="0"/>
              <a:t>Get people to come up with risks not on this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www.mountaingoatsoftware.com</a:t>
            </a:r>
            <a:r>
              <a:rPr lang="en-US" dirty="0" smtClean="0"/>
              <a:t>/blog/managing-risk-on-agile-projects-with-the-risk-</a:t>
            </a:r>
            <a:r>
              <a:rPr lang="en-US" dirty="0" err="1" smtClean="0"/>
              <a:t>burndown</a:t>
            </a:r>
            <a:r>
              <a:rPr lang="en-US" dirty="0" smtClean="0"/>
              <a:t>-chart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www.mountaingoatsoftware.com</a:t>
            </a:r>
            <a:r>
              <a:rPr lang="en-US" dirty="0" smtClean="0"/>
              <a:t>/blog/managing-risk-on-agile-projects-with-the-risk-</a:t>
            </a:r>
            <a:r>
              <a:rPr lang="en-US" dirty="0" err="1" smtClean="0"/>
              <a:t>burndown</a:t>
            </a:r>
            <a:r>
              <a:rPr lang="en-US" dirty="0" smtClean="0"/>
              <a:t>-chart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APM </a:t>
            </a:r>
            <a:r>
              <a:rPr lang="en-US" dirty="0" err="1" smtClean="0"/>
              <a:t>pp</a:t>
            </a:r>
            <a:r>
              <a:rPr lang="en-US" dirty="0" smtClean="0"/>
              <a:t> 182-5 reading.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beforeitsnews.com</a:t>
            </a:r>
            <a:r>
              <a:rPr lang="en-US" dirty="0" smtClean="0"/>
              <a:t>/business/2012/09/watch-out-for-this-insidious-startup-project-malady-2454052.html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Revolving</a:t>
            </a:r>
            <a:r>
              <a:rPr lang="en-US" baseline="0" dirty="0" smtClean="0"/>
              <a:t> door image from http://</a:t>
            </a:r>
            <a:r>
              <a:rPr lang="en-US" baseline="0" dirty="0" err="1" smtClean="0"/>
              <a:t>www.recourseresource.com</a:t>
            </a:r>
            <a:r>
              <a:rPr lang="en-US" baseline="0" dirty="0" smtClean="0"/>
              <a:t>/blog/stop-recruiting-start-retaining/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www.dwg-us.com</a:t>
            </a:r>
            <a:r>
              <a:rPr lang="en-US" smtClean="0"/>
              <a:t>/blog/pm-insights-top-3-responsibilities-of-an-executive-project-sponsor/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4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www.sciencedaily.com</a:t>
            </a:r>
            <a:r>
              <a:rPr lang="en-US" baseline="0" dirty="0" smtClean="0"/>
              <a:t>/releases/2012/07/120718122303.htm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Ducks from http://</a:t>
            </a:r>
            <a:r>
              <a:rPr lang="en-US" dirty="0" err="1" smtClean="0"/>
              <a:t>www.dailymail.co.uk</a:t>
            </a:r>
            <a:r>
              <a:rPr lang="en-US" dirty="0" smtClean="0"/>
              <a:t>/news/article-1336059/Mother-ducks-10-ducklings-swept-away-powerful-gust-wind-Woodbine.html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www.apriliaforum.com</a:t>
            </a:r>
            <a:r>
              <a:rPr lang="en-US" dirty="0" smtClean="0"/>
              <a:t>/forums/showthread.php?265463-Rear-shock-preload-tool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is at http://</a:t>
            </a:r>
            <a:r>
              <a:rPr lang="en-US" dirty="0" err="1" smtClean="0"/>
              <a:t>www.techwell.com</a:t>
            </a:r>
            <a:r>
              <a:rPr lang="en-US" dirty="0" smtClean="0"/>
              <a:t>/2014/04/managing-risk-agile-project.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1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F57A-7037-4178-9621-83B7BBA473A7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84C0C4-8E2C-4394-B332-51423DACE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r>
              <a:rPr lang="en-US" dirty="0" smtClean="0"/>
              <a:t>Agile Risk Management</a:t>
            </a:r>
            <a:endParaRPr lang="en-US" dirty="0"/>
          </a:p>
        </p:txBody>
      </p:sp>
      <p:pic>
        <p:nvPicPr>
          <p:cNvPr id="1026" name="Picture 2" descr="http://alignment.files.wordpress.com/2008/11/dilbert19971107ris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840591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22858"/>
          <a:stretch>
            <a:fillRect/>
          </a:stretch>
        </p:blipFill>
        <p:spPr bwMode="auto">
          <a:xfrm>
            <a:off x="5486400" y="6096000"/>
            <a:ext cx="33591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30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be visionary and positive, while</a:t>
            </a:r>
          </a:p>
          <a:p>
            <a:r>
              <a:rPr lang="en-US" dirty="0" smtClean="0"/>
              <a:t>Also being brutally honest about risks</a:t>
            </a:r>
          </a:p>
          <a:p>
            <a:pPr lvl="1"/>
            <a:r>
              <a:rPr lang="en-US" dirty="0" smtClean="0"/>
              <a:t>Denial leads to surprise</a:t>
            </a:r>
          </a:p>
          <a:p>
            <a:pPr lvl="1"/>
            <a:r>
              <a:rPr lang="en-US" dirty="0" smtClean="0"/>
              <a:t>But constant attention to risk is demoralizing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article-1336059-0C5E107C000005DC-623_634x3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6" y="4103182"/>
            <a:ext cx="5183244" cy="25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and worse with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planning and delivery iterations:</a:t>
            </a:r>
          </a:p>
          <a:p>
            <a:pPr lvl="1"/>
            <a:r>
              <a:rPr lang="en-US" dirty="0" smtClean="0"/>
              <a:t>Reduced risk of losing customer involvement</a:t>
            </a:r>
          </a:p>
          <a:p>
            <a:pPr lvl="1"/>
            <a:r>
              <a:rPr lang="en-US" dirty="0" smtClean="0"/>
              <a:t>Less up-front wasted time from project changes</a:t>
            </a:r>
          </a:p>
          <a:p>
            <a:pPr lvl="1"/>
            <a:r>
              <a:rPr lang="en-US" dirty="0" smtClean="0"/>
              <a:t>But also can have major rework due to oversights</a:t>
            </a:r>
          </a:p>
          <a:p>
            <a:pPr lvl="1"/>
            <a:r>
              <a:rPr lang="en-US" dirty="0" smtClean="0"/>
              <a:t>Scope oscillation is a problem from hurried customer interaction</a:t>
            </a:r>
          </a:p>
          <a:p>
            <a:pPr lvl="1"/>
            <a:r>
              <a:rPr lang="en-US" dirty="0" smtClean="0"/>
              <a:t>Increased cost of frequent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Highsmith</a:t>
            </a:r>
            <a:r>
              <a:rPr lang="en-US" dirty="0" smtClean="0"/>
              <a:t> argues it’s “new 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be made risk-free</a:t>
            </a:r>
          </a:p>
          <a:p>
            <a:r>
              <a:rPr lang="en-US" dirty="0" smtClean="0"/>
              <a:t>No one knows for sure if it can be built to spec</a:t>
            </a:r>
            <a:endParaRPr lang="en-US" dirty="0"/>
          </a:p>
        </p:txBody>
      </p:sp>
      <p:pic>
        <p:nvPicPr>
          <p:cNvPr id="4" name="Picture 3" descr="2N9415.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251200"/>
            <a:ext cx="3149600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1" y="50964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 the next iteration, go ahead and make these into a single tool…”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5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tips from </a:t>
            </a:r>
            <a:r>
              <a:rPr lang="en-US" dirty="0" err="1" smtClean="0"/>
              <a:t>Techwell</a:t>
            </a:r>
            <a:r>
              <a:rPr lang="en-US" dirty="0" smtClean="0"/>
              <a:t>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management in agile is “inferred” rather than explicit, but</a:t>
            </a:r>
          </a:p>
          <a:p>
            <a:r>
              <a:rPr lang="en-US" dirty="0" smtClean="0"/>
              <a:t>Standup meetings are designed to air risks.</a:t>
            </a:r>
          </a:p>
          <a:p>
            <a:r>
              <a:rPr lang="en-US" dirty="0" smtClean="0"/>
              <a:t>Retrospectives provide another opportunity.</a:t>
            </a:r>
          </a:p>
          <a:p>
            <a:r>
              <a:rPr lang="en-US" dirty="0" smtClean="0"/>
              <a:t>Sizing-up a sprint exposes risks.</a:t>
            </a:r>
          </a:p>
          <a:p>
            <a:r>
              <a:rPr lang="en-US" dirty="0" smtClean="0"/>
              <a:t>The responsibility to spot risks should be shared across the team.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0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idea for agile? (part 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485900"/>
            <a:ext cx="7874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idea for agile? (part 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643462"/>
            <a:ext cx="6375400" cy="4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066073" y="3580674"/>
            <a:ext cx="3631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Risk </a:t>
            </a:r>
            <a:r>
              <a:rPr lang="en-US" sz="3200" dirty="0" err="1" smtClean="0"/>
              <a:t>burndown</a:t>
            </a:r>
            <a:r>
              <a:rPr lang="en-US" sz="3200" dirty="0" smtClean="0"/>
              <a:t> chart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40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not rocket science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Figure out what problems you might have</a:t>
            </a:r>
          </a:p>
          <a:p>
            <a:r>
              <a:rPr lang="en-US" dirty="0" smtClean="0"/>
              <a:t>Estimate how problematic they would be and likely they are to happen</a:t>
            </a:r>
          </a:p>
          <a:p>
            <a:r>
              <a:rPr lang="en-US" dirty="0" smtClean="0"/>
              <a:t>If they are more problematic than makes you feel comfortable (i.e. if they exceed your “Risk Referent”) then do something about them</a:t>
            </a:r>
          </a:p>
          <a:p>
            <a:r>
              <a:rPr lang="en-US" dirty="0" smtClean="0"/>
              <a:t>Obviously it’s better if your process </a:t>
            </a:r>
            <a:r>
              <a:rPr lang="en-US" i="1" dirty="0" smtClean="0"/>
              <a:t>prevents</a:t>
            </a:r>
            <a:r>
              <a:rPr lang="en-US" dirty="0" smtClean="0"/>
              <a:t> risks rather than simply planning for extra time BUT even that’s better than walking off a cliff</a:t>
            </a:r>
          </a:p>
          <a:p>
            <a:endParaRPr lang="en-US" dirty="0"/>
          </a:p>
          <a:p>
            <a:r>
              <a:rPr lang="en-US" dirty="0" smtClean="0"/>
              <a:t>The difficult part is:</a:t>
            </a:r>
          </a:p>
          <a:p>
            <a:pPr lvl="1"/>
            <a:r>
              <a:rPr lang="en-US" dirty="0" smtClean="0"/>
              <a:t>Knowing what’s at risk</a:t>
            </a:r>
          </a:p>
          <a:p>
            <a:pPr lvl="1"/>
            <a:r>
              <a:rPr lang="en-US" dirty="0" smtClean="0"/>
              <a:t>Preventing it from being a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6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Philips’ Frequent Sources of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Personnel shortfalls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Unrealistic schedules and budgets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Developing the wrong software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Developing the wrong user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Goldplating</a:t>
            </a:r>
            <a:r>
              <a:rPr lang="en-US" dirty="0" smtClean="0"/>
              <a:t> (paying to much attention to what the customer wants changed)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Continuing steam of requirements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Shortfalls in externally furnished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Real-time performance shortfalls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Straining computer science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Sources of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are from </a:t>
            </a:r>
            <a:r>
              <a:rPr lang="en-US" dirty="0" err="1" smtClean="0"/>
              <a:t>DeMarco’s</a:t>
            </a:r>
            <a:r>
              <a:rPr lang="en-US" dirty="0" smtClean="0"/>
              <a:t> book (2003):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Inherent schedule flaws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Requirements inflation (creep)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Employee turnover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Specifications breakdown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Poor productivity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36" y="2362200"/>
            <a:ext cx="27471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Highsmith’s</a:t>
            </a:r>
            <a:r>
              <a:rPr lang="en-US" dirty="0" smtClean="0"/>
              <a:t> remedies for </a:t>
            </a:r>
            <a:br>
              <a:rPr lang="en-US" dirty="0" smtClean="0"/>
            </a:br>
            <a:r>
              <a:rPr lang="en-US" dirty="0" smtClean="0"/>
              <a:t>schedule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involvement in planning and estimating</a:t>
            </a:r>
          </a:p>
          <a:p>
            <a:r>
              <a:rPr lang="en-US" dirty="0" smtClean="0"/>
              <a:t>Early feedback on delivery velocity</a:t>
            </a:r>
          </a:p>
          <a:p>
            <a:r>
              <a:rPr lang="en-US" dirty="0" smtClean="0"/>
              <a:t>Constant pressure to balance the number and depth of features with capacity constraints</a:t>
            </a:r>
          </a:p>
          <a:p>
            <a:r>
              <a:rPr lang="en-US" dirty="0" smtClean="0"/>
              <a:t>Close interaction between engineering and customer teams</a:t>
            </a:r>
          </a:p>
          <a:p>
            <a:r>
              <a:rPr lang="en-US" dirty="0" smtClean="0"/>
              <a:t>Early error detection/correction to keep a clean working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6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And for feature creep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creep, it’s growth.</a:t>
            </a:r>
          </a:p>
          <a:p>
            <a:r>
              <a:rPr lang="en-US" dirty="0" smtClean="0"/>
              <a:t>Needs to be a joint effort, not features added indiscriminately.</a:t>
            </a:r>
            <a:endParaRPr lang="en-US" dirty="0"/>
          </a:p>
        </p:txBody>
      </p:sp>
      <p:pic>
        <p:nvPicPr>
          <p:cNvPr id="4" name="Picture 3" descr="the-scope-creep_thumb[2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3571875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5486400"/>
            <a:ext cx="301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Highsmith</a:t>
            </a:r>
            <a:r>
              <a:rPr lang="en-US" dirty="0" smtClean="0"/>
              <a:t> says, “Not as dangerous as he looks…”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8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Employee turnover?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in agile projects:</a:t>
            </a:r>
          </a:p>
          <a:p>
            <a:pPr lvl="1"/>
            <a:r>
              <a:rPr lang="en-US" dirty="0" smtClean="0"/>
              <a:t>More collaboration</a:t>
            </a:r>
          </a:p>
          <a:p>
            <a:pPr lvl="1"/>
            <a:r>
              <a:rPr lang="en-US" dirty="0" smtClean="0"/>
              <a:t>Pair programming</a:t>
            </a:r>
          </a:p>
          <a:p>
            <a:pPr lvl="1"/>
            <a:r>
              <a:rPr lang="en-US" dirty="0" smtClean="0"/>
              <a:t>Higher morale</a:t>
            </a:r>
          </a:p>
          <a:p>
            <a:r>
              <a:rPr lang="en-US" dirty="0" smtClean="0"/>
              <a:t>To ameliorate, </a:t>
            </a:r>
            <a:br>
              <a:rPr lang="en-US" dirty="0" smtClean="0"/>
            </a:br>
            <a:r>
              <a:rPr lang="en-US" dirty="0" err="1" smtClean="0"/>
              <a:t>Highsmith</a:t>
            </a:r>
            <a:r>
              <a:rPr lang="en-US" dirty="0" smtClean="0"/>
              <a:t> recommends:</a:t>
            </a:r>
          </a:p>
          <a:p>
            <a:pPr lvl="1"/>
            <a:r>
              <a:rPr lang="en-US" dirty="0" smtClean="0"/>
              <a:t>Cross-training and</a:t>
            </a:r>
          </a:p>
          <a:p>
            <a:pPr lvl="1"/>
            <a:r>
              <a:rPr lang="en-US" dirty="0" smtClean="0"/>
              <a:t>Documentation!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05" y="2552700"/>
            <a:ext cx="3140395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8400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one’s really two problems – people leaving and people arriving.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4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Specification breakdown?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APM insists on a product manager.</a:t>
            </a:r>
          </a:p>
          <a:p>
            <a:r>
              <a:rPr lang="en-US" dirty="0" smtClean="0"/>
              <a:t>They need to resolve spec conflicts.</a:t>
            </a:r>
          </a:p>
          <a:p>
            <a:pPr lvl="1"/>
            <a:r>
              <a:rPr lang="en-US" dirty="0" smtClean="0"/>
              <a:t>Aided by an executive sponsor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56000"/>
            <a:ext cx="4724400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46114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“They claim </a:t>
            </a:r>
            <a:r>
              <a:rPr lang="en-US" dirty="0" err="1" smtClean="0"/>
              <a:t>tha</a:t>
            </a:r>
            <a:r>
              <a:rPr lang="en-US" dirty="0" smtClean="0"/>
              <a:t> this should work, somehow.”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4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Poor productivity?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emphasizes getting the right people on the team, to begin with.</a:t>
            </a:r>
          </a:p>
          <a:p>
            <a:r>
              <a:rPr lang="en-US" dirty="0" smtClean="0"/>
              <a:t>The fast iterations drive productivity.</a:t>
            </a:r>
            <a:endParaRPr lang="en-US" dirty="0"/>
          </a:p>
        </p:txBody>
      </p:sp>
      <p:pic>
        <p:nvPicPr>
          <p:cNvPr id="4" name="Picture 3" descr="120718122303-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71900"/>
            <a:ext cx="3352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127" y="4953000"/>
            <a:ext cx="308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 – Riding the plasma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5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837</Words>
  <Application>Microsoft Macintosh PowerPoint</Application>
  <PresentationFormat>On-screen Show (4:3)</PresentationFormat>
  <Paragraphs>105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Agile Risk Management</vt:lpstr>
      <vt:lpstr>Ok, not rocket science here</vt:lpstr>
      <vt:lpstr>Philips’ Frequent Sources of Risk</vt:lpstr>
      <vt:lpstr>Highsmith’s Sources of Risk</vt:lpstr>
      <vt:lpstr>1. Highsmith’s remedies for  schedule risk</vt:lpstr>
      <vt:lpstr>2. And for feature creep</vt:lpstr>
      <vt:lpstr>3. Employee turnover?</vt:lpstr>
      <vt:lpstr>4. Specification breakdown?</vt:lpstr>
      <vt:lpstr>5. Poor productivity?</vt:lpstr>
      <vt:lpstr>Leadership required</vt:lpstr>
      <vt:lpstr>Better and worse with agile</vt:lpstr>
      <vt:lpstr>Highsmith argues it’s “new work”</vt:lpstr>
      <vt:lpstr>Additional tips from Techwell article</vt:lpstr>
      <vt:lpstr>A good idea for agile? (part 1)</vt:lpstr>
      <vt:lpstr>A good idea for agile? (part 2)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Philips’ Frequent Sources of Risk</dc:title>
  <dc:creator>Mike Hewner</dc:creator>
  <cp:lastModifiedBy>Steve Chenoweth</cp:lastModifiedBy>
  <cp:revision>24</cp:revision>
  <dcterms:created xsi:type="dcterms:W3CDTF">2013-10-10T14:08:11Z</dcterms:created>
  <dcterms:modified xsi:type="dcterms:W3CDTF">2014-10-16T12:49:57Z</dcterms:modified>
</cp:coreProperties>
</file>