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58" r:id="rId3"/>
    <p:sldId id="259" r:id="rId4"/>
    <p:sldId id="276" r:id="rId5"/>
    <p:sldId id="260" r:id="rId6"/>
    <p:sldId id="261" r:id="rId7"/>
    <p:sldId id="262" r:id="rId8"/>
    <p:sldId id="263" r:id="rId9"/>
    <p:sldId id="274" r:id="rId10"/>
    <p:sldId id="271" r:id="rId11"/>
    <p:sldId id="264" r:id="rId12"/>
    <p:sldId id="272" r:id="rId13"/>
    <p:sldId id="265" r:id="rId14"/>
    <p:sldId id="266" r:id="rId15"/>
    <p:sldId id="273" r:id="rId16"/>
    <p:sldId id="277" r:id="rId17"/>
    <p:sldId id="267" r:id="rId18"/>
    <p:sldId id="268" r:id="rId19"/>
    <p:sldId id="278" r:id="rId20"/>
    <p:sldId id="275" r:id="rId2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500" autoAdjust="0"/>
  </p:normalViewPr>
  <p:slideViewPr>
    <p:cSldViewPr>
      <p:cViewPr varScale="1">
        <p:scale>
          <a:sx n="65" d="100"/>
          <a:sy n="65" d="100"/>
        </p:scale>
        <p:origin x="-1944" y="-120"/>
      </p:cViewPr>
      <p:guideLst>
        <p:guide orient="horz" pos="2160"/>
        <p:guide pos="2880"/>
      </p:guideLst>
    </p:cSldViewPr>
  </p:slideViewPr>
  <p:outlineViewPr>
    <p:cViewPr>
      <p:scale>
        <a:sx n="33" d="100"/>
        <a:sy n="33" d="100"/>
      </p:scale>
      <p:origin x="0" y="43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cs typeface="+mn-cs"/>
              </a:defRPr>
            </a:lvl1pPr>
          </a:lstStyle>
          <a:p>
            <a:pPr>
              <a:defRPr/>
            </a:pPr>
            <a:fld id="{FBB88D88-9863-D245-90A9-F8E340315E01}" type="datetimeFigureOut">
              <a:rPr lang="en-US"/>
              <a:pPr>
                <a:defRPr/>
              </a:pPr>
              <a:t>10/14/14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cs typeface="+mn-cs"/>
              </a:defRPr>
            </a:lvl1pPr>
          </a:lstStyle>
          <a:p>
            <a:pPr>
              <a:defRPr/>
            </a:pPr>
            <a:fld id="{9D1118C6-EE65-4D4D-BCE8-D61A10438275}" type="slidenum">
              <a:rPr lang="en-US"/>
              <a:pPr>
                <a:defRPr/>
              </a:pPr>
              <a:t>‹#›</a:t>
            </a:fld>
            <a:endParaRPr lang="en-US"/>
          </a:p>
        </p:txBody>
      </p:sp>
    </p:spTree>
    <p:extLst>
      <p:ext uri="{BB962C8B-B14F-4D97-AF65-F5344CB8AC3E}">
        <p14:creationId xmlns:p14="http://schemas.microsoft.com/office/powerpoint/2010/main" val="762869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cs typeface="+mn-cs"/>
              </a:defRPr>
            </a:lvl1pPr>
          </a:lstStyle>
          <a:p>
            <a:pPr>
              <a:defRPr/>
            </a:pPr>
            <a:fld id="{1ACC0090-DBB3-AA46-8CA3-2638841EDC00}" type="datetimeFigureOut">
              <a:rPr lang="en-US"/>
              <a:pPr>
                <a:defRPr/>
              </a:pPr>
              <a:t>10/14/14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cs typeface="+mn-cs"/>
              </a:defRPr>
            </a:lvl1pPr>
          </a:lstStyle>
          <a:p>
            <a:pPr>
              <a:defRPr/>
            </a:pPr>
            <a:fld id="{0CC7E5D8-1F2E-2D47-9162-B96C35AAB496}" type="slidenum">
              <a:rPr lang="en-US"/>
              <a:pPr>
                <a:defRPr/>
              </a:pPr>
              <a:t>‹#›</a:t>
            </a:fld>
            <a:endParaRPr lang="en-US"/>
          </a:p>
        </p:txBody>
      </p:sp>
    </p:spTree>
    <p:extLst>
      <p:ext uri="{BB962C8B-B14F-4D97-AF65-F5344CB8AC3E}">
        <p14:creationId xmlns:p14="http://schemas.microsoft.com/office/powerpoint/2010/main" val="31189461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rPr>
              <a:t>In Steve’s section, we previewed this in Week 3, Day 2 (Slide 6</a:t>
            </a:r>
            <a:r>
              <a:rPr lang="en-US" dirty="0" smtClean="0">
                <a:latin typeface="Calibri" charset="0"/>
              </a:rPr>
              <a:t>).</a:t>
            </a:r>
          </a:p>
          <a:p>
            <a:r>
              <a:rPr lang="en-US" dirty="0" smtClean="0">
                <a:latin typeface="Calibri" charset="0"/>
              </a:rPr>
              <a:t>Nautilus submarine cutaway</a:t>
            </a:r>
            <a:r>
              <a:rPr lang="en-US" baseline="0" dirty="0" smtClean="0">
                <a:latin typeface="Calibri" charset="0"/>
              </a:rPr>
              <a:t> is from http://</a:t>
            </a:r>
            <a:r>
              <a:rPr lang="en-US" baseline="0" dirty="0" err="1" smtClean="0">
                <a:latin typeface="Calibri" charset="0"/>
              </a:rPr>
              <a:t>xirdalium.net</a:t>
            </a:r>
            <a:r>
              <a:rPr lang="en-US" baseline="0" dirty="0" smtClean="0">
                <a:latin typeface="Calibri" charset="0"/>
              </a:rPr>
              <a:t>/2008/01/15/</a:t>
            </a:r>
            <a:r>
              <a:rPr lang="en-US" baseline="0" dirty="0" err="1" smtClean="0">
                <a:latin typeface="Calibri" charset="0"/>
              </a:rPr>
              <a:t>nemos</a:t>
            </a:r>
            <a:r>
              <a:rPr lang="en-US" baseline="0" dirty="0" smtClean="0">
                <a:latin typeface="Calibri" charset="0"/>
              </a:rPr>
              <a:t>-gear/.</a:t>
            </a:r>
          </a:p>
          <a:p>
            <a:r>
              <a:rPr lang="en-US" baseline="0" dirty="0" smtClean="0">
                <a:latin typeface="Calibri" charset="0"/>
              </a:rPr>
              <a:t>The real Nautilus was the first atomic-powered submarine.</a:t>
            </a:r>
            <a:endParaRPr lang="en-US" dirty="0">
              <a:latin typeface="Calibri"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a:r>
              <a:rPr lang="en-US" dirty="0">
                <a:latin typeface="Calibri" charset="0"/>
              </a:rPr>
              <a:t> The type of dependency that describes the relationships between the tasks is determined as a result of the constraints that exist between those tasks. Technical dependencies between tasks are those that arise because one task  requires output from another before work can begin on it. If a project can be completed by the request date using only FS dependencies, there is no need to complicate the plan by introducing other more complex and risk prone dependencies.</a:t>
            </a:r>
          </a:p>
          <a:p>
            <a:pPr marL="228600" indent="-228600"/>
            <a:endParaRPr lang="en-US" dirty="0">
              <a:latin typeface="Calibri" charset="0"/>
            </a:endParaRPr>
          </a:p>
          <a:p>
            <a:pPr marL="228600" indent="-228600"/>
            <a:r>
              <a:rPr lang="en-US" dirty="0">
                <a:latin typeface="Calibri" charset="0"/>
              </a:rPr>
              <a:t>Discretionary: Judgment calls by the project managers that result in the introduction of dependencies.</a:t>
            </a:r>
          </a:p>
          <a:p>
            <a:pPr marL="228600" indent="-228600"/>
            <a:r>
              <a:rPr lang="en-US" dirty="0">
                <a:latin typeface="Calibri" charset="0"/>
              </a:rPr>
              <a:t>Best Practices:  based on past experiences that have worked well for the project manager or know to the project manager based on the experiences of others in similar situations.</a:t>
            </a:r>
          </a:p>
          <a:p>
            <a:pPr marL="228600" indent="-228600"/>
            <a:r>
              <a:rPr lang="en-US" dirty="0">
                <a:latin typeface="Calibri" charset="0"/>
              </a:rPr>
              <a:t>Logical: Like discretionary constraints that arise from the project managers way of thinking about logical way to sequence a pair of tasks. This could be based on past experience or just plain common sense to sequence tasks a particular way. But try not to manufacture a sequence out of convenience. As long as there is a good logical reason that is sufficient justification.</a:t>
            </a:r>
          </a:p>
          <a:p>
            <a:pPr marL="228600" indent="-228600"/>
            <a:r>
              <a:rPr lang="en-US" dirty="0">
                <a:latin typeface="Calibri" charset="0"/>
              </a:rPr>
              <a:t>Unique requirements: These constraints occur in situations where a critical resource - say an irreplaceable expert or a one-of a kind piece of equipment is involved on several project tasks.</a:t>
            </a:r>
          </a:p>
          <a:p>
            <a:pPr marL="228600" indent="-228600"/>
            <a:endParaRPr lang="en-US" dirty="0">
              <a:latin typeface="Calibri" charset="0"/>
            </a:endParaRPr>
          </a:p>
          <a:p>
            <a:pPr marL="228600" indent="-228600"/>
            <a:r>
              <a:rPr lang="en-US" dirty="0">
                <a:latin typeface="Calibri" charset="0"/>
              </a:rPr>
              <a:t>Management - Imposed by the management - for example a rival is going to introduce a product to the market. Rather than follow a concurrent design build strategy, management might decide to do a concrete design to ensure a product that will compete with the rival when released. The big difference between technical and management is that management can usually be  reversed, while technical dependencies are not.</a:t>
            </a:r>
          </a:p>
          <a:p>
            <a:pPr marL="228600" indent="-228600"/>
            <a:endParaRPr lang="en-US" dirty="0">
              <a:latin typeface="Calibri" charset="0"/>
            </a:endParaRPr>
          </a:p>
          <a:p>
            <a:pPr marL="228600" indent="-228600"/>
            <a:r>
              <a:rPr lang="en-US" dirty="0">
                <a:latin typeface="Calibri" charset="0"/>
              </a:rPr>
              <a:t>Inter-project  - Deliverables from one project are needed by another project.</a:t>
            </a:r>
          </a:p>
          <a:p>
            <a:pPr marL="228600" indent="-228600"/>
            <a:endParaRPr lang="en-US" dirty="0">
              <a:latin typeface="Calibri" charset="0"/>
            </a:endParaRPr>
          </a:p>
          <a:p>
            <a:pPr marL="228600" indent="-228600"/>
            <a:r>
              <a:rPr lang="en-US" dirty="0">
                <a:latin typeface="Calibri" charset="0"/>
              </a:rPr>
              <a:t>Date Constraints:  Bob </a:t>
            </a:r>
            <a:r>
              <a:rPr lang="en-US" dirty="0" err="1">
                <a:latin typeface="Calibri" charset="0"/>
              </a:rPr>
              <a:t>Wysocki</a:t>
            </a:r>
            <a:r>
              <a:rPr lang="en-US" dirty="0">
                <a:latin typeface="Calibri" charset="0"/>
              </a:rPr>
              <a:t> recommends against it. They impose start and finish dates on a task, forcing it to occur according to a particular schedule. While they are tempting to use they tend to conflict with a schedule that is calculated and driven by dependencies. Data constraints are usually of 3 types</a:t>
            </a:r>
          </a:p>
          <a:p>
            <a:pPr marL="228600" indent="-228600"/>
            <a:endParaRPr lang="en-US" dirty="0">
              <a:latin typeface="Calibri" charset="0"/>
            </a:endParaRPr>
          </a:p>
          <a:p>
            <a:pPr marL="228600" indent="-228600">
              <a:buFontTx/>
              <a:buAutoNum type="alphaLcParenR"/>
            </a:pPr>
            <a:r>
              <a:rPr lang="en-US" dirty="0">
                <a:latin typeface="Calibri" charset="0"/>
              </a:rPr>
              <a:t>No earlier than- The earliest date a task can be completed</a:t>
            </a:r>
          </a:p>
          <a:p>
            <a:pPr marL="228600" indent="-228600">
              <a:buFontTx/>
              <a:buAutoNum type="alphaLcParenR"/>
            </a:pPr>
            <a:r>
              <a:rPr lang="en-US" dirty="0">
                <a:latin typeface="Calibri" charset="0"/>
              </a:rPr>
              <a:t>No later than- This date constraint specifies a date by which a task must be completed</a:t>
            </a:r>
          </a:p>
          <a:p>
            <a:pPr marL="228600" indent="-228600">
              <a:buFontTx/>
              <a:buAutoNum type="alphaLcParenR"/>
            </a:pPr>
            <a:r>
              <a:rPr lang="en-US" dirty="0">
                <a:latin typeface="Calibri" charset="0"/>
              </a:rPr>
              <a:t>On this date -  This date constraint specifies the exact date on which a task must be completed.</a:t>
            </a:r>
          </a:p>
          <a:p>
            <a:pPr marL="228600" indent="-228600">
              <a:buFontTx/>
              <a:buAutoNum type="alphaLcParenR"/>
            </a:pPr>
            <a:endParaRPr lang="en-US" dirty="0">
              <a:latin typeface="Calibri" charset="0"/>
            </a:endParaRPr>
          </a:p>
          <a:p>
            <a:pPr marL="228600" indent="-228600"/>
            <a:r>
              <a:rPr lang="en-US" dirty="0">
                <a:latin typeface="Calibri" charset="0"/>
              </a:rPr>
              <a:t>On this date is the worst, followed by No later than ….</a:t>
            </a:r>
          </a:p>
          <a:p>
            <a:pPr marL="228600" indent="-228600"/>
            <a:endParaRPr lang="en-US" dirty="0">
              <a:latin typeface="Calibri" charset="0"/>
            </a:endParaRPr>
          </a:p>
          <a:p>
            <a:pPr marL="228600" indent="-228600"/>
            <a:r>
              <a:rPr lang="en-US" dirty="0">
                <a:latin typeface="Calibri" charset="0"/>
              </a:rPr>
              <a:t>Pauses or delays between tasks are indicated in the network diagram through the use of lag variables.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a:r>
              <a:rPr lang="en-US">
                <a:latin typeface="Calibri" charset="0"/>
              </a:rPr>
              <a:t>To establish the project schedule, you need to compute two schedules: the early schedule which you calculate using the forward pass and the late schedule which you calculate using the backward pass.</a:t>
            </a:r>
          </a:p>
          <a:p>
            <a:pPr marL="228600" indent="-228600"/>
            <a:endParaRPr lang="en-US">
              <a:latin typeface="Calibri" charset="0"/>
            </a:endParaRPr>
          </a:p>
          <a:p>
            <a:pPr marL="228600" indent="-228600"/>
            <a:r>
              <a:rPr lang="en-US">
                <a:latin typeface="Calibri" charset="0"/>
              </a:rPr>
              <a:t>The early schedule consists of the earliest times at which a task can start and finish These are calculated numbers derived from the dependencies between all the tasks in the project. The late schedule consists of the latest times at which a task can start and finish without delaying the completion date of the project. The combination of these two schedules gives you two additional pieces of information about the project schedule:</a:t>
            </a:r>
          </a:p>
          <a:p>
            <a:pPr marL="228600" indent="-228600"/>
            <a:endParaRPr lang="en-US">
              <a:latin typeface="Calibri" charset="0"/>
            </a:endParaRPr>
          </a:p>
          <a:p>
            <a:pPr marL="228600" indent="-228600">
              <a:buFontTx/>
              <a:buAutoNum type="alphaLcParenR"/>
            </a:pPr>
            <a:r>
              <a:rPr lang="en-US">
                <a:latin typeface="Calibri" charset="0"/>
              </a:rPr>
              <a:t>The window of time within which each task must be started and finished in order for the project to complete on schedule</a:t>
            </a:r>
          </a:p>
          <a:p>
            <a:pPr marL="228600" indent="-228600">
              <a:buFontTx/>
              <a:buAutoNum type="alphaLcParenR"/>
            </a:pPr>
            <a:r>
              <a:rPr lang="en-US">
                <a:latin typeface="Calibri" charset="0"/>
              </a:rPr>
              <a:t>The sequence of tasks that determine the project completion date.</a:t>
            </a:r>
          </a:p>
          <a:p>
            <a:pPr marL="228600" indent="-228600"/>
            <a:endParaRPr lang="en-US">
              <a:latin typeface="Calibri" charset="0"/>
            </a:endParaRPr>
          </a:p>
          <a:p>
            <a:pPr marL="228600" indent="-228600"/>
            <a:r>
              <a:rPr lang="en-US">
                <a:latin typeface="Calibri" charset="0"/>
              </a:rPr>
              <a:t>ES - the earliest start time for a task at which all its predecessor tasks have been completed and the subject task can begin.</a:t>
            </a:r>
          </a:p>
          <a:p>
            <a:pPr marL="228600" indent="-228600"/>
            <a:r>
              <a:rPr lang="en-US">
                <a:latin typeface="Calibri" charset="0"/>
              </a:rPr>
              <a:t>The ES time of the tasks with one predecessor is determined from the Earliest finish of the predecessor task. The earliest finish time of a task is calculated as ((ES + Duration) - 1 time unit).</a:t>
            </a:r>
          </a:p>
          <a:p>
            <a:pPr marL="228600" indent="-228600"/>
            <a:endParaRPr lang="en-US">
              <a:latin typeface="Calibri" charset="0"/>
            </a:endParaRPr>
          </a:p>
          <a:p>
            <a:pPr marL="228600" indent="-228600"/>
            <a:r>
              <a:rPr lang="en-US">
                <a:latin typeface="Calibri" charset="0"/>
              </a:rPr>
              <a:t>The latest start (LS) and latest finish (LF) are the latest times at which the task can start or finish without causing delays in the completion of the project. The window of time between the ES and the LF of a task in the window within which the resource for the work must be scheduled or the project completion date will be delayed.</a:t>
            </a:r>
          </a:p>
          <a:p>
            <a:pPr marL="228600" indent="-228600"/>
            <a:endParaRPr lang="en-US">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8914"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r>
              <a:rPr lang="en-US" dirty="0" smtClean="0">
                <a:latin typeface="Calibri" charset="0"/>
              </a:rPr>
              <a:t>What everything means, in detail.</a:t>
            </a:r>
            <a:endParaRPr lang="en-US" dirty="0">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0962"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z="1500">
                <a:latin typeface="Calibri" charset="0"/>
              </a:rPr>
              <a:t>The longest duration path in the network diagram. The sequence of tasks whose early schedule and late schedule are the same. The sequence of tasks with zero slack or float. The tasks on the critical path must be completed on schedule in order for the project to be completed on schedule. </a:t>
            </a:r>
            <a:r>
              <a:rPr lang="en-US" sz="1500" b="1">
                <a:latin typeface="Calibri" charset="0"/>
              </a:rPr>
              <a:t>The Critical Path Determines </a:t>
            </a:r>
          </a:p>
          <a:p>
            <a:pPr eaLnBrk="1" hangingPunct="1"/>
            <a:r>
              <a:rPr lang="en-US" sz="1500" b="1">
                <a:latin typeface="Calibri" charset="0"/>
              </a:rPr>
              <a:t>the Completion Date of the Project</a:t>
            </a:r>
          </a:p>
          <a:p>
            <a:endParaRPr lang="en-US">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301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One way to identify the critical path in the network diagram is to identify all possible paths through the diagram and add up the durations of the tasks that lie along those paths through the diagram and add up the duration of the tasks that lie along these paths. The path with the longest duration time is the critical path.</a:t>
            </a:r>
          </a:p>
          <a:p>
            <a:endParaRPr lang="en-US">
              <a:latin typeface="Calibri" charset="0"/>
            </a:endParaRPr>
          </a:p>
          <a:p>
            <a:r>
              <a:rPr lang="en-US">
                <a:latin typeface="Calibri" charset="0"/>
              </a:rPr>
              <a:t>Slack time also called float is the amount of delay expressed in units of time that could be tolerated in the starting time or completion time of a task without causing delay in the completion of the project. Slack time is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5058"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Slack time also called float is the amount of delay expressed in units of time that could be tolerated in the starting time or completion time of a task without causing delay in the completion of the project. Slack time is a calculated number. It is the difference between the late finish and the early finish.</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p:cNvSpPr>
          <p:nvPr>
            <p:ph type="sldImg"/>
          </p:nvPr>
        </p:nvSpPr>
        <p:spPr bwMode="auto">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4710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lvl="2" eaLnBrk="1" hangingPunct="1">
              <a:lnSpc>
                <a:spcPct val="90000"/>
              </a:lnSpc>
            </a:pPr>
            <a:r>
              <a:rPr lang="en-US" sz="1600">
                <a:latin typeface="Calibri" charset="0"/>
              </a:rPr>
              <a:t>Free slack – amount of delay for a task without causing a delay in the early start of immediate successor task(s) By definition if a tasks completion time stays within the free slack time then it can never delay the early start of any other task in the project. Total slack – amount of delay for a task without delaying the project completion date. You know that if a task has zero slack, then it determines the project completion date. In other words, all the tasks  on the critical path must be done on their earliest schedule or the project completion date will suffer. The s</a:t>
            </a:r>
          </a:p>
          <a:p>
            <a:endParaRPr lang="en-US">
              <a:latin typeface="Calibri"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9154"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a:endParaRPr lang="en-US">
              <a:latin typeface="Calibri" charset="0"/>
            </a:endParaRPr>
          </a:p>
          <a:p>
            <a:pPr marL="228600" indent="-228600"/>
            <a:r>
              <a:rPr lang="en-US">
                <a:latin typeface="Calibri" charset="0"/>
              </a:rPr>
              <a:t>Once you are done developing the network diagram, one of two things happen</a:t>
            </a:r>
          </a:p>
          <a:p>
            <a:pPr marL="228600" indent="-228600"/>
            <a:endParaRPr lang="en-US">
              <a:latin typeface="Calibri" charset="0"/>
            </a:endParaRPr>
          </a:p>
          <a:p>
            <a:pPr marL="228600" indent="-228600">
              <a:buFontTx/>
              <a:buAutoNum type="alphaLcParenR"/>
            </a:pPr>
            <a:r>
              <a:rPr lang="en-US">
                <a:latin typeface="Calibri" charset="0"/>
              </a:rPr>
              <a:t>The project completion date as suggested by the schedule meets the requested completion date.</a:t>
            </a:r>
          </a:p>
          <a:p>
            <a:pPr marL="228600" indent="-228600">
              <a:buFontTx/>
              <a:buAutoNum type="alphaLcParenR"/>
            </a:pPr>
            <a:r>
              <a:rPr lang="en-US">
                <a:latin typeface="Calibri" charset="0"/>
              </a:rPr>
              <a:t> The more likely thing is that you are well past the requested completion time. </a:t>
            </a:r>
          </a:p>
          <a:p>
            <a:pPr marL="228600" indent="-228600">
              <a:buFontTx/>
              <a:buAutoNum type="alphaLcParenR"/>
            </a:pPr>
            <a:endParaRPr lang="en-US">
              <a:latin typeface="Calibri" charset="0"/>
            </a:endParaRPr>
          </a:p>
          <a:p>
            <a:pPr marL="228600" indent="-228600"/>
            <a:r>
              <a:rPr lang="en-US">
                <a:latin typeface="Calibri" charset="0"/>
              </a:rPr>
              <a:t>If (b) happens, then you need to find some way of squeezing more time out of the schedule. One way to do this is to reduce the amount of work done, but that is not the right approach.  Rather you analyze the network diagram to identify areas where you can compress the project duration. Focus your attention on the critical path tasks because these are the tasks that determine the completion date of the project. Don</a:t>
            </a:r>
            <a:r>
              <a:rPr lang="ja-JP" altLang="en-US">
                <a:latin typeface="Calibri" charset="0"/>
              </a:rPr>
              <a:t>’</a:t>
            </a:r>
            <a:r>
              <a:rPr lang="en-US" altLang="ja-JP">
                <a:latin typeface="Calibri" charset="0"/>
              </a:rPr>
              <a:t>t  try to save time by compressing the schedule on tasks at the early part of the development schedule, at this stage, people are still getting to know each other and may not be really working together as a time. That means you should look downstream on the critical path for those compression opportunities. </a:t>
            </a:r>
          </a:p>
          <a:p>
            <a:pPr marL="228600" indent="-228600"/>
            <a:endParaRPr lang="en-US">
              <a:latin typeface="Calibri" charset="0"/>
            </a:endParaRPr>
          </a:p>
          <a:p>
            <a:pPr marL="228600" indent="-228600"/>
            <a:r>
              <a:rPr lang="en-US">
                <a:latin typeface="Calibri" charset="0"/>
              </a:rPr>
              <a:t>A second factor to consider is focusing on tasks that are partitionable. A partitionable task is the one whose work can be assigned to more than one individual working in parallel. If a task is partitionable it is a candidate for consideration. You might be able to partition it so that when some of it is finished, you can begin working on some successor task that depend on the part that is complete.</a:t>
            </a:r>
          </a:p>
          <a:p>
            <a:pPr marL="228600" indent="-228600"/>
            <a:endParaRPr lang="en-US">
              <a:latin typeface="Calibri" charset="0"/>
            </a:endParaRPr>
          </a:p>
          <a:p>
            <a:pPr marL="228600" indent="-228600"/>
            <a:r>
              <a:rPr lang="en-US">
                <a:latin typeface="Calibri" charset="0"/>
              </a:rPr>
              <a:t>Keep in mind that as you replace SF with parallel sequences of tasks (SS) the critical path may change.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2"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Never pad at the individual level . Remember Parkinson</a:t>
            </a:r>
            <a:r>
              <a:rPr lang="ja-JP" altLang="en-US">
                <a:latin typeface="Calibri" charset="0"/>
              </a:rPr>
              <a:t>’</a:t>
            </a:r>
            <a:r>
              <a:rPr lang="en-US" altLang="ja-JP">
                <a:latin typeface="Calibri" charset="0"/>
              </a:rPr>
              <a:t>s law - work will expand to fill the time allotted to complete. Management reserve is nothing more than a contingency budget of time. The size is typically in the 5 - 10% rage. If a project has lesser number of unknowns then you need to be closer to 5%, but if you have a lot of new things in the project, keep it closer to 10%. </a:t>
            </a:r>
          </a:p>
          <a:p>
            <a:endParaRPr lang="en-US">
              <a:latin typeface="Calibri" charset="0"/>
            </a:endParaRPr>
          </a:p>
          <a:p>
            <a:r>
              <a:rPr lang="en-US">
                <a:latin typeface="Calibri" charset="0"/>
              </a:rPr>
              <a:t>Once you have determined the size of the reserve, then you create a task for that duration and add it to the end of the project. It will be the last task and its completion will signal the end of the project. This management reserve task becomes the last one in your project plan, succeeded only by the project completion milestone.</a:t>
            </a:r>
          </a:p>
          <a:p>
            <a:endParaRPr lang="en-US">
              <a:latin typeface="Calibri" charset="0"/>
            </a:endParaRPr>
          </a:p>
          <a:p>
            <a:r>
              <a:rPr lang="en-US">
                <a:latin typeface="Calibri" charset="0"/>
              </a:rPr>
              <a:t>But as a manager you should manage the task as if the reserve is not needed.   It can be used as an incentive for the team. Most projects have penalties if you complete the task a little behind schedule, also have incentives for finishing early. Think of the reserve as a contingency fund that you do not want to spend.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325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WBS = Work Breakdown Structure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4"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We have seen how to build a WBS and how to estimate time, duration, cost and resources. The WBS provides an accurate representation of the number of tasks that you need to complete in order to complete the project.  The next task is to determine the order in which these tasks are to be performed.  The basic idea is to figure out the earliest a particular activity can be started and the earliest completion date for the project. This is critical information for the project manager. Ideally, the required resources must be available at the times established in the plan.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298"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2"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a:r>
              <a:rPr lang="en-US">
                <a:latin typeface="Calibri" charset="0"/>
              </a:rPr>
              <a:t>A project network diagram is a pictorial representation of the sequence in which the project work can be done.  Remember that a project is a sequence of interconnected tasks. You can perform the tasks one at at time until they are all complete, but in all but the most trivial projects this approach would not result in an acceptable completion date. Any ordering that allows even one pair of tasks to be worked on concurrently results in a shorter project completion date. There are two ways to go about finding this interconnection of tasks</a:t>
            </a:r>
          </a:p>
          <a:p>
            <a:pPr marL="228600" indent="-228600"/>
            <a:endParaRPr lang="en-US">
              <a:latin typeface="Calibri" charset="0"/>
            </a:endParaRPr>
          </a:p>
          <a:p>
            <a:pPr marL="228600" indent="-228600">
              <a:buFontTx/>
              <a:buAutoNum type="alphaLcParenR"/>
            </a:pPr>
            <a:r>
              <a:rPr lang="en-US">
                <a:latin typeface="Calibri" charset="0"/>
              </a:rPr>
              <a:t>What tasks must be complete before another task can begin?</a:t>
            </a:r>
          </a:p>
          <a:p>
            <a:pPr marL="228600" indent="-228600">
              <a:buFontTx/>
              <a:buAutoNum type="alphaLcParenR"/>
            </a:pPr>
            <a:r>
              <a:rPr lang="en-US">
                <a:latin typeface="Calibri" charset="0"/>
              </a:rPr>
              <a:t>You can take a set of tasks and look backward through the project. Now that a set of tasks is complete, what task or tasks could come next?</a:t>
            </a:r>
          </a:p>
          <a:p>
            <a:pPr marL="228600" indent="-228600">
              <a:buFontTx/>
              <a:buAutoNum type="alphaLcParenR"/>
            </a:pPr>
            <a:endParaRPr lang="en-US">
              <a:latin typeface="Calibri" charset="0"/>
            </a:endParaRPr>
          </a:p>
          <a:p>
            <a:pPr marL="228600" indent="-228600"/>
            <a:r>
              <a:rPr lang="en-US">
                <a:latin typeface="Calibri" charset="0"/>
              </a:rPr>
              <a:t>It helps to look at it from both approaches One can be a check on the completeness of the other. The relationship between the tasks in the project are represented in a flow diagram called a network diagram or logic diagram.</a:t>
            </a:r>
          </a:p>
          <a:p>
            <a:pPr marL="228600" indent="-228600"/>
            <a:endParaRPr lang="en-US">
              <a:latin typeface="Calibri" charset="0"/>
            </a:endParaRPr>
          </a:p>
          <a:p>
            <a:pPr marL="228600" indent="-228600"/>
            <a:r>
              <a:rPr lang="en-US">
                <a:latin typeface="Calibri" charset="0"/>
              </a:rPr>
              <a:t>There are two ways to build a project schedule:</a:t>
            </a:r>
          </a:p>
          <a:p>
            <a:pPr marL="228600" indent="-228600"/>
            <a:endParaRPr lang="en-US">
              <a:latin typeface="Calibri" charset="0"/>
            </a:endParaRPr>
          </a:p>
          <a:p>
            <a:pPr marL="228600" indent="-228600">
              <a:buFontTx/>
              <a:buAutoNum type="alphaLcParenR"/>
            </a:pPr>
            <a:r>
              <a:rPr lang="en-US">
                <a:latin typeface="Calibri" charset="0"/>
              </a:rPr>
              <a:t>Gantt Chart</a:t>
            </a:r>
          </a:p>
          <a:p>
            <a:pPr marL="228600" indent="-228600">
              <a:buFontTx/>
              <a:buAutoNum type="alphaLcParenR"/>
            </a:pPr>
            <a:r>
              <a:rPr lang="en-US">
                <a:latin typeface="Calibri" charset="0"/>
              </a:rPr>
              <a:t>Network diagram</a:t>
            </a:r>
          </a:p>
          <a:p>
            <a:pPr marL="228600" indent="-228600">
              <a:buFontTx/>
              <a:buAutoNum type="alphaLcParenR"/>
            </a:pPr>
            <a:endParaRPr lang="en-US">
              <a:latin typeface="Calibri" charset="0"/>
            </a:endParaRPr>
          </a:p>
          <a:p>
            <a:pPr marL="228600" indent="-228600"/>
            <a:r>
              <a:rPr lang="en-US">
                <a:latin typeface="Calibri" charset="0"/>
              </a:rPr>
              <a:t>The Gantt chart is the oldest of the two and is used effectively in simple , short-duration type of projects.  To build a Gantt chart, typically you associate next to each task, the duration of the activity. The PM then places the bars horizontally along a timeline such that they are worked on concurrently with other tasks. The sequencing is often driven more by resource availability than any other consideration. There are two drawbacks to using the Gantt Chart</a:t>
            </a:r>
          </a:p>
          <a:p>
            <a:pPr marL="228600" indent="-228600"/>
            <a:endParaRPr lang="en-US">
              <a:latin typeface="Calibri" charset="0"/>
            </a:endParaRPr>
          </a:p>
          <a:p>
            <a:pPr marL="228600" indent="-228600">
              <a:buFontTx/>
              <a:buAutoNum type="alphaLcParenR"/>
            </a:pPr>
            <a:r>
              <a:rPr lang="en-US">
                <a:latin typeface="Calibri" charset="0"/>
              </a:rPr>
              <a:t>It does not contain detailed information. It reflects only the order imposed by the managers and in fact hides much of that information. Unless you are intimately familiar with the project tasks, you cannot tell from the Gantt chart what must come before and after what.</a:t>
            </a:r>
          </a:p>
          <a:p>
            <a:pPr marL="228600" indent="-228600">
              <a:buFontTx/>
              <a:buAutoNum type="alphaLcParenR"/>
            </a:pPr>
            <a:r>
              <a:rPr lang="en-US">
                <a:latin typeface="Calibri" charset="0"/>
              </a:rPr>
              <a:t>The Gantt chart does not tell the project manager whether the schedule that results from the Gantt chart completes the project in shortest possible time or even uses the resources most effectively. The Gantt chart reflects only when the manager would like to have the work done.</a:t>
            </a:r>
          </a:p>
          <a:p>
            <a:pPr marL="228600" indent="-228600">
              <a:buFontTx/>
              <a:buAutoNum type="alphaLcParenR"/>
            </a:pPr>
            <a:endParaRPr lang="en-US">
              <a:latin typeface="Calibri" charset="0"/>
            </a:endParaRPr>
          </a:p>
          <a:p>
            <a:pPr marL="228600" indent="-228600"/>
            <a:r>
              <a:rPr lang="en-US">
                <a:latin typeface="Calibri" charset="0"/>
              </a:rPr>
              <a:t>The network diagram provides a visual layout of the sequences in which the project work flows. It includes detailed information and serves as an analytical tool for the project scheduling and resource management problems as they arise during the life of the project. In addition the network diagram allows you to compute the earliest time at which a project can be completed. The information does not follow from a Gantt Chart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Network diagrams can be used for detailed project planning, during implementation as a tool for analyzing schedules alternatives and as a control tool.</a:t>
            </a:r>
          </a:p>
          <a:p>
            <a:endParaRPr lang="en-US">
              <a:latin typeface="Calibri" charset="0"/>
            </a:endParaRPr>
          </a:p>
          <a:p>
            <a:r>
              <a:rPr lang="en-US">
                <a:latin typeface="Calibri" charset="0"/>
              </a:rPr>
              <a:t>Planning:  Even for large projects, the project network diagram gives a clear graphical picture of the relationship between project task. It is at the same time, a high level and detailed level view of the project.</a:t>
            </a:r>
          </a:p>
          <a:p>
            <a:endParaRPr lang="en-US">
              <a:latin typeface="Calibri" charset="0"/>
            </a:endParaRPr>
          </a:p>
          <a:p>
            <a:r>
              <a:rPr lang="en-US">
                <a:latin typeface="Calibri" charset="0"/>
              </a:rPr>
              <a:t>Implementation: For those project managers who use automated project management software tools, update the project file with task status and estimate to completion data. The network diagram is then automatically updated and can be printed or viewed. The need for rescheduling and resource allocation  decisions can be determined from the network diagram, although some argue that this method is too cumbersome because of the project size. Even a modest project with about 100 tasks can produce a large and awkward diagram.</a:t>
            </a:r>
          </a:p>
          <a:p>
            <a:endParaRPr lang="en-US">
              <a:latin typeface="Calibri" charset="0"/>
            </a:endParaRPr>
          </a:p>
          <a:p>
            <a:r>
              <a:rPr lang="en-US">
                <a:latin typeface="Calibri" charset="0"/>
              </a:rPr>
              <a:t>Control: While the updated network diagram retains the status of all tasks, the best graphical report for monitoring and controlling project work is the Gantt chart view of the network diagram. This chart cannot be used for control purposes unless you have done network scheduling or incorporated the logic into the Gantt chart. You can compare the actual schedule with the planned schedule and discover variances and depending on the severity, you can put a get well plan in place.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4578"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One early method for representing project tasks as a network dates back to the early 1950s and the Polaris missile program. It is called the task-on-the arrow(TOA) method. An arrow represents each task. The node at the let edge of the arrow is the even </a:t>
            </a:r>
            <a:r>
              <a:rPr lang="ja-JP" altLang="en-US">
                <a:latin typeface="Calibri" charset="0"/>
              </a:rPr>
              <a:t>“</a:t>
            </a:r>
            <a:r>
              <a:rPr lang="en-US" altLang="ja-JP">
                <a:latin typeface="Calibri" charset="0"/>
              </a:rPr>
              <a:t>begin the task</a:t>
            </a:r>
            <a:r>
              <a:rPr lang="ja-JP" altLang="en-US">
                <a:latin typeface="Calibri" charset="0"/>
              </a:rPr>
              <a:t>”</a:t>
            </a:r>
            <a:r>
              <a:rPr lang="en-US" altLang="ja-JP">
                <a:latin typeface="Calibri" charset="0"/>
              </a:rPr>
              <a:t>, while the node at the right edge of the arrow is the event  </a:t>
            </a:r>
            <a:r>
              <a:rPr lang="ja-JP" altLang="en-US">
                <a:latin typeface="Calibri" charset="0"/>
              </a:rPr>
              <a:t>“</a:t>
            </a:r>
            <a:r>
              <a:rPr lang="en-US" altLang="ja-JP">
                <a:latin typeface="Calibri" charset="0"/>
              </a:rPr>
              <a:t>end the task</a:t>
            </a:r>
            <a:r>
              <a:rPr lang="ja-JP" altLang="en-US">
                <a:latin typeface="Calibri" charset="0"/>
              </a:rPr>
              <a:t>”</a:t>
            </a:r>
            <a:r>
              <a:rPr lang="en-US" altLang="ja-JP">
                <a:latin typeface="Calibri" charset="0"/>
              </a:rPr>
              <a:t>. Every task is represented by this configuration. Nodes are numbered sequentially and the sequential ordering had to be preserved.This task on the arrow approach, has since been replaced by the task on the node approach more commonly known as project network diagramming.</a:t>
            </a:r>
            <a:endParaRPr lang="en-US">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6"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a:p>
            <a:r>
              <a:rPr lang="en-US" dirty="0">
                <a:latin typeface="Calibri" charset="0"/>
              </a:rPr>
              <a:t>The basic unit of analysis is represented by a rectangle called a task node. Arrows represent the predecessor/successor relationship between tasks. Every task in the project will have its own node. The entries in the task node describe the time-related properties of the task. Some of the entries  describe characteristics of the task, such as its expected duration (E), while others describe calculated values (ES, EF, LS, LF) associated with the task. In order to create the network diagram using the PDM, you need to determine the predecessors and successor for each task. To do this you ask, </a:t>
            </a:r>
            <a:r>
              <a:rPr lang="ja-JP" altLang="en-US" dirty="0">
                <a:latin typeface="Calibri" charset="0"/>
              </a:rPr>
              <a:t>“</a:t>
            </a:r>
            <a:r>
              <a:rPr lang="en-US" altLang="ja-JP" dirty="0">
                <a:latin typeface="Calibri" charset="0"/>
              </a:rPr>
              <a:t>what tasks must be complete before I can begin the task?</a:t>
            </a:r>
            <a:r>
              <a:rPr lang="ja-JP" altLang="en-US" dirty="0">
                <a:latin typeface="Calibri" charset="0"/>
              </a:rPr>
              <a:t>”</a:t>
            </a:r>
            <a:r>
              <a:rPr lang="en-US" altLang="ja-JP" dirty="0">
                <a:latin typeface="Calibri" charset="0"/>
              </a:rPr>
              <a:t>. Here, you are looking for the technical dependencies  between tasks.. Once  a task is complete, it will have produced an output, a deliverable which becomes input to its successor tasks. Work on the successor tasks requires only the output from the previous tasks.</a:t>
            </a:r>
          </a:p>
          <a:p>
            <a:endParaRPr lang="en-US" dirty="0">
              <a:latin typeface="Calibri" charset="0"/>
            </a:endParaRPr>
          </a:p>
          <a:p>
            <a:r>
              <a:rPr lang="en-US" dirty="0">
                <a:latin typeface="Calibri" charset="0"/>
              </a:rPr>
              <a:t>The network diagram is logically sequenced to be read from left to right. Every task in the network, except the start and the end tasks, must have at least one task that comes before it and one task that completes after it. A task begins when its predecessor have been completed.  The start task has no predecessor, and the end task has no successor. These networks are called connected. </a:t>
            </a:r>
          </a:p>
          <a:p>
            <a:endParaRPr lang="en-US" dirty="0">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4"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A dependency is simply a relationship that exists pairs of tasks. To say that task B depends on task A means that task A produces a deliverable that is needed in order to do the work associated with task B. There are four types of dependencies</a:t>
            </a:r>
          </a:p>
          <a:p>
            <a:endParaRPr lang="en-US">
              <a:latin typeface="Calibri" charset="0"/>
            </a:endParaRPr>
          </a:p>
          <a:p>
            <a:r>
              <a:rPr lang="en-US">
                <a:latin typeface="Calibri" charset="0"/>
              </a:rPr>
              <a:t>a) Finish to Start: the finish to start dependency says that task A must be complete before task B can begin.  It is the simplest and most risk averse of the four types. During the initial round go with FS dependency. The finish to start dependency is displayed with arrow emanating from the right edge of the predecessor task and leading to the left edge of the  the sucessor task.</a:t>
            </a:r>
          </a:p>
          <a:p>
            <a:endParaRPr lang="en-US">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2"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Start to Start: The start to start (SS) dependency says that task B may begin once Task A has begun.  Note that there is a no-sooner than relationship between A and B. Task B may begin no sooner than task A begins. An arrow from the left edge of the predecessor (A) and leading to the left edge of the successor node (B)</a:t>
            </a:r>
          </a:p>
          <a:p>
            <a:endParaRPr lang="en-US">
              <a:latin typeface="Calibri" charset="0"/>
            </a:endParaRPr>
          </a:p>
          <a:p>
            <a:r>
              <a:rPr lang="en-US">
                <a:latin typeface="Calibri" charset="0"/>
              </a:rPr>
              <a:t>Start to Finish: The start to finish dependency is a little more complex than the FS and SS dependencies. Here task B cannot be finished sooner than task A has started. You don</a:t>
            </a:r>
            <a:r>
              <a:rPr lang="ja-JP" altLang="en-US">
                <a:latin typeface="Calibri" charset="0"/>
              </a:rPr>
              <a:t>’</a:t>
            </a:r>
            <a:r>
              <a:rPr lang="en-US" altLang="ja-JP">
                <a:latin typeface="Calibri" charset="0"/>
              </a:rPr>
              <a:t>t want to turn off the old system until the new one is ready. The start to finish dependency is displayed with an arrow from the left edge of A to the right edge of B.</a:t>
            </a:r>
          </a:p>
          <a:p>
            <a:endParaRPr lang="en-US">
              <a:latin typeface="Calibri" charset="0"/>
            </a:endParaRPr>
          </a:p>
          <a:p>
            <a:r>
              <a:rPr lang="en-US">
                <a:latin typeface="Calibri" charset="0"/>
              </a:rPr>
              <a:t>Finish - Finish: The finish to finish dependency states that B can finish after A has finished. Data entry cannot finish until data collection has finished. It is displayed with an arrow emanating from the right edge of the task A to to  right edge of task B.</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latin typeface="Calibri" charset="0"/>
              </a:rPr>
              <a:t>“Cartoon of the Day” - Dilbert</a:t>
            </a:r>
            <a:r>
              <a:rPr lang="en-US" dirty="0">
                <a:latin typeface="Calibri" charset="0"/>
              </a:rPr>
              <a:t>, Oct 8, 2007, from http://</a:t>
            </a:r>
            <a:r>
              <a:rPr lang="en-US" dirty="0" err="1">
                <a:latin typeface="Calibri" charset="0"/>
              </a:rPr>
              <a:t>search.dilbert.com</a:t>
            </a:r>
            <a:r>
              <a:rPr lang="en-US" dirty="0">
                <a:latin typeface="Calibri" charset="0"/>
              </a:rPr>
              <a:t>/comic/Project%20Charge.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latin typeface="Cambria"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0" y="6172200"/>
            <a:ext cx="2476500" cy="476250"/>
          </a:xfrm>
        </p:spPr>
        <p:txBody>
          <a:bodyPr/>
          <a:lstStyle>
            <a:lvl1pPr>
              <a:defRPr smtClean="0"/>
            </a:lvl1pPr>
          </a:lstStyle>
          <a:p>
            <a:pPr>
              <a:defRPr/>
            </a:pPr>
            <a:fld id="{88A52891-F5CE-D34C-8808-DC3DC3656178}" type="datetimeFigureOut">
              <a:rPr lang="en-US"/>
              <a:pPr>
                <a:defRPr/>
              </a:pPr>
              <a:t>10/14/14</a:t>
            </a:fld>
            <a:endParaRPr lang="en-US"/>
          </a:p>
        </p:txBody>
      </p:sp>
      <p:sp>
        <p:nvSpPr>
          <p:cNvPr id="12" name="Footer Placeholder 16"/>
          <p:cNvSpPr>
            <a:spLocks noGrp="1"/>
          </p:cNvSpPr>
          <p:nvPr>
            <p:ph type="ftr" sz="quarter" idx="11"/>
          </p:nvPr>
        </p:nvSpPr>
        <p:spPr/>
        <p:txBody>
          <a:bodyPr/>
          <a:lstStyle>
            <a:lvl1pPr algn="ctr">
              <a:defRPr/>
            </a:lvl1pPr>
          </a:lstStyle>
          <a:p>
            <a:pPr>
              <a:defRPr/>
            </a:pPr>
            <a:r>
              <a:rPr lang="en-US"/>
              <a:t>RHIT, CSSE 372, 2007-2008</a:t>
            </a:r>
          </a:p>
        </p:txBody>
      </p:sp>
      <p:sp>
        <p:nvSpPr>
          <p:cNvPr id="13" name="Slide Number Placeholder 28"/>
          <p:cNvSpPr>
            <a:spLocks noGrp="1"/>
          </p:cNvSpPr>
          <p:nvPr>
            <p:ph type="sldNum" sz="quarter" idx="12"/>
          </p:nvPr>
        </p:nvSpPr>
        <p:spPr/>
        <p:txBody>
          <a:bodyPr/>
          <a:lstStyle>
            <a:lvl1pPr>
              <a:defRPr smtClean="0"/>
            </a:lvl1pPr>
          </a:lstStyle>
          <a:p>
            <a:pPr>
              <a:defRPr/>
            </a:pPr>
            <a:fld id="{3A450B09-F7EC-BE4E-9965-62DB8806D3B9}" type="slidenum">
              <a:rPr lang="en-US"/>
              <a:pPr>
                <a:defRPr/>
              </a:pPr>
              <a:t>‹#›</a:t>
            </a:fld>
            <a:endParaRPr lang="en-US"/>
          </a:p>
        </p:txBody>
      </p:sp>
    </p:spTree>
    <p:extLst>
      <p:ext uri="{BB962C8B-B14F-4D97-AF65-F5344CB8AC3E}">
        <p14:creationId xmlns:p14="http://schemas.microsoft.com/office/powerpoint/2010/main" val="697161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13"/>
          <p:cNvSpPr>
            <a:spLocks noGrp="1"/>
          </p:cNvSpPr>
          <p:nvPr>
            <p:ph type="dt" sz="half" idx="10"/>
          </p:nvPr>
        </p:nvSpPr>
        <p:spPr/>
        <p:txBody>
          <a:bodyPr/>
          <a:lstStyle>
            <a:lvl1pPr>
              <a:defRPr/>
            </a:lvl1pPr>
          </a:lstStyle>
          <a:p>
            <a:pPr>
              <a:defRPr/>
            </a:pPr>
            <a:fld id="{DA80885F-391B-7541-884D-3495B698DD47}" type="datetimeFigureOut">
              <a:rPr lang="en-US"/>
              <a:pPr>
                <a:defRPr/>
              </a:pPr>
              <a:t>10/14/14</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a:t>RHIT, CSSE 372, 2007-2008</a:t>
            </a:r>
          </a:p>
        </p:txBody>
      </p:sp>
      <p:sp>
        <p:nvSpPr>
          <p:cNvPr id="6" name="Slide Number Placeholder 22"/>
          <p:cNvSpPr>
            <a:spLocks noGrp="1"/>
          </p:cNvSpPr>
          <p:nvPr>
            <p:ph type="sldNum" sz="quarter" idx="12"/>
          </p:nvPr>
        </p:nvSpPr>
        <p:spPr/>
        <p:txBody>
          <a:bodyPr/>
          <a:lstStyle>
            <a:lvl1pPr>
              <a:defRPr/>
            </a:lvl1pPr>
          </a:lstStyle>
          <a:p>
            <a:pPr>
              <a:defRPr/>
            </a:pPr>
            <a:fld id="{A7250943-9E99-AD4F-AD16-C0C3C01B88D2}" type="slidenum">
              <a:rPr lang="en-US"/>
              <a:pPr>
                <a:defRPr/>
              </a:pPr>
              <a:t>‹#›</a:t>
            </a:fld>
            <a:endParaRPr lang="en-US"/>
          </a:p>
        </p:txBody>
      </p:sp>
    </p:spTree>
    <p:extLst>
      <p:ext uri="{BB962C8B-B14F-4D97-AF65-F5344CB8AC3E}">
        <p14:creationId xmlns:p14="http://schemas.microsoft.com/office/powerpoint/2010/main" val="4126320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5400000">
            <a:off x="-1000125" y="1152525"/>
            <a:ext cx="2476500" cy="476250"/>
          </a:xfrm>
        </p:spPr>
        <p:txBody>
          <a:bodyPr/>
          <a:lstStyle>
            <a:lvl1pPr>
              <a:defRPr smtClean="0"/>
            </a:lvl1pPr>
          </a:lstStyle>
          <a:p>
            <a:pPr>
              <a:defRPr/>
            </a:pPr>
            <a:fld id="{95DA27BE-DE96-3149-A1C8-C5234E54326F}" type="datetimeFigureOut">
              <a:rPr lang="en-US"/>
              <a:pPr>
                <a:defRPr/>
              </a:pPr>
              <a:t>10/14/14</a:t>
            </a:fld>
            <a:endParaRPr lang="en-US"/>
          </a:p>
        </p:txBody>
      </p:sp>
      <p:sp>
        <p:nvSpPr>
          <p:cNvPr id="5" name="Footer Placeholder 4"/>
          <p:cNvSpPr>
            <a:spLocks noGrp="1"/>
          </p:cNvSpPr>
          <p:nvPr>
            <p:ph type="ftr" sz="quarter" idx="11"/>
          </p:nvPr>
        </p:nvSpPr>
        <p:spPr>
          <a:xfrm rot="5400000">
            <a:off x="-1752600" y="3200400"/>
            <a:ext cx="3962400" cy="457200"/>
          </a:xfrm>
        </p:spPr>
        <p:txBody>
          <a:bodyPr/>
          <a:lstStyle>
            <a:lvl1pPr>
              <a:defRPr/>
            </a:lvl1pPr>
          </a:lstStyle>
          <a:p>
            <a:pPr>
              <a:defRPr/>
            </a:pPr>
            <a:r>
              <a:rPr lang="en-US"/>
              <a:t>RHIT, CSSE 372, 2007-2008</a:t>
            </a:r>
          </a:p>
        </p:txBody>
      </p:sp>
      <p:sp>
        <p:nvSpPr>
          <p:cNvPr id="6" name="Slide Number Placeholder 5"/>
          <p:cNvSpPr>
            <a:spLocks noGrp="1"/>
          </p:cNvSpPr>
          <p:nvPr>
            <p:ph type="sldNum" sz="quarter" idx="12"/>
          </p:nvPr>
        </p:nvSpPr>
        <p:spPr>
          <a:xfrm rot="5400000">
            <a:off x="152400" y="6172200"/>
            <a:ext cx="457200" cy="457200"/>
          </a:xfrm>
        </p:spPr>
        <p:txBody>
          <a:bodyPr/>
          <a:lstStyle>
            <a:lvl1pPr>
              <a:defRPr smtClean="0"/>
            </a:lvl1pPr>
          </a:lstStyle>
          <a:p>
            <a:pPr>
              <a:defRPr/>
            </a:pPr>
            <a:fld id="{2ADB7531-6E6B-7C49-AB0F-80C1E9EFC061}" type="slidenum">
              <a:rPr lang="en-US"/>
              <a:pPr>
                <a:defRPr/>
              </a:pPr>
              <a:t>‹#›</a:t>
            </a:fld>
            <a:endParaRPr lang="en-US"/>
          </a:p>
        </p:txBody>
      </p:sp>
    </p:spTree>
    <p:extLst>
      <p:ext uri="{BB962C8B-B14F-4D97-AF65-F5344CB8AC3E}">
        <p14:creationId xmlns:p14="http://schemas.microsoft.com/office/powerpoint/2010/main" val="2772774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
          </p:nvPr>
        </p:nvSpPr>
        <p:spPr>
          <a:xfrm>
            <a:off x="914400" y="1447800"/>
            <a:ext cx="7772400" cy="45720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13"/>
          <p:cNvSpPr>
            <a:spLocks noGrp="1"/>
          </p:cNvSpPr>
          <p:nvPr>
            <p:ph type="dt" sz="half" idx="10"/>
          </p:nvPr>
        </p:nvSpPr>
        <p:spPr/>
        <p:txBody>
          <a:bodyPr/>
          <a:lstStyle>
            <a:lvl1pPr>
              <a:defRPr/>
            </a:lvl1pPr>
          </a:lstStyle>
          <a:p>
            <a:pPr>
              <a:defRPr/>
            </a:pPr>
            <a:fld id="{D48B9294-B2AA-8144-8DBB-F2888E420CE9}" type="datetimeFigureOut">
              <a:rPr lang="en-US"/>
              <a:pPr>
                <a:defRPr/>
              </a:pPr>
              <a:t>10/14/14</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a:t>RHIT, CSSE 372, 2007-2008</a:t>
            </a:r>
          </a:p>
        </p:txBody>
      </p:sp>
      <p:sp>
        <p:nvSpPr>
          <p:cNvPr id="6" name="Slide Number Placeholder 22"/>
          <p:cNvSpPr>
            <a:spLocks noGrp="1"/>
          </p:cNvSpPr>
          <p:nvPr>
            <p:ph type="sldNum" sz="quarter" idx="12"/>
          </p:nvPr>
        </p:nvSpPr>
        <p:spPr/>
        <p:txBody>
          <a:bodyPr/>
          <a:lstStyle>
            <a:lvl1pPr>
              <a:defRPr/>
            </a:lvl1pPr>
          </a:lstStyle>
          <a:p>
            <a:pPr>
              <a:defRPr/>
            </a:pPr>
            <a:fld id="{C46ACB6D-FF1D-9E4A-A26E-8600ACC57C24}" type="slidenum">
              <a:rPr lang="en-US"/>
              <a:pPr>
                <a:defRPr/>
              </a:pPr>
              <a:t>‹#›</a:t>
            </a:fld>
            <a:endParaRPr lang="en-US"/>
          </a:p>
        </p:txBody>
      </p:sp>
    </p:spTree>
    <p:extLst>
      <p:ext uri="{BB962C8B-B14F-4D97-AF65-F5344CB8AC3E}">
        <p14:creationId xmlns:p14="http://schemas.microsoft.com/office/powerpoint/2010/main" val="337944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5" name="Rounded Rectangle 4"/>
          <p:cNvSpPr/>
          <p:nvPr/>
        </p:nvSpPr>
        <p:spPr>
          <a:xfrm>
            <a:off x="0" y="0"/>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smtClean="0"/>
            </a:lvl1pPr>
          </a:lstStyle>
          <a:p>
            <a:pPr>
              <a:defRPr/>
            </a:pPr>
            <a:fld id="{4340F5E7-0846-4347-90A5-B81DEB1783E2}" type="datetimeFigureOut">
              <a:rPr lang="en-US"/>
              <a:pPr>
                <a:defRPr/>
              </a:pPr>
              <a:t>10/14/14</a:t>
            </a:fld>
            <a:endParaRPr lang="en-US"/>
          </a:p>
        </p:txBody>
      </p:sp>
      <p:sp>
        <p:nvSpPr>
          <p:cNvPr id="10" name="Footer Placeholder 4"/>
          <p:cNvSpPr>
            <a:spLocks noGrp="1"/>
          </p:cNvSpPr>
          <p:nvPr>
            <p:ph type="ftr" sz="quarter" idx="11"/>
          </p:nvPr>
        </p:nvSpPr>
        <p:spPr>
          <a:xfrm>
            <a:off x="2590800" y="6172200"/>
            <a:ext cx="4000500" cy="457200"/>
          </a:xfrm>
        </p:spPr>
        <p:txBody>
          <a:bodyPr/>
          <a:lstStyle>
            <a:lvl1pPr>
              <a:defRPr/>
            </a:lvl1pPr>
          </a:lstStyle>
          <a:p>
            <a:pPr>
              <a:defRPr/>
            </a:pPr>
            <a:r>
              <a:rPr lang="en-US"/>
              <a:t>RHIT, CSSE 372, 2007-2008</a:t>
            </a:r>
          </a:p>
        </p:txBody>
      </p:sp>
      <p:sp>
        <p:nvSpPr>
          <p:cNvPr id="11" name="Slide Number Placeholder 5"/>
          <p:cNvSpPr>
            <a:spLocks noGrp="1"/>
          </p:cNvSpPr>
          <p:nvPr>
            <p:ph type="sldNum" sz="quarter" idx="12"/>
          </p:nvPr>
        </p:nvSpPr>
        <p:spPr/>
        <p:txBody>
          <a:bodyPr/>
          <a:lstStyle>
            <a:lvl1pPr>
              <a:defRPr smtClean="0"/>
            </a:lvl1pPr>
          </a:lstStyle>
          <a:p>
            <a:pPr>
              <a:defRPr/>
            </a:pPr>
            <a:fld id="{48E19924-BDE8-8645-8F09-4FEB46A28FFF}" type="slidenum">
              <a:rPr lang="en-US"/>
              <a:pPr>
                <a:defRPr/>
              </a:pPr>
              <a:t>‹#›</a:t>
            </a:fld>
            <a:endParaRPr lang="en-US"/>
          </a:p>
        </p:txBody>
      </p:sp>
    </p:spTree>
    <p:extLst>
      <p:ext uri="{BB962C8B-B14F-4D97-AF65-F5344CB8AC3E}">
        <p14:creationId xmlns:p14="http://schemas.microsoft.com/office/powerpoint/2010/main" val="3600420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13"/>
          <p:cNvSpPr>
            <a:spLocks noGrp="1"/>
          </p:cNvSpPr>
          <p:nvPr>
            <p:ph type="dt" sz="half" idx="10"/>
          </p:nvPr>
        </p:nvSpPr>
        <p:spPr/>
        <p:txBody>
          <a:bodyPr/>
          <a:lstStyle>
            <a:lvl1pPr>
              <a:defRPr/>
            </a:lvl1pPr>
          </a:lstStyle>
          <a:p>
            <a:pPr>
              <a:defRPr/>
            </a:pPr>
            <a:fld id="{E61EBD5E-86AF-194E-8A5D-2AD1F33546CC}" type="datetimeFigureOut">
              <a:rPr lang="en-US"/>
              <a:pPr>
                <a:defRPr/>
              </a:pPr>
              <a:t>10/14/14</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a:t>RHIT, CSSE 372, 2007-2008</a:t>
            </a:r>
          </a:p>
        </p:txBody>
      </p:sp>
      <p:sp>
        <p:nvSpPr>
          <p:cNvPr id="7" name="Slide Number Placeholder 22"/>
          <p:cNvSpPr>
            <a:spLocks noGrp="1"/>
          </p:cNvSpPr>
          <p:nvPr>
            <p:ph type="sldNum" sz="quarter" idx="12"/>
          </p:nvPr>
        </p:nvSpPr>
        <p:spPr/>
        <p:txBody>
          <a:bodyPr/>
          <a:lstStyle>
            <a:lvl1pPr>
              <a:defRPr/>
            </a:lvl1pPr>
          </a:lstStyle>
          <a:p>
            <a:pPr>
              <a:defRPr/>
            </a:pPr>
            <a:fld id="{E070521D-6141-E240-B25A-103333400197}" type="slidenum">
              <a:rPr lang="en-US"/>
              <a:pPr>
                <a:defRPr/>
              </a:pPr>
              <a:t>‹#›</a:t>
            </a:fld>
            <a:endParaRPr lang="en-US"/>
          </a:p>
        </p:txBody>
      </p:sp>
    </p:spTree>
    <p:extLst>
      <p:ext uri="{BB962C8B-B14F-4D97-AF65-F5344CB8AC3E}">
        <p14:creationId xmlns:p14="http://schemas.microsoft.com/office/powerpoint/2010/main" val="45479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13"/>
          <p:cNvSpPr>
            <a:spLocks noGrp="1"/>
          </p:cNvSpPr>
          <p:nvPr>
            <p:ph type="dt" sz="half" idx="10"/>
          </p:nvPr>
        </p:nvSpPr>
        <p:spPr/>
        <p:txBody>
          <a:bodyPr/>
          <a:lstStyle>
            <a:lvl1pPr>
              <a:defRPr/>
            </a:lvl1pPr>
          </a:lstStyle>
          <a:p>
            <a:pPr>
              <a:defRPr/>
            </a:pPr>
            <a:fld id="{72C81013-7671-D04D-AD99-886B31765709}" type="datetimeFigureOut">
              <a:rPr lang="en-US"/>
              <a:pPr>
                <a:defRPr/>
              </a:pPr>
              <a:t>10/14/14</a:t>
            </a:fld>
            <a:endParaRPr lang="en-US"/>
          </a:p>
        </p:txBody>
      </p:sp>
      <p:sp>
        <p:nvSpPr>
          <p:cNvPr id="8" name="Footer Placeholder 2"/>
          <p:cNvSpPr>
            <a:spLocks noGrp="1"/>
          </p:cNvSpPr>
          <p:nvPr>
            <p:ph type="ftr" sz="quarter" idx="11"/>
          </p:nvPr>
        </p:nvSpPr>
        <p:spPr/>
        <p:txBody>
          <a:bodyPr/>
          <a:lstStyle>
            <a:lvl1pPr>
              <a:defRPr/>
            </a:lvl1pPr>
          </a:lstStyle>
          <a:p>
            <a:pPr>
              <a:defRPr/>
            </a:pPr>
            <a:r>
              <a:rPr lang="en-US"/>
              <a:t>RHIT, CSSE 372, 2007-2008</a:t>
            </a:r>
          </a:p>
        </p:txBody>
      </p:sp>
      <p:sp>
        <p:nvSpPr>
          <p:cNvPr id="9" name="Slide Number Placeholder 22"/>
          <p:cNvSpPr>
            <a:spLocks noGrp="1"/>
          </p:cNvSpPr>
          <p:nvPr>
            <p:ph type="sldNum" sz="quarter" idx="12"/>
          </p:nvPr>
        </p:nvSpPr>
        <p:spPr/>
        <p:txBody>
          <a:bodyPr/>
          <a:lstStyle>
            <a:lvl1pPr>
              <a:defRPr/>
            </a:lvl1pPr>
          </a:lstStyle>
          <a:p>
            <a:pPr>
              <a:defRPr/>
            </a:pPr>
            <a:fld id="{D6811ADD-5866-634D-A907-DA5414088B5A}" type="slidenum">
              <a:rPr lang="en-US"/>
              <a:pPr>
                <a:defRPr/>
              </a:pPr>
              <a:t>‹#›</a:t>
            </a:fld>
            <a:endParaRPr lang="en-US"/>
          </a:p>
        </p:txBody>
      </p:sp>
    </p:spTree>
    <p:extLst>
      <p:ext uri="{BB962C8B-B14F-4D97-AF65-F5344CB8AC3E}">
        <p14:creationId xmlns:p14="http://schemas.microsoft.com/office/powerpoint/2010/main" val="428749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CB69EF4E-8E60-5849-849B-3D5B38D7418E}" type="datetimeFigureOut">
              <a:rPr lang="en-US"/>
              <a:pPr>
                <a:defRPr/>
              </a:pPr>
              <a:t>10/14/14</a:t>
            </a:fld>
            <a:endParaRPr lang="en-US"/>
          </a:p>
        </p:txBody>
      </p:sp>
      <p:sp>
        <p:nvSpPr>
          <p:cNvPr id="4" name="Footer Placeholder 2"/>
          <p:cNvSpPr>
            <a:spLocks noGrp="1"/>
          </p:cNvSpPr>
          <p:nvPr>
            <p:ph type="ftr" sz="quarter" idx="11"/>
          </p:nvPr>
        </p:nvSpPr>
        <p:spPr/>
        <p:txBody>
          <a:bodyPr/>
          <a:lstStyle>
            <a:lvl1pPr>
              <a:defRPr/>
            </a:lvl1pPr>
          </a:lstStyle>
          <a:p>
            <a:pPr>
              <a:defRPr/>
            </a:pPr>
            <a:r>
              <a:rPr lang="en-US"/>
              <a:t>RHIT, CSSE 372, 2007-2008</a:t>
            </a:r>
          </a:p>
        </p:txBody>
      </p:sp>
      <p:sp>
        <p:nvSpPr>
          <p:cNvPr id="5" name="Slide Number Placeholder 22"/>
          <p:cNvSpPr>
            <a:spLocks noGrp="1"/>
          </p:cNvSpPr>
          <p:nvPr>
            <p:ph type="sldNum" sz="quarter" idx="12"/>
          </p:nvPr>
        </p:nvSpPr>
        <p:spPr/>
        <p:txBody>
          <a:bodyPr/>
          <a:lstStyle>
            <a:lvl1pPr>
              <a:defRPr/>
            </a:lvl1pPr>
          </a:lstStyle>
          <a:p>
            <a:pPr>
              <a:defRPr/>
            </a:pPr>
            <a:fld id="{DB70F20C-5DCD-D040-95F8-5A64EABDED91}" type="slidenum">
              <a:rPr lang="en-US"/>
              <a:pPr>
                <a:defRPr/>
              </a:pPr>
              <a:t>‹#›</a:t>
            </a:fld>
            <a:endParaRPr lang="en-US"/>
          </a:p>
        </p:txBody>
      </p:sp>
    </p:spTree>
    <p:extLst>
      <p:ext uri="{BB962C8B-B14F-4D97-AF65-F5344CB8AC3E}">
        <p14:creationId xmlns:p14="http://schemas.microsoft.com/office/powerpoint/2010/main" val="4098419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5D513624-AB36-8E4F-8E7A-F4DD66218469}" type="datetimeFigureOut">
              <a:rPr lang="en-US"/>
              <a:pPr>
                <a:defRPr/>
              </a:pPr>
              <a:t>10/14/14</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a:t>RHIT, CSSE 372, 2007-2008</a:t>
            </a:r>
          </a:p>
        </p:txBody>
      </p:sp>
      <p:sp>
        <p:nvSpPr>
          <p:cNvPr id="4" name="Slide Number Placeholder 22"/>
          <p:cNvSpPr>
            <a:spLocks noGrp="1"/>
          </p:cNvSpPr>
          <p:nvPr>
            <p:ph type="sldNum" sz="quarter" idx="12"/>
          </p:nvPr>
        </p:nvSpPr>
        <p:spPr/>
        <p:txBody>
          <a:bodyPr/>
          <a:lstStyle>
            <a:lvl1pPr>
              <a:defRPr/>
            </a:lvl1pPr>
          </a:lstStyle>
          <a:p>
            <a:pPr>
              <a:defRPr/>
            </a:pPr>
            <a:fld id="{56725742-209D-A746-8D80-724508977159}" type="slidenum">
              <a:rPr lang="en-US"/>
              <a:pPr>
                <a:defRPr/>
              </a:pPr>
              <a:t>‹#›</a:t>
            </a:fld>
            <a:endParaRPr lang="en-US"/>
          </a:p>
        </p:txBody>
      </p:sp>
    </p:spTree>
    <p:extLst>
      <p:ext uri="{BB962C8B-B14F-4D97-AF65-F5344CB8AC3E}">
        <p14:creationId xmlns:p14="http://schemas.microsoft.com/office/powerpoint/2010/main" val="1340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atin typeface="Cambria" pitchFamily="18" charset="0"/>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4"/>
          <p:cNvSpPr>
            <a:spLocks noGrp="1"/>
          </p:cNvSpPr>
          <p:nvPr>
            <p:ph type="dt" sz="half" idx="10"/>
          </p:nvPr>
        </p:nvSpPr>
        <p:spPr/>
        <p:txBody>
          <a:bodyPr/>
          <a:lstStyle>
            <a:lvl1pPr>
              <a:defRPr smtClean="0"/>
            </a:lvl1pPr>
          </a:lstStyle>
          <a:p>
            <a:pPr>
              <a:defRPr/>
            </a:pPr>
            <a:fld id="{691B6C09-BB85-1347-9DCB-BA016C2E3C8F}" type="datetimeFigureOut">
              <a:rPr lang="en-US"/>
              <a:pPr>
                <a:defRPr/>
              </a:pPr>
              <a:t>10/14/14</a:t>
            </a:fld>
            <a:endParaRPr lang="en-US"/>
          </a:p>
        </p:txBody>
      </p:sp>
      <p:sp>
        <p:nvSpPr>
          <p:cNvPr id="8" name="Footer Placeholder 5"/>
          <p:cNvSpPr>
            <a:spLocks noGrp="1"/>
          </p:cNvSpPr>
          <p:nvPr>
            <p:ph type="ftr" sz="quarter" idx="11"/>
          </p:nvPr>
        </p:nvSpPr>
        <p:spPr/>
        <p:txBody>
          <a:bodyPr/>
          <a:lstStyle>
            <a:lvl1pPr>
              <a:defRPr/>
            </a:lvl1pPr>
          </a:lstStyle>
          <a:p>
            <a:pPr>
              <a:defRPr/>
            </a:pPr>
            <a:r>
              <a:rPr lang="en-US"/>
              <a:t>RHIT, CSSE 372, 2007-2008</a:t>
            </a:r>
          </a:p>
        </p:txBody>
      </p:sp>
      <p:sp>
        <p:nvSpPr>
          <p:cNvPr id="9" name="Slide Number Placeholder 6"/>
          <p:cNvSpPr>
            <a:spLocks noGrp="1"/>
          </p:cNvSpPr>
          <p:nvPr>
            <p:ph type="sldNum" sz="quarter" idx="12"/>
          </p:nvPr>
        </p:nvSpPr>
        <p:spPr/>
        <p:txBody>
          <a:bodyPr/>
          <a:lstStyle>
            <a:lvl1pPr>
              <a:defRPr smtClean="0"/>
            </a:lvl1pPr>
          </a:lstStyle>
          <a:p>
            <a:pPr>
              <a:defRPr/>
            </a:pPr>
            <a:fld id="{F9CB753D-76AC-304A-82CC-0FBA86FA7E5C}" type="slidenum">
              <a:rPr lang="en-US"/>
              <a:pPr>
                <a:defRPr/>
              </a:pPr>
              <a:t>‹#›</a:t>
            </a:fld>
            <a:endParaRPr lang="en-US"/>
          </a:p>
        </p:txBody>
      </p:sp>
    </p:spTree>
    <p:extLst>
      <p:ext uri="{BB962C8B-B14F-4D97-AF65-F5344CB8AC3E}">
        <p14:creationId xmlns:p14="http://schemas.microsoft.com/office/powerpoint/2010/main" val="1304057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smtClean="0"/>
            </a:lvl1pPr>
          </a:lstStyle>
          <a:p>
            <a:pPr>
              <a:defRPr/>
            </a:pPr>
            <a:fld id="{606980D4-7BDA-B34D-BA87-65945CE90156}" type="datetimeFigureOut">
              <a:rPr lang="en-US"/>
              <a:pPr>
                <a:defRPr/>
              </a:pPr>
              <a:t>10/14/14</a:t>
            </a:fld>
            <a:endParaRPr lang="en-US"/>
          </a:p>
        </p:txBody>
      </p:sp>
      <p:sp>
        <p:nvSpPr>
          <p:cNvPr id="9" name="Footer Placeholder 5"/>
          <p:cNvSpPr>
            <a:spLocks noGrp="1"/>
          </p:cNvSpPr>
          <p:nvPr>
            <p:ph type="ftr" sz="quarter" idx="11"/>
          </p:nvPr>
        </p:nvSpPr>
        <p:spPr>
          <a:xfrm>
            <a:off x="2667000" y="6172200"/>
            <a:ext cx="3886200" cy="457200"/>
          </a:xfrm>
        </p:spPr>
        <p:txBody>
          <a:bodyPr/>
          <a:lstStyle>
            <a:lvl1pPr>
              <a:defRPr/>
            </a:lvl1pPr>
          </a:lstStyle>
          <a:p>
            <a:pPr>
              <a:defRPr/>
            </a:pPr>
            <a:r>
              <a:rPr lang="en-US"/>
              <a:t>RHIT, CSSE 372, 2007-2008</a:t>
            </a:r>
          </a:p>
        </p:txBody>
      </p:sp>
      <p:sp>
        <p:nvSpPr>
          <p:cNvPr id="10" name="Slide Number Placeholder 6"/>
          <p:cNvSpPr>
            <a:spLocks noGrp="1"/>
          </p:cNvSpPr>
          <p:nvPr>
            <p:ph type="sldNum" sz="quarter" idx="12"/>
          </p:nvPr>
        </p:nvSpPr>
        <p:spPr>
          <a:xfrm>
            <a:off x="8534400" y="6248400"/>
            <a:ext cx="457200" cy="457200"/>
          </a:xfrm>
        </p:spPr>
        <p:txBody>
          <a:bodyPr/>
          <a:lstStyle>
            <a:lvl1pPr>
              <a:defRPr smtClean="0"/>
            </a:lvl1pPr>
          </a:lstStyle>
          <a:p>
            <a:pPr>
              <a:defRPr/>
            </a:pPr>
            <a:fld id="{A72C352F-8F04-284D-AD9E-DE26AC5D4F06}" type="slidenum">
              <a:rPr lang="en-US"/>
              <a:pPr>
                <a:defRPr/>
              </a:pPr>
              <a:t>‹#›</a:t>
            </a:fld>
            <a:endParaRPr lang="en-US"/>
          </a:p>
        </p:txBody>
      </p:sp>
    </p:spTree>
    <p:extLst>
      <p:ext uri="{BB962C8B-B14F-4D97-AF65-F5344CB8AC3E}">
        <p14:creationId xmlns:p14="http://schemas.microsoft.com/office/powerpoint/2010/main" val="35928057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76200" y="6172200"/>
            <a:ext cx="2476500" cy="476250"/>
          </a:xfrm>
          <a:prstGeom prst="rect">
            <a:avLst/>
          </a:prstGeom>
        </p:spPr>
        <p:txBody>
          <a:bodyPr vert="horz" wrap="square" lIns="91440" tIns="45720" rIns="91440" bIns="45720" numCol="1" anchor="ctr" anchorCtr="0" compatLnSpc="1">
            <a:prstTxWarp prst="textNoShape">
              <a:avLst/>
            </a:prstTxWarp>
          </a:bodyPr>
          <a:lstStyle>
            <a:lvl1pPr>
              <a:defRPr sz="1400" smtClean="0">
                <a:solidFill>
                  <a:schemeClr val="tx2"/>
                </a:solidFill>
                <a:latin typeface="Calibri" charset="0"/>
                <a:cs typeface="+mn-cs"/>
              </a:defRPr>
            </a:lvl1pPr>
          </a:lstStyle>
          <a:p>
            <a:pPr>
              <a:defRPr/>
            </a:pPr>
            <a:fld id="{C56EDED3-4E12-ED47-BA4B-376AE95C01F8}" type="datetimeFigureOut">
              <a:rPr lang="en-US"/>
              <a:pPr>
                <a:defRPr/>
              </a:pPr>
              <a:t>10/14/14</a:t>
            </a:fld>
            <a:endParaRPr lang="en-US"/>
          </a:p>
        </p:txBody>
      </p:sp>
      <p:sp>
        <p:nvSpPr>
          <p:cNvPr id="3" name="Footer Placeholder 2"/>
          <p:cNvSpPr>
            <a:spLocks noGrp="1"/>
          </p:cNvSpPr>
          <p:nvPr>
            <p:ph type="ftr" sz="quarter" idx="3"/>
          </p:nvPr>
        </p:nvSpPr>
        <p:spPr>
          <a:xfrm>
            <a:off x="2590800" y="6172200"/>
            <a:ext cx="3962400" cy="457200"/>
          </a:xfrm>
          <a:prstGeom prst="rect">
            <a:avLst/>
          </a:prstGeom>
        </p:spPr>
        <p:txBody>
          <a:bodyPr anchor="ctr" anchorCtr="0"/>
          <a:lstStyle>
            <a:lvl1pPr algn="ctr" eaLnBrk="1" fontAlgn="auto" latinLnBrk="0" hangingPunct="1">
              <a:spcBef>
                <a:spcPts val="0"/>
              </a:spcBef>
              <a:spcAft>
                <a:spcPts val="0"/>
              </a:spcAft>
              <a:defRPr kumimoji="0" sz="1400">
                <a:solidFill>
                  <a:schemeClr val="tx2"/>
                </a:solidFill>
                <a:latin typeface="+mn-lt"/>
                <a:ea typeface="+mn-ea"/>
                <a:cs typeface="+mn-cs"/>
              </a:defRPr>
            </a:lvl1pPr>
          </a:lstStyle>
          <a:p>
            <a:pPr>
              <a:defRPr/>
            </a:pPr>
            <a:r>
              <a:rPr lang="en-US"/>
              <a:t>RHIT, CSSE 372, 2007-2008</a:t>
            </a:r>
          </a:p>
        </p:txBody>
      </p:sp>
      <p:sp>
        <p:nvSpPr>
          <p:cNvPr id="23" name="Slide Number Placeholder 22"/>
          <p:cNvSpPr>
            <a:spLocks noGrp="1"/>
          </p:cNvSpPr>
          <p:nvPr>
            <p:ph type="sldNum" sz="quarter" idx="4"/>
          </p:nvPr>
        </p:nvSpPr>
        <p:spPr>
          <a:xfrm>
            <a:off x="8534400" y="61722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a:defRPr sz="1400" smtClean="0">
                <a:solidFill>
                  <a:srgbClr val="FFFFFF"/>
                </a:solidFill>
                <a:latin typeface="Calibri" charset="0"/>
                <a:cs typeface="+mn-cs"/>
              </a:defRPr>
            </a:lvl1pPr>
          </a:lstStyle>
          <a:p>
            <a:pPr>
              <a:defRPr/>
            </a:pPr>
            <a:fld id="{E50C4F7E-9456-8E4D-96A3-8B21468EAB2F}" type="slidenum">
              <a:rPr lang="en-US"/>
              <a:pPr>
                <a:defRPr/>
              </a:pPr>
              <a:t>‹#›</a:t>
            </a:fld>
            <a:endParaRPr lang="en-US"/>
          </a:p>
        </p:txBody>
      </p:sp>
      <p:sp>
        <p:nvSpPr>
          <p:cNvPr id="10" name="Slide Number Placeholder 22"/>
          <p:cNvSpPr txBox="1">
            <a:spLocks/>
          </p:cNvSpPr>
          <p:nvPr userDrawn="1"/>
        </p:nvSpPr>
        <p:spPr>
          <a:xfrm>
            <a:off x="8458200" y="6172200"/>
            <a:ext cx="457200" cy="457200"/>
          </a:xfrm>
          <a:prstGeom prst="ellipse">
            <a:avLst/>
          </a:prstGeom>
          <a:solidFill>
            <a:schemeClr val="accent1"/>
          </a:solidFill>
        </p:spPr>
        <p:txBody>
          <a:bodyPr wrap="none" lIns="0" tIns="0" rIns="0" bIns="0" anchor="ctr" anchorCtr="1"/>
          <a:lstStyle>
            <a:defPPr>
              <a:defRPr lang="en-US"/>
            </a:defPPr>
            <a:lvl1pPr algn="ctr" rtl="0" fontAlgn="base">
              <a:spcBef>
                <a:spcPct val="0"/>
              </a:spcBef>
              <a:spcAft>
                <a:spcPct val="0"/>
              </a:spcAft>
              <a:defRPr sz="1400" kern="1200">
                <a:solidFill>
                  <a:srgbClr val="FFFFFF"/>
                </a:solidFill>
                <a:latin typeface="Calibri"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pPr>
              <a:defRPr/>
            </a:pPr>
            <a:fld id="{BB91FA21-5FF1-9B43-8743-0E3EABCF33DC}" type="slidenum">
              <a:rPr lang="en-US" smtClean="0"/>
              <a:pPr>
                <a:defRPr/>
              </a:pPr>
              <a:t>‹#›</a:t>
            </a:fld>
            <a:endParaRPr lang="en-US" smtClean="0"/>
          </a:p>
        </p:txBody>
      </p:sp>
    </p:spTree>
  </p:cSld>
  <p:clrMap bg1="lt1" tx1="dk1" bg2="lt2" tx2="dk2" accent1="accent1" accent2="accent2" accent3="accent3" accent4="accent4" accent5="accent5" accent6="accent6" hlink="hlink" folHlink="folHlink"/>
  <p:sldLayoutIdLst>
    <p:sldLayoutId id="2147483779" r:id="rId1"/>
    <p:sldLayoutId id="2147483773" r:id="rId2"/>
    <p:sldLayoutId id="2147483780" r:id="rId3"/>
    <p:sldLayoutId id="2147483774" r:id="rId4"/>
    <p:sldLayoutId id="2147483775" r:id="rId5"/>
    <p:sldLayoutId id="2147483776" r:id="rId6"/>
    <p:sldLayoutId id="2147483777" r:id="rId7"/>
    <p:sldLayoutId id="2147483781" r:id="rId8"/>
    <p:sldLayoutId id="2147483782" r:id="rId9"/>
    <p:sldLayoutId id="2147483778" r:id="rId10"/>
    <p:sldLayoutId id="2147483783"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Calibri"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Calibri"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Calibri"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Calibri" pitchFamily="34" charset="0"/>
          <a:ea typeface="ＭＳ Ｐゴシック" charset="0"/>
          <a:cs typeface="ＭＳ Ｐゴシック" charset="0"/>
        </a:defRPr>
      </a:lvl5pPr>
      <a:lvl6pPr marL="457200" algn="l" rtl="0" eaLnBrk="1" fontAlgn="base" hangingPunct="1">
        <a:spcBef>
          <a:spcPct val="0"/>
        </a:spcBef>
        <a:spcAft>
          <a:spcPct val="0"/>
        </a:spcAft>
        <a:defRPr sz="4000">
          <a:solidFill>
            <a:schemeClr val="tx2"/>
          </a:solidFill>
          <a:latin typeface="Calibri" pitchFamily="34" charset="0"/>
        </a:defRPr>
      </a:lvl6pPr>
      <a:lvl7pPr marL="914400" algn="l" rtl="0" eaLnBrk="1" fontAlgn="base" hangingPunct="1">
        <a:spcBef>
          <a:spcPct val="0"/>
        </a:spcBef>
        <a:spcAft>
          <a:spcPct val="0"/>
        </a:spcAft>
        <a:defRPr sz="4000">
          <a:solidFill>
            <a:schemeClr val="tx2"/>
          </a:solidFill>
          <a:latin typeface="Calibri" pitchFamily="34" charset="0"/>
        </a:defRPr>
      </a:lvl7pPr>
      <a:lvl8pPr marL="1371600" algn="l" rtl="0" eaLnBrk="1" fontAlgn="base" hangingPunct="1">
        <a:spcBef>
          <a:spcPct val="0"/>
        </a:spcBef>
        <a:spcAft>
          <a:spcPct val="0"/>
        </a:spcAft>
        <a:defRPr sz="4000">
          <a:solidFill>
            <a:schemeClr val="tx2"/>
          </a:solidFill>
          <a:latin typeface="Calibri" pitchFamily="34" charset="0"/>
        </a:defRPr>
      </a:lvl8pPr>
      <a:lvl9pPr marL="1828800" algn="l" rtl="0" eaLnBrk="1" fontAlgn="base" hangingPunct="1">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charset="0"/>
        <a:buChar char=""/>
        <a:defRPr sz="2600" kern="1200">
          <a:solidFill>
            <a:schemeClr val="tx1"/>
          </a:solidFill>
          <a:latin typeface="Cambria" pitchFamily="18" charset="0"/>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charset="0"/>
        <a:buChar char=""/>
        <a:defRPr sz="2400" kern="1200">
          <a:solidFill>
            <a:schemeClr val="tx1"/>
          </a:solidFill>
          <a:latin typeface="Cambria" pitchFamily="18" charset="0"/>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charset="0"/>
        <a:buChar char=""/>
        <a:defRPr sz="2000" kern="1200">
          <a:solidFill>
            <a:schemeClr val="tx1"/>
          </a:solidFill>
          <a:latin typeface="Cambria" pitchFamily="18" charset="0"/>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charset="0"/>
        <a:buChar char=""/>
        <a:defRPr sz="2000" kern="1200">
          <a:solidFill>
            <a:schemeClr val="tx1"/>
          </a:solidFill>
          <a:latin typeface="Cambria" pitchFamily="18" charset="0"/>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Cambria" pitchFamily="18" charset="0"/>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ubtitle 2"/>
          <p:cNvSpPr>
            <a:spLocks noGrp="1"/>
          </p:cNvSpPr>
          <p:nvPr>
            <p:ph type="subTitle" idx="1"/>
          </p:nvPr>
        </p:nvSpPr>
        <p:spPr>
          <a:xfrm>
            <a:off x="1295400" y="3505200"/>
            <a:ext cx="6400800" cy="1600200"/>
          </a:xfrm>
        </p:spPr>
        <p:txBody>
          <a:bodyPr/>
          <a:lstStyle/>
          <a:p>
            <a:pPr eaLnBrk="1" hangingPunct="1"/>
            <a:r>
              <a:rPr lang="en-US" dirty="0">
                <a:latin typeface="Cambria" charset="0"/>
              </a:rPr>
              <a:t>CSSE 372</a:t>
            </a:r>
          </a:p>
          <a:p>
            <a:pPr eaLnBrk="1" hangingPunct="1"/>
            <a:r>
              <a:rPr lang="en-US" dirty="0">
                <a:latin typeface="Cambria" charset="0"/>
              </a:rPr>
              <a:t>Week 6 Day 2</a:t>
            </a:r>
          </a:p>
        </p:txBody>
      </p:sp>
      <p:sp>
        <p:nvSpPr>
          <p:cNvPr id="15362" name="Title 1"/>
          <p:cNvSpPr>
            <a:spLocks noGrp="1"/>
          </p:cNvSpPr>
          <p:nvPr>
            <p:ph type="ctrTitle"/>
          </p:nvPr>
        </p:nvSpPr>
        <p:spPr>
          <a:xfrm>
            <a:off x="457200" y="1752600"/>
            <a:ext cx="8229600" cy="1470025"/>
          </a:xfrm>
        </p:spPr>
        <p:txBody>
          <a:bodyPr/>
          <a:lstStyle/>
          <a:p>
            <a:pPr eaLnBrk="1" hangingPunct="1"/>
            <a:r>
              <a:rPr dirty="0">
                <a:latin typeface="Calibri" charset="0"/>
              </a:rPr>
              <a:t>Constructing and Analyzing the Project Network Diagram </a:t>
            </a:r>
            <a:r>
              <a:rPr dirty="0">
                <a:latin typeface="Calibri" charset="0"/>
                <a:sym typeface="Wingdings" charset="0"/>
              </a:rPr>
              <a:t> PERT Chart</a:t>
            </a:r>
            <a:r>
              <a:rPr dirty="0">
                <a:latin typeface="Calibri" charset="0"/>
              </a:rPr>
              <a:t/>
            </a:r>
            <a:br>
              <a:rPr dirty="0">
                <a:latin typeface="Calibri" charset="0"/>
              </a:rPr>
            </a:br>
            <a:endParaRPr sz="2400" dirty="0">
              <a:latin typeface="Calibri" charset="0"/>
            </a:endParaRPr>
          </a:p>
        </p:txBody>
      </p:sp>
      <p:pic>
        <p:nvPicPr>
          <p:cNvPr id="15363" name="Picture 31" descr="rose4"/>
          <p:cNvPicPr>
            <a:picLocks noChangeAspect="1" noChangeArrowheads="1"/>
          </p:cNvPicPr>
          <p:nvPr/>
        </p:nvPicPr>
        <p:blipFill>
          <a:blip r:embed="rId3">
            <a:extLst>
              <a:ext uri="{28A0092B-C50C-407E-A947-70E740481C1C}">
                <a14:useLocalDpi xmlns:a14="http://schemas.microsoft.com/office/drawing/2010/main" val="0"/>
              </a:ext>
            </a:extLst>
          </a:blip>
          <a:srcRect l="12895" t="22858"/>
          <a:stretch>
            <a:fillRect/>
          </a:stretch>
        </p:blipFill>
        <p:spPr bwMode="auto">
          <a:xfrm>
            <a:off x="5486400" y="6096000"/>
            <a:ext cx="335915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228600" y="4953000"/>
            <a:ext cx="4953000" cy="1707931"/>
          </a:xfrm>
          <a:prstGeom prst="rect">
            <a:avLst/>
          </a:prstGeom>
        </p:spPr>
      </p:pic>
      <p:sp>
        <p:nvSpPr>
          <p:cNvPr id="3" name="TextBox 2"/>
          <p:cNvSpPr txBox="1"/>
          <p:nvPr/>
        </p:nvSpPr>
        <p:spPr>
          <a:xfrm>
            <a:off x="5410200" y="4953000"/>
            <a:ext cx="3810000" cy="830997"/>
          </a:xfrm>
          <a:prstGeom prst="rect">
            <a:avLst/>
          </a:prstGeom>
          <a:noFill/>
        </p:spPr>
        <p:txBody>
          <a:bodyPr wrap="square" rtlCol="0">
            <a:spAutoFit/>
          </a:bodyPr>
          <a:lstStyle/>
          <a:p>
            <a:r>
              <a:rPr lang="en-US" sz="1600" dirty="0" smtClean="0"/>
              <a:t>PERT was invented for the Nautilus submarine project. Ok, maybe not </a:t>
            </a:r>
            <a:r>
              <a:rPr lang="en-US" sz="1600" i="1" dirty="0" smtClean="0"/>
              <a:t>this </a:t>
            </a:r>
            <a:r>
              <a:rPr lang="en-US" sz="1600" dirty="0" smtClean="0"/>
              <a:t>Nautilus…</a:t>
            </a: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a:latin typeface="Calibri" charset="0"/>
              </a:rPr>
              <a:t>Constraints</a:t>
            </a:r>
          </a:p>
        </p:txBody>
      </p:sp>
      <p:sp>
        <p:nvSpPr>
          <p:cNvPr id="3" name="Content Placeholder 2"/>
          <p:cNvSpPr>
            <a:spLocks noGrp="1"/>
          </p:cNvSpPr>
          <p:nvPr>
            <p:ph sz="quarter" idx="1"/>
          </p:nvPr>
        </p:nvSpPr>
        <p:spPr/>
        <p:txBody>
          <a:bodyPr/>
          <a:lstStyle/>
          <a:p>
            <a:r>
              <a:rPr lang="en-US">
                <a:latin typeface="Cambria" charset="0"/>
              </a:rPr>
              <a:t>Technical</a:t>
            </a:r>
          </a:p>
          <a:p>
            <a:pPr lvl="1"/>
            <a:r>
              <a:rPr lang="en-US">
                <a:latin typeface="Cambria" charset="0"/>
              </a:rPr>
              <a:t>Discretionary</a:t>
            </a:r>
          </a:p>
          <a:p>
            <a:pPr lvl="1"/>
            <a:r>
              <a:rPr lang="en-US">
                <a:latin typeface="Cambria" charset="0"/>
              </a:rPr>
              <a:t>Best-practices</a:t>
            </a:r>
          </a:p>
          <a:p>
            <a:pPr lvl="1"/>
            <a:r>
              <a:rPr lang="en-US">
                <a:latin typeface="Cambria" charset="0"/>
              </a:rPr>
              <a:t>Logical</a:t>
            </a:r>
          </a:p>
          <a:p>
            <a:pPr lvl="1"/>
            <a:r>
              <a:rPr lang="en-US">
                <a:latin typeface="Cambria" charset="0"/>
              </a:rPr>
              <a:t>Unique</a:t>
            </a:r>
          </a:p>
          <a:p>
            <a:r>
              <a:rPr lang="en-US">
                <a:latin typeface="Cambria" charset="0"/>
              </a:rPr>
              <a:t>Management</a:t>
            </a:r>
          </a:p>
          <a:p>
            <a:r>
              <a:rPr lang="en-US">
                <a:latin typeface="Cambria" charset="0"/>
              </a:rPr>
              <a:t>Interproject</a:t>
            </a:r>
          </a:p>
          <a:p>
            <a:r>
              <a:rPr lang="en-US">
                <a:latin typeface="Cambria" charset="0"/>
              </a:rPr>
              <a:t>Date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a:latin typeface="Calibri" charset="0"/>
              </a:rPr>
              <a:t>Putting it together…</a:t>
            </a:r>
          </a:p>
        </p:txBody>
      </p:sp>
      <p:pic>
        <p:nvPicPr>
          <p:cNvPr id="15363" name="Picture 5" descr="042618 fg0606"/>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066800" y="1752600"/>
            <a:ext cx="4184650" cy="1524000"/>
          </a:xfrm>
          <a:noFill/>
        </p:spPr>
      </p:pic>
      <p:pic>
        <p:nvPicPr>
          <p:cNvPr id="15364" name="Picture 4" descr="042618 fg06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4267200"/>
            <a:ext cx="419100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Box 5"/>
          <p:cNvSpPr txBox="1">
            <a:spLocks noChangeArrowheads="1"/>
          </p:cNvSpPr>
          <p:nvPr/>
        </p:nvSpPr>
        <p:spPr bwMode="auto">
          <a:xfrm>
            <a:off x="5638800" y="2286000"/>
            <a:ext cx="281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Forward pass</a:t>
            </a:r>
          </a:p>
        </p:txBody>
      </p:sp>
      <p:sp>
        <p:nvSpPr>
          <p:cNvPr id="15366" name="TextBox 6"/>
          <p:cNvSpPr txBox="1">
            <a:spLocks noChangeArrowheads="1"/>
          </p:cNvSpPr>
          <p:nvPr/>
        </p:nvSpPr>
        <p:spPr bwMode="auto">
          <a:xfrm>
            <a:off x="5562600" y="5029200"/>
            <a:ext cx="281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Backward pass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4"/>
          <p:cNvSpPr>
            <a:spLocks noGrp="1"/>
          </p:cNvSpPr>
          <p:nvPr>
            <p:ph type="title"/>
          </p:nvPr>
        </p:nvSpPr>
        <p:spPr/>
        <p:txBody>
          <a:bodyPr/>
          <a:lstStyle/>
          <a:p>
            <a:pPr eaLnBrk="1" hangingPunct="1"/>
            <a:r>
              <a:rPr lang="en-US">
                <a:latin typeface="Calibri" charset="0"/>
              </a:rPr>
              <a:t>Using PDM</a:t>
            </a:r>
          </a:p>
        </p:txBody>
      </p:sp>
      <p:pic>
        <p:nvPicPr>
          <p:cNvPr id="37890" name="Picture 4" descr="042618 fg060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85800" y="1905000"/>
            <a:ext cx="3775075" cy="2611438"/>
          </a:xfrm>
          <a:noFill/>
        </p:spPr>
      </p:pic>
      <p:sp>
        <p:nvSpPr>
          <p:cNvPr id="37891" name="TextBox 3"/>
          <p:cNvSpPr txBox="1">
            <a:spLocks noChangeArrowheads="1"/>
          </p:cNvSpPr>
          <p:nvPr/>
        </p:nvSpPr>
        <p:spPr bwMode="auto">
          <a:xfrm>
            <a:off x="4572000" y="762000"/>
            <a:ext cx="4343400" cy="559435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ID: Number from WBS</a:t>
            </a:r>
          </a:p>
          <a:p>
            <a:pPr eaLnBrk="1" hangingPunct="1"/>
            <a:r>
              <a:rPr lang="en-US" sz="1800"/>
              <a:t>E: Duration</a:t>
            </a:r>
          </a:p>
          <a:p>
            <a:pPr eaLnBrk="1" hangingPunct="1"/>
            <a:endParaRPr lang="en-US" sz="1800"/>
          </a:p>
          <a:p>
            <a:pPr eaLnBrk="1" hangingPunct="1"/>
            <a:r>
              <a:rPr lang="en-US" sz="1800"/>
              <a:t>Work forward:</a:t>
            </a:r>
          </a:p>
          <a:p>
            <a:pPr eaLnBrk="1" hangingPunct="1"/>
            <a:r>
              <a:rPr lang="en-US" sz="1800"/>
              <a:t>ES: Earliest Start</a:t>
            </a:r>
          </a:p>
          <a:p>
            <a:pPr eaLnBrk="1" hangingPunct="1"/>
            <a:r>
              <a:rPr lang="en-US" sz="1800"/>
              <a:t>       Predecessor? ES = Ef</a:t>
            </a:r>
            <a:r>
              <a:rPr lang="en-US" sz="1800" baseline="-25000"/>
              <a:t>pre </a:t>
            </a:r>
            <a:r>
              <a:rPr lang="en-US" sz="1800"/>
              <a:t>+ 1</a:t>
            </a:r>
          </a:p>
          <a:p>
            <a:pPr eaLnBrk="1" hangingPunct="1"/>
            <a:r>
              <a:rPr lang="en-US" sz="1800"/>
              <a:t>       No pred? ES = 1</a:t>
            </a:r>
          </a:p>
          <a:p>
            <a:pPr eaLnBrk="1" hangingPunct="1"/>
            <a:endParaRPr lang="en-US" sz="1800"/>
          </a:p>
          <a:p>
            <a:pPr eaLnBrk="1" hangingPunct="1"/>
            <a:r>
              <a:rPr lang="en-US" sz="1800"/>
              <a:t>EF: Earliest Finish</a:t>
            </a:r>
          </a:p>
          <a:p>
            <a:pPr eaLnBrk="1" hangingPunct="1"/>
            <a:r>
              <a:rPr lang="en-US" sz="1800"/>
              <a:t>       ((ES + E) – One Time Unit)</a:t>
            </a:r>
          </a:p>
          <a:p>
            <a:pPr eaLnBrk="1" hangingPunct="1"/>
            <a:endParaRPr lang="en-US" sz="1800"/>
          </a:p>
          <a:p>
            <a:pPr eaLnBrk="1" hangingPunct="1"/>
            <a:r>
              <a:rPr lang="en-US" sz="1800"/>
              <a:t>Work backward:</a:t>
            </a:r>
          </a:p>
          <a:p>
            <a:pPr eaLnBrk="1" hangingPunct="1"/>
            <a:r>
              <a:rPr lang="en-US" sz="1800"/>
              <a:t>LF: Latest finish</a:t>
            </a:r>
          </a:p>
          <a:p>
            <a:pPr eaLnBrk="1" hangingPunct="1"/>
            <a:r>
              <a:rPr lang="en-US" sz="1800"/>
              <a:t>      Last task? LF = EF</a:t>
            </a:r>
            <a:r>
              <a:rPr lang="en-US" sz="1800" baseline="-25000"/>
              <a:t>Calculated</a:t>
            </a:r>
          </a:p>
          <a:p>
            <a:pPr eaLnBrk="1" hangingPunct="1"/>
            <a:r>
              <a:rPr lang="en-US" sz="1800"/>
              <a:t>      Not last? Min(LS</a:t>
            </a:r>
            <a:r>
              <a:rPr lang="en-US" sz="1800" baseline="-25000"/>
              <a:t>ea. succ.</a:t>
            </a:r>
            <a:r>
              <a:rPr lang="en-US" sz="1800"/>
              <a:t>) - 1</a:t>
            </a:r>
          </a:p>
          <a:p>
            <a:pPr eaLnBrk="1" hangingPunct="1"/>
            <a:endParaRPr lang="en-US" sz="1800"/>
          </a:p>
          <a:p>
            <a:pPr eaLnBrk="1" hangingPunct="1"/>
            <a:r>
              <a:rPr lang="en-US" sz="1800"/>
              <a:t>LS:  Latest start</a:t>
            </a:r>
          </a:p>
          <a:p>
            <a:pPr eaLnBrk="1" hangingPunct="1"/>
            <a:r>
              <a:rPr lang="en-US" sz="1800"/>
              <a:t>       ((LF – E) + One Time Unit)</a:t>
            </a:r>
          </a:p>
          <a:p>
            <a:pPr eaLnBrk="1" hangingPunct="1"/>
            <a:endParaRPr lang="en-US" sz="1800"/>
          </a:p>
          <a:p>
            <a:pPr eaLnBrk="1" hangingPunct="1"/>
            <a:endParaRPr lang="en-US" sz="180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US">
                <a:latin typeface="Calibri" charset="0"/>
              </a:rPr>
              <a:t>Critical path – what is it?</a:t>
            </a:r>
          </a:p>
        </p:txBody>
      </p:sp>
      <p:sp>
        <p:nvSpPr>
          <p:cNvPr id="39938" name="Content Placeholder 2"/>
          <p:cNvSpPr>
            <a:spLocks noGrp="1"/>
          </p:cNvSpPr>
          <p:nvPr>
            <p:ph sz="quarter" idx="1"/>
          </p:nvPr>
        </p:nvSpPr>
        <p:spPr/>
        <p:txBody>
          <a:bodyPr/>
          <a:lstStyle/>
          <a:p>
            <a:pPr eaLnBrk="1" hangingPunct="1"/>
            <a:r>
              <a:rPr lang="ja-JP" altLang="en-US">
                <a:latin typeface="Cambria" charset="0"/>
              </a:rPr>
              <a:t>“</a:t>
            </a:r>
            <a:r>
              <a:rPr lang="en-US" altLang="ja-JP">
                <a:latin typeface="Cambria" charset="0"/>
              </a:rPr>
              <a:t>The longest duration path in the network diagram</a:t>
            </a:r>
            <a:r>
              <a:rPr lang="ja-JP" altLang="en-US">
                <a:latin typeface="Cambria" charset="0"/>
              </a:rPr>
              <a:t>”</a:t>
            </a:r>
            <a:endParaRPr lang="en-US" altLang="ja-JP">
              <a:latin typeface="Cambria" charset="0"/>
            </a:endParaRPr>
          </a:p>
          <a:p>
            <a:pPr eaLnBrk="1" hangingPunct="1"/>
            <a:endParaRPr lang="en-US">
              <a:latin typeface="Cambria" charset="0"/>
            </a:endParaRPr>
          </a:p>
          <a:p>
            <a:pPr eaLnBrk="1" hangingPunct="1"/>
            <a:r>
              <a:rPr lang="ja-JP" altLang="en-US">
                <a:latin typeface="Cambria" charset="0"/>
              </a:rPr>
              <a:t>“</a:t>
            </a:r>
            <a:r>
              <a:rPr lang="en-US" altLang="ja-JP">
                <a:latin typeface="Cambria" charset="0"/>
              </a:rPr>
              <a:t>The sequence of tasks whose early schedule and late schedule are the same</a:t>
            </a:r>
            <a:r>
              <a:rPr lang="ja-JP" altLang="en-US">
                <a:latin typeface="Cambria" charset="0"/>
              </a:rPr>
              <a:t>”</a:t>
            </a:r>
            <a:endParaRPr lang="en-US" altLang="ja-JP">
              <a:latin typeface="Cambria" charset="0"/>
            </a:endParaRPr>
          </a:p>
          <a:p>
            <a:pPr eaLnBrk="1" hangingPunct="1"/>
            <a:endParaRPr lang="en-US">
              <a:latin typeface="Cambria" charset="0"/>
            </a:endParaRPr>
          </a:p>
          <a:p>
            <a:pPr eaLnBrk="1" hangingPunct="1"/>
            <a:r>
              <a:rPr lang="ja-JP" altLang="en-US">
                <a:latin typeface="Cambria" charset="0"/>
              </a:rPr>
              <a:t>“</a:t>
            </a:r>
            <a:r>
              <a:rPr lang="en-US" altLang="ja-JP">
                <a:latin typeface="Cambria" charset="0"/>
              </a:rPr>
              <a:t>The sequence of tasks with zero slack or float</a:t>
            </a:r>
            <a:r>
              <a:rPr lang="ja-JP" altLang="en-US">
                <a:latin typeface="Cambria" charset="0"/>
              </a:rPr>
              <a:t>”</a:t>
            </a:r>
            <a:endParaRPr lang="en-US" altLang="ja-JP">
              <a:latin typeface="Cambria" charset="0"/>
            </a:endParaRPr>
          </a:p>
          <a:p>
            <a:pPr eaLnBrk="1" hangingPunct="1"/>
            <a:endParaRPr lang="en-US">
              <a:latin typeface="Cambria" charset="0"/>
            </a:endParaRPr>
          </a:p>
          <a:p>
            <a:pPr eaLnBrk="1" hangingPunct="1"/>
            <a:endParaRPr lang="en-US">
              <a:latin typeface="Cambria" charset="0"/>
            </a:endParaRPr>
          </a:p>
          <a:p>
            <a:pPr algn="ctr" eaLnBrk="1" hangingPunct="1">
              <a:buFont typeface="Arial" charset="0"/>
              <a:buNone/>
            </a:pPr>
            <a:r>
              <a:rPr lang="en-US" b="1">
                <a:latin typeface="Cambria" charset="0"/>
              </a:rPr>
              <a:t>The Critical Path Determines </a:t>
            </a:r>
          </a:p>
          <a:p>
            <a:pPr algn="ctr" eaLnBrk="1" hangingPunct="1">
              <a:buFont typeface="Arial" charset="0"/>
              <a:buNone/>
            </a:pPr>
            <a:r>
              <a:rPr lang="en-US" b="1">
                <a:latin typeface="Cambria" charset="0"/>
              </a:rPr>
              <a:t>the Completion Date of the Project</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pPr eaLnBrk="1" hangingPunct="1"/>
            <a:r>
              <a:rPr lang="en-US">
                <a:latin typeface="Calibri" charset="0"/>
              </a:rPr>
              <a:t>How do you calculate it?</a:t>
            </a:r>
          </a:p>
        </p:txBody>
      </p:sp>
      <p:sp>
        <p:nvSpPr>
          <p:cNvPr id="41986" name="Content Placeholder 2"/>
          <p:cNvSpPr>
            <a:spLocks noGrp="1"/>
          </p:cNvSpPr>
          <p:nvPr>
            <p:ph sz="quarter" idx="1"/>
          </p:nvPr>
        </p:nvSpPr>
        <p:spPr/>
        <p:txBody>
          <a:bodyPr/>
          <a:lstStyle/>
          <a:p>
            <a:pPr eaLnBrk="1" hangingPunct="1"/>
            <a:r>
              <a:rPr lang="en-US">
                <a:latin typeface="Cambria" charset="0"/>
              </a:rPr>
              <a:t>Add up all of the path</a:t>
            </a:r>
            <a:r>
              <a:rPr lang="ja-JP" altLang="en-US">
                <a:latin typeface="Cambria" charset="0"/>
              </a:rPr>
              <a:t>’</a:t>
            </a:r>
            <a:r>
              <a:rPr lang="en-US" altLang="ja-JP">
                <a:latin typeface="Cambria" charset="0"/>
              </a:rPr>
              <a:t>s durations</a:t>
            </a:r>
          </a:p>
          <a:p>
            <a:pPr lvl="1" eaLnBrk="1" hangingPunct="1"/>
            <a:r>
              <a:rPr lang="en-US">
                <a:latin typeface="Cambria" charset="0"/>
              </a:rPr>
              <a:t>The longest one is the critical path</a:t>
            </a:r>
          </a:p>
          <a:p>
            <a:pPr eaLnBrk="1" hangingPunct="1"/>
            <a:r>
              <a:rPr lang="en-US">
                <a:latin typeface="Cambria" charset="0"/>
              </a:rPr>
              <a:t>Compute slack</a:t>
            </a:r>
          </a:p>
          <a:p>
            <a:pPr lvl="1" eaLnBrk="1" hangingPunct="1">
              <a:lnSpc>
                <a:spcPct val="90000"/>
              </a:lnSpc>
            </a:pPr>
            <a:endParaRPr lang="en-US">
              <a:latin typeface="Cambria" charset="0"/>
            </a:endParaRPr>
          </a:p>
          <a:p>
            <a:pPr eaLnBrk="1" hangingPunct="1"/>
            <a:endParaRPr lang="en-US">
              <a:latin typeface="Cambria" charset="0"/>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a:latin typeface="Calibri" charset="0"/>
              </a:rPr>
              <a:t>Slack = LF - EF</a:t>
            </a:r>
          </a:p>
        </p:txBody>
      </p:sp>
      <p:pic>
        <p:nvPicPr>
          <p:cNvPr id="44034" name="Picture 4" descr="042618 fg0607"/>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76400" y="2209800"/>
            <a:ext cx="5732463" cy="2365375"/>
          </a:xfrm>
          <a:noFill/>
        </p:spPr>
      </p:pic>
      <p:sp>
        <p:nvSpPr>
          <p:cNvPr id="44035" name="TextBox 4"/>
          <p:cNvSpPr txBox="1">
            <a:spLocks noChangeArrowheads="1"/>
          </p:cNvSpPr>
          <p:nvPr/>
        </p:nvSpPr>
        <p:spPr bwMode="auto">
          <a:xfrm>
            <a:off x="2133600" y="31242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0</a:t>
            </a:r>
          </a:p>
        </p:txBody>
      </p:sp>
      <p:sp>
        <p:nvSpPr>
          <p:cNvPr id="44036" name="TextBox 5"/>
          <p:cNvSpPr txBox="1">
            <a:spLocks noChangeArrowheads="1"/>
          </p:cNvSpPr>
          <p:nvPr/>
        </p:nvSpPr>
        <p:spPr bwMode="auto">
          <a:xfrm>
            <a:off x="3657600" y="24384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0</a:t>
            </a:r>
          </a:p>
        </p:txBody>
      </p:sp>
      <p:sp>
        <p:nvSpPr>
          <p:cNvPr id="44037" name="TextBox 6"/>
          <p:cNvSpPr txBox="1">
            <a:spLocks noChangeArrowheads="1"/>
          </p:cNvSpPr>
          <p:nvPr/>
        </p:nvSpPr>
        <p:spPr bwMode="auto">
          <a:xfrm>
            <a:off x="3657600" y="38100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1</a:t>
            </a:r>
          </a:p>
        </p:txBody>
      </p:sp>
      <p:sp>
        <p:nvSpPr>
          <p:cNvPr id="44038" name="TextBox 7"/>
          <p:cNvSpPr txBox="1">
            <a:spLocks noChangeArrowheads="1"/>
          </p:cNvSpPr>
          <p:nvPr/>
        </p:nvSpPr>
        <p:spPr bwMode="auto">
          <a:xfrm>
            <a:off x="5181600" y="24384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0</a:t>
            </a:r>
          </a:p>
        </p:txBody>
      </p:sp>
      <p:sp>
        <p:nvSpPr>
          <p:cNvPr id="44039" name="TextBox 8"/>
          <p:cNvSpPr txBox="1">
            <a:spLocks noChangeArrowheads="1"/>
          </p:cNvSpPr>
          <p:nvPr/>
        </p:nvSpPr>
        <p:spPr bwMode="auto">
          <a:xfrm>
            <a:off x="5181600" y="38100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4</a:t>
            </a:r>
          </a:p>
        </p:txBody>
      </p:sp>
      <p:sp>
        <p:nvSpPr>
          <p:cNvPr id="44040" name="TextBox 9"/>
          <p:cNvSpPr txBox="1">
            <a:spLocks noChangeArrowheads="1"/>
          </p:cNvSpPr>
          <p:nvPr/>
        </p:nvSpPr>
        <p:spPr bwMode="auto">
          <a:xfrm>
            <a:off x="6705600" y="31242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0</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idx="4294967295"/>
          </p:nvPr>
        </p:nvSpPr>
        <p:spPr/>
        <p:txBody>
          <a:bodyPr/>
          <a:lstStyle/>
          <a:p>
            <a:pPr eaLnBrk="1" hangingPunct="1"/>
            <a:r>
              <a:rPr lang="en-US">
                <a:latin typeface="Calibri" charset="0"/>
              </a:rPr>
              <a:t>How do you calculate Critical Path?</a:t>
            </a:r>
          </a:p>
        </p:txBody>
      </p:sp>
      <p:sp>
        <p:nvSpPr>
          <p:cNvPr id="46082" name="Content Placeholder 2"/>
          <p:cNvSpPr>
            <a:spLocks noGrp="1"/>
          </p:cNvSpPr>
          <p:nvPr>
            <p:ph sz="quarter" idx="4294967295"/>
          </p:nvPr>
        </p:nvSpPr>
        <p:spPr/>
        <p:txBody>
          <a:bodyPr/>
          <a:lstStyle/>
          <a:p>
            <a:pPr eaLnBrk="1" hangingPunct="1"/>
            <a:r>
              <a:rPr lang="en-US">
                <a:latin typeface="Cambria" charset="0"/>
              </a:rPr>
              <a:t>Compute slack</a:t>
            </a:r>
          </a:p>
          <a:p>
            <a:pPr lvl="1" eaLnBrk="1" hangingPunct="1">
              <a:lnSpc>
                <a:spcPct val="90000"/>
              </a:lnSpc>
            </a:pPr>
            <a:r>
              <a:rPr lang="en-US">
                <a:latin typeface="Cambria" charset="0"/>
              </a:rPr>
              <a:t>Two types of slack</a:t>
            </a:r>
          </a:p>
          <a:p>
            <a:pPr lvl="2" eaLnBrk="1" hangingPunct="1">
              <a:lnSpc>
                <a:spcPct val="90000"/>
              </a:lnSpc>
            </a:pPr>
            <a:r>
              <a:rPr lang="en-US">
                <a:latin typeface="Cambria" charset="0"/>
              </a:rPr>
              <a:t>Free slack – amount of delay for a task without causing a delay in the early start of immediate successor task(s)</a:t>
            </a:r>
          </a:p>
          <a:p>
            <a:pPr lvl="2" eaLnBrk="1" hangingPunct="1">
              <a:lnSpc>
                <a:spcPct val="90000"/>
              </a:lnSpc>
            </a:pPr>
            <a:r>
              <a:rPr lang="en-US">
                <a:latin typeface="Cambria" charset="0"/>
              </a:rPr>
              <a:t>Total slack – amount of delay for a task without delaying the project completion date</a:t>
            </a:r>
          </a:p>
          <a:p>
            <a:pPr eaLnBrk="1" hangingPunct="1"/>
            <a:endParaRPr lang="en-US">
              <a:latin typeface="Cambria"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914400" y="152400"/>
            <a:ext cx="7772400" cy="1143000"/>
          </a:xfrm>
        </p:spPr>
        <p:txBody>
          <a:bodyPr/>
          <a:lstStyle/>
          <a:p>
            <a:pPr eaLnBrk="1" hangingPunct="1"/>
            <a:r>
              <a:rPr lang="en-US" dirty="0">
                <a:latin typeface="Calibri" charset="0"/>
              </a:rPr>
              <a:t>Schedule compression</a:t>
            </a:r>
          </a:p>
        </p:txBody>
      </p:sp>
      <p:pic>
        <p:nvPicPr>
          <p:cNvPr id="48130" name="Picture 4" descr="042618 fg0610"/>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2362200" y="1295400"/>
            <a:ext cx="4260850" cy="5345113"/>
          </a:xfrm>
          <a:noFill/>
        </p:spPr>
      </p:pic>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en-US">
                <a:latin typeface="Calibri" charset="0"/>
              </a:rPr>
              <a:t>Management reserve</a:t>
            </a:r>
          </a:p>
        </p:txBody>
      </p:sp>
      <p:sp>
        <p:nvSpPr>
          <p:cNvPr id="50178" name="Content Placeholder 2"/>
          <p:cNvSpPr>
            <a:spLocks noGrp="1"/>
          </p:cNvSpPr>
          <p:nvPr>
            <p:ph sz="quarter" idx="1"/>
          </p:nvPr>
        </p:nvSpPr>
        <p:spPr/>
        <p:txBody>
          <a:bodyPr/>
          <a:lstStyle/>
          <a:p>
            <a:pPr eaLnBrk="1" hangingPunct="1"/>
            <a:r>
              <a:rPr lang="en-US" dirty="0">
                <a:latin typeface="Cambria" charset="0"/>
              </a:rPr>
              <a:t>Padding task duration</a:t>
            </a:r>
          </a:p>
          <a:p>
            <a:pPr lvl="1" eaLnBrk="1" hangingPunct="1"/>
            <a:r>
              <a:rPr lang="en-US" dirty="0">
                <a:latin typeface="Cambria" charset="0"/>
              </a:rPr>
              <a:t>Individual task level</a:t>
            </a:r>
          </a:p>
          <a:p>
            <a:pPr lvl="1" eaLnBrk="1" hangingPunct="1"/>
            <a:r>
              <a:rPr lang="en-US" dirty="0">
                <a:latin typeface="Cambria" charset="0"/>
              </a:rPr>
              <a:t>Project level</a:t>
            </a:r>
          </a:p>
          <a:p>
            <a:pPr eaLnBrk="1" hangingPunct="1"/>
            <a:r>
              <a:rPr lang="en-US" dirty="0">
                <a:latin typeface="Cambria" charset="0"/>
              </a:rPr>
              <a:t>Bad at the task level</a:t>
            </a:r>
          </a:p>
          <a:p>
            <a:pPr eaLnBrk="1" hangingPunct="1"/>
            <a:r>
              <a:rPr lang="en-US" dirty="0">
                <a:latin typeface="Cambria" charset="0"/>
              </a:rPr>
              <a:t>BUT, good at the project level</a:t>
            </a:r>
          </a:p>
          <a:p>
            <a:pPr lvl="1" eaLnBrk="1" hangingPunct="1"/>
            <a:r>
              <a:rPr lang="en-US" dirty="0">
                <a:latin typeface="Cambria" charset="0"/>
              </a:rPr>
              <a:t>Accounts for risk</a:t>
            </a:r>
          </a:p>
          <a:p>
            <a:pPr lvl="1" eaLnBrk="1" hangingPunct="1"/>
            <a:r>
              <a:rPr lang="en-US" dirty="0">
                <a:latin typeface="Cambria" charset="0"/>
              </a:rPr>
              <a:t>Incentive (management reserve time not used can be the basis for bonus</a:t>
            </a:r>
            <a:r>
              <a:rPr lang="en-US" dirty="0" smtClean="0">
                <a:latin typeface="Cambria" charset="0"/>
              </a:rPr>
              <a:t>)</a:t>
            </a:r>
          </a:p>
          <a:p>
            <a:pPr eaLnBrk="1" hangingPunct="1"/>
            <a:r>
              <a:rPr lang="en-US" dirty="0" smtClean="0">
                <a:latin typeface="Cambria" charset="0"/>
              </a:rPr>
              <a:t>PERT = “Program Evaluation Review Technique”</a:t>
            </a:r>
          </a:p>
          <a:p>
            <a:pPr lvl="1" eaLnBrk="1" hangingPunct="1"/>
            <a:r>
              <a:rPr lang="en-US" dirty="0" smtClean="0">
                <a:latin typeface="Cambria" charset="0"/>
              </a:rPr>
              <a:t>Uses these methods, with</a:t>
            </a:r>
          </a:p>
          <a:p>
            <a:pPr lvl="1" eaLnBrk="1" hangingPunct="1"/>
            <a:r>
              <a:rPr lang="en-US" dirty="0" smtClean="0">
                <a:latin typeface="Cambria" charset="0"/>
              </a:rPr>
              <a:t>The critical path calculation as the basis</a:t>
            </a:r>
            <a:endParaRPr lang="en-US" dirty="0">
              <a:latin typeface="Cambria" charset="0"/>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idx="4294967295"/>
          </p:nvPr>
        </p:nvSpPr>
        <p:spPr/>
        <p:txBody>
          <a:bodyPr/>
          <a:lstStyle/>
          <a:p>
            <a:pPr eaLnBrk="1" hangingPunct="1"/>
            <a:r>
              <a:rPr lang="en-US" dirty="0" smtClean="0">
                <a:latin typeface="Calibri" charset="0"/>
              </a:rPr>
              <a:t>Activity (in class, rest of the hour)</a:t>
            </a:r>
            <a:endParaRPr lang="en-US" dirty="0">
              <a:latin typeface="Calibri" charset="0"/>
            </a:endParaRPr>
          </a:p>
        </p:txBody>
      </p:sp>
      <p:sp>
        <p:nvSpPr>
          <p:cNvPr id="76803" name="Content Placeholder 2"/>
          <p:cNvSpPr>
            <a:spLocks noGrp="1"/>
          </p:cNvSpPr>
          <p:nvPr>
            <p:ph sz="quarter" idx="4294967295"/>
          </p:nvPr>
        </p:nvSpPr>
        <p:spPr/>
        <p:txBody>
          <a:bodyPr/>
          <a:lstStyle/>
          <a:p>
            <a:pPr marL="0" indent="0" eaLnBrk="1" hangingPunct="1">
              <a:buFont typeface="Wingdings 2" charset="0"/>
              <a:buNone/>
              <a:defRPr/>
            </a:pPr>
            <a:r>
              <a:rPr lang="en-US" sz="2400" dirty="0" smtClean="0">
                <a:latin typeface="Cambria" charset="0"/>
                <a:cs typeface="+mn-cs"/>
                <a:sym typeface="Wingdings" charset="0"/>
              </a:rPr>
              <a:t>Working with teammates from your junior project:</a:t>
            </a:r>
          </a:p>
          <a:p>
            <a:pPr eaLnBrk="1" hangingPunct="1">
              <a:defRPr/>
            </a:pPr>
            <a:r>
              <a:rPr lang="en-US" sz="2400" dirty="0" smtClean="0">
                <a:latin typeface="Cambria" charset="0"/>
                <a:cs typeface="+mn-cs"/>
                <a:sym typeface="Wingdings" charset="0"/>
              </a:rPr>
              <a:t>Look </a:t>
            </a:r>
            <a:r>
              <a:rPr lang="en-US" sz="2400" dirty="0">
                <a:latin typeface="Cambria" charset="0"/>
                <a:cs typeface="+mn-cs"/>
                <a:sym typeface="Wingdings" charset="0"/>
              </a:rPr>
              <a:t>at the WBS and </a:t>
            </a:r>
            <a:r>
              <a:rPr lang="en-US" sz="2400" dirty="0" smtClean="0">
                <a:latin typeface="Cambria" charset="0"/>
                <a:cs typeface="+mn-cs"/>
                <a:sym typeface="Wingdings" charset="0"/>
              </a:rPr>
              <a:t>estimates for this project</a:t>
            </a:r>
            <a:endParaRPr lang="en-US" sz="2400" i="1" dirty="0">
              <a:latin typeface="Cambria" charset="0"/>
              <a:cs typeface="+mn-cs"/>
              <a:sym typeface="Wingdings" charset="0"/>
            </a:endParaRPr>
          </a:p>
          <a:p>
            <a:pPr eaLnBrk="1" hangingPunct="1">
              <a:defRPr/>
            </a:pPr>
            <a:r>
              <a:rPr lang="en-US" sz="2400" dirty="0">
                <a:latin typeface="Cambria" charset="0"/>
                <a:cs typeface="+mn-cs"/>
              </a:rPr>
              <a:t>Start with an activity that looks like it starts on day 1</a:t>
            </a:r>
          </a:p>
          <a:p>
            <a:pPr eaLnBrk="1" hangingPunct="1">
              <a:defRPr/>
            </a:pPr>
            <a:r>
              <a:rPr lang="en-US" sz="2400" dirty="0">
                <a:latin typeface="Cambria" charset="0"/>
                <a:cs typeface="+mn-cs"/>
              </a:rPr>
              <a:t>See how far you can build the PDM from there, putting in reasonable dependencies</a:t>
            </a:r>
          </a:p>
          <a:p>
            <a:pPr eaLnBrk="1" hangingPunct="1">
              <a:defRPr/>
            </a:pPr>
            <a:r>
              <a:rPr lang="en-US" sz="2400" dirty="0">
                <a:latin typeface="Cambria" charset="0"/>
                <a:cs typeface="+mn-cs"/>
              </a:rPr>
              <a:t>Try to make them all FS dependencies, to begin with</a:t>
            </a:r>
          </a:p>
          <a:p>
            <a:pPr eaLnBrk="1" hangingPunct="1">
              <a:defRPr/>
            </a:pPr>
            <a:r>
              <a:rPr lang="en-US" sz="2400" dirty="0">
                <a:latin typeface="Cambria" charset="0"/>
                <a:cs typeface="+mn-cs"/>
              </a:rPr>
              <a:t>Record the ES, EF, LS, LF, and slack for each task</a:t>
            </a:r>
          </a:p>
          <a:p>
            <a:pPr eaLnBrk="1" hangingPunct="1">
              <a:defRPr/>
            </a:pPr>
            <a:r>
              <a:rPr lang="en-US" sz="2400" dirty="0">
                <a:latin typeface="Cambria" charset="0"/>
                <a:cs typeface="+mn-cs"/>
              </a:rPr>
              <a:t>Reexamine the tasks to see what</a:t>
            </a:r>
            <a:r>
              <a:rPr lang="ja-JP" altLang="en-US" sz="2400" dirty="0">
                <a:latin typeface="Cambria" charset="0"/>
                <a:cs typeface="+mn-cs"/>
              </a:rPr>
              <a:t>’</a:t>
            </a:r>
            <a:r>
              <a:rPr lang="en-US" sz="2400" dirty="0">
                <a:latin typeface="Cambria" charset="0"/>
                <a:cs typeface="+mn-cs"/>
              </a:rPr>
              <a:t>s really appropriate as an FS, FF, SS, or SF dependency relationship</a:t>
            </a:r>
          </a:p>
          <a:p>
            <a:pPr eaLnBrk="1" hangingPunct="1">
              <a:defRPr/>
            </a:pPr>
            <a:r>
              <a:rPr lang="en-US" sz="2400" dirty="0">
                <a:latin typeface="Cambria" charset="0"/>
                <a:cs typeface="+mn-cs"/>
              </a:rPr>
              <a:t>Find and indicate the critical </a:t>
            </a:r>
            <a:r>
              <a:rPr lang="en-US" sz="2400" dirty="0" smtClean="0">
                <a:latin typeface="Cambria" charset="0"/>
                <a:cs typeface="+mn-cs"/>
              </a:rPr>
              <a:t>path</a:t>
            </a:r>
            <a:endParaRPr lang="en-US" sz="2400" dirty="0">
              <a:latin typeface="Cambria" charset="0"/>
              <a:cs typeface="+mn-cs"/>
            </a:endParaRPr>
          </a:p>
          <a:p>
            <a:pPr eaLnBrk="1" hangingPunct="1">
              <a:defRPr/>
            </a:pPr>
            <a:r>
              <a:rPr lang="en-US" sz="2400" dirty="0">
                <a:latin typeface="Cambria" charset="0"/>
                <a:cs typeface="+mn-cs"/>
              </a:rPr>
              <a:t>If there</a:t>
            </a:r>
            <a:r>
              <a:rPr lang="ja-JP" altLang="en-US" sz="2400" dirty="0">
                <a:latin typeface="Cambria" charset="0"/>
                <a:cs typeface="+mn-cs"/>
              </a:rPr>
              <a:t>’</a:t>
            </a:r>
            <a:r>
              <a:rPr lang="en-US" sz="2400" dirty="0">
                <a:latin typeface="Cambria" charset="0"/>
                <a:cs typeface="+mn-cs"/>
              </a:rPr>
              <a:t>s time left, re-evaluate your dependency relationships to see if you can compress the </a:t>
            </a:r>
            <a:r>
              <a:rPr lang="en-US" sz="2400" dirty="0" smtClean="0">
                <a:latin typeface="Cambria" charset="0"/>
                <a:cs typeface="+mn-cs"/>
              </a:rPr>
              <a:t>schedule</a:t>
            </a:r>
            <a:endParaRPr lang="en-US" sz="2400" dirty="0">
              <a:latin typeface="Cambria"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a:latin typeface="Calibri" charset="0"/>
              </a:rPr>
              <a:t>Outline</a:t>
            </a:r>
          </a:p>
        </p:txBody>
      </p:sp>
      <p:sp>
        <p:nvSpPr>
          <p:cNvPr id="17410" name="Content Placeholder 2"/>
          <p:cNvSpPr>
            <a:spLocks noGrp="1"/>
          </p:cNvSpPr>
          <p:nvPr>
            <p:ph sz="quarter" idx="1"/>
          </p:nvPr>
        </p:nvSpPr>
        <p:spPr/>
        <p:txBody>
          <a:bodyPr/>
          <a:lstStyle/>
          <a:p>
            <a:pPr eaLnBrk="1" hangingPunct="1"/>
            <a:r>
              <a:rPr lang="en-US" dirty="0">
                <a:latin typeface="Cambria" charset="0"/>
              </a:rPr>
              <a:t>Definitions</a:t>
            </a:r>
          </a:p>
          <a:p>
            <a:pPr eaLnBrk="1" hangingPunct="1"/>
            <a:r>
              <a:rPr lang="en-US" dirty="0">
                <a:latin typeface="Cambria" charset="0"/>
              </a:rPr>
              <a:t>Starts</a:t>
            </a:r>
          </a:p>
          <a:p>
            <a:pPr eaLnBrk="1" hangingPunct="1"/>
            <a:r>
              <a:rPr lang="en-US" dirty="0">
                <a:latin typeface="Cambria" charset="0"/>
              </a:rPr>
              <a:t>Critical path</a:t>
            </a:r>
          </a:p>
          <a:p>
            <a:pPr eaLnBrk="1" hangingPunct="1"/>
            <a:r>
              <a:rPr lang="en-US" dirty="0">
                <a:latin typeface="Cambria" charset="0"/>
              </a:rPr>
              <a:t>Slack</a:t>
            </a:r>
          </a:p>
          <a:p>
            <a:pPr eaLnBrk="1" hangingPunct="1"/>
            <a:r>
              <a:rPr lang="en-US" dirty="0">
                <a:latin typeface="Cambria" charset="0"/>
              </a:rPr>
              <a:t>MR</a:t>
            </a:r>
          </a:p>
          <a:p>
            <a:pPr eaLnBrk="1" hangingPunct="1"/>
            <a:r>
              <a:rPr lang="en-US" dirty="0">
                <a:latin typeface="Cambria" charset="0"/>
              </a:rPr>
              <a:t>Activity</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idx="4294967295"/>
          </p:nvPr>
        </p:nvSpPr>
        <p:spPr>
          <a:xfrm>
            <a:off x="722313" y="952500"/>
            <a:ext cx="7772400" cy="1362075"/>
          </a:xfrm>
        </p:spPr>
        <p:txBody>
          <a:bodyPr/>
          <a:lstStyle/>
          <a:p>
            <a:pPr eaLnBrk="1" hangingPunct="1"/>
            <a:r>
              <a:rPr lang="en-US">
                <a:latin typeface="Calibri" charset="0"/>
              </a:rPr>
              <a:t>Questions?</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a:latin typeface="Calibri" charset="0"/>
              </a:rPr>
              <a:t>What is a network diagram?</a:t>
            </a:r>
          </a:p>
        </p:txBody>
      </p:sp>
      <p:sp>
        <p:nvSpPr>
          <p:cNvPr id="10243" name="Content Placeholder 2"/>
          <p:cNvSpPr>
            <a:spLocks noGrp="1"/>
          </p:cNvSpPr>
          <p:nvPr>
            <p:ph sz="quarter" idx="1"/>
          </p:nvPr>
        </p:nvSpPr>
        <p:spPr/>
        <p:txBody>
          <a:bodyPr/>
          <a:lstStyle/>
          <a:p>
            <a:pPr eaLnBrk="1" hangingPunct="1">
              <a:lnSpc>
                <a:spcPct val="90000"/>
              </a:lnSpc>
            </a:pPr>
            <a:r>
              <a:rPr lang="ja-JP" altLang="en-US">
                <a:latin typeface="Cambria" charset="0"/>
              </a:rPr>
              <a:t>“</a:t>
            </a:r>
            <a:r>
              <a:rPr lang="en-US" altLang="ja-JP">
                <a:latin typeface="Cambria" charset="0"/>
              </a:rPr>
              <a:t>A pictorial representation of the sequence in which the project work can be done.</a:t>
            </a:r>
            <a:r>
              <a:rPr lang="ja-JP" altLang="en-US">
                <a:latin typeface="Cambria" charset="0"/>
              </a:rPr>
              <a:t>”</a:t>
            </a:r>
            <a:endParaRPr lang="en-US" altLang="ja-JP">
              <a:latin typeface="Cambria" charset="0"/>
            </a:endParaRPr>
          </a:p>
          <a:p>
            <a:pPr eaLnBrk="1" hangingPunct="1">
              <a:lnSpc>
                <a:spcPct val="90000"/>
              </a:lnSpc>
            </a:pPr>
            <a:r>
              <a:rPr lang="en-US">
                <a:latin typeface="Cambria" charset="0"/>
              </a:rPr>
              <a:t>What is needed to construct diagram?</a:t>
            </a:r>
          </a:p>
          <a:p>
            <a:pPr lvl="1" eaLnBrk="1" hangingPunct="1">
              <a:lnSpc>
                <a:spcPct val="90000"/>
              </a:lnSpc>
            </a:pPr>
            <a:r>
              <a:rPr lang="en-US">
                <a:latin typeface="Cambria" charset="0"/>
              </a:rPr>
              <a:t>Tasks</a:t>
            </a:r>
          </a:p>
          <a:p>
            <a:pPr lvl="1" eaLnBrk="1" hangingPunct="1">
              <a:lnSpc>
                <a:spcPct val="90000"/>
              </a:lnSpc>
            </a:pPr>
            <a:r>
              <a:rPr lang="en-US">
                <a:latin typeface="Cambria" charset="0"/>
              </a:rPr>
              <a:t>Task Duration</a:t>
            </a:r>
          </a:p>
          <a:p>
            <a:pPr lvl="1" eaLnBrk="1" hangingPunct="1">
              <a:lnSpc>
                <a:spcPct val="90000"/>
              </a:lnSpc>
            </a:pPr>
            <a:r>
              <a:rPr lang="en-US">
                <a:latin typeface="Cambria" charset="0"/>
              </a:rPr>
              <a:t>Earliest time to start task</a:t>
            </a:r>
          </a:p>
          <a:p>
            <a:pPr lvl="1" eaLnBrk="1" hangingPunct="1">
              <a:lnSpc>
                <a:spcPct val="90000"/>
              </a:lnSpc>
            </a:pPr>
            <a:r>
              <a:rPr lang="en-US">
                <a:latin typeface="Cambria" charset="0"/>
              </a:rPr>
              <a:t>Earliest expected completion date for the project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24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r>
              <a:rPr lang="en-US">
                <a:latin typeface="Calibri" charset="0"/>
              </a:rPr>
              <a:t>Uses</a:t>
            </a:r>
          </a:p>
        </p:txBody>
      </p:sp>
      <p:sp>
        <p:nvSpPr>
          <p:cNvPr id="21506" name="Rectangle 3"/>
          <p:cNvSpPr>
            <a:spLocks noGrp="1"/>
          </p:cNvSpPr>
          <p:nvPr>
            <p:ph type="body" idx="1"/>
          </p:nvPr>
        </p:nvSpPr>
        <p:spPr/>
        <p:txBody>
          <a:bodyPr/>
          <a:lstStyle/>
          <a:p>
            <a:r>
              <a:rPr lang="en-US">
                <a:latin typeface="Cambria" charset="0"/>
              </a:rPr>
              <a:t>Planning</a:t>
            </a:r>
          </a:p>
          <a:p>
            <a:r>
              <a:rPr lang="en-US">
                <a:latin typeface="Cambria" charset="0"/>
              </a:rPr>
              <a:t>Implementation &amp; Control</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p:cNvSpPr>
            <a:spLocks noGrp="1"/>
          </p:cNvSpPr>
          <p:nvPr>
            <p:ph type="title"/>
          </p:nvPr>
        </p:nvSpPr>
        <p:spPr/>
        <p:txBody>
          <a:bodyPr/>
          <a:lstStyle/>
          <a:p>
            <a:pPr eaLnBrk="1" hangingPunct="1"/>
            <a:r>
              <a:rPr lang="en-US">
                <a:latin typeface="Calibri" charset="0"/>
              </a:rPr>
              <a:t>Types</a:t>
            </a:r>
          </a:p>
        </p:txBody>
      </p:sp>
      <p:pic>
        <p:nvPicPr>
          <p:cNvPr id="11267" name="Picture 4" descr="042618 fg0601"/>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838200" y="1524000"/>
            <a:ext cx="3571875" cy="2673350"/>
          </a:xfrm>
          <a:noFill/>
        </p:spPr>
      </p:pic>
      <p:pic>
        <p:nvPicPr>
          <p:cNvPr id="11268" name="Picture 4" descr="042618 fg0602"/>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685800" y="4876800"/>
            <a:ext cx="4052888" cy="1344613"/>
          </a:xfrm>
          <a:noFill/>
        </p:spPr>
      </p:pic>
      <p:sp>
        <p:nvSpPr>
          <p:cNvPr id="11269" name="TextBox 8"/>
          <p:cNvSpPr txBox="1">
            <a:spLocks noChangeArrowheads="1"/>
          </p:cNvSpPr>
          <p:nvPr/>
        </p:nvSpPr>
        <p:spPr bwMode="auto">
          <a:xfrm>
            <a:off x="4876800" y="2057400"/>
            <a:ext cx="358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Task-On-the-Arrow (TOA)</a:t>
            </a:r>
          </a:p>
        </p:txBody>
      </p:sp>
      <p:sp>
        <p:nvSpPr>
          <p:cNvPr id="11270" name="TextBox 9"/>
          <p:cNvSpPr txBox="1">
            <a:spLocks noChangeArrowheads="1"/>
          </p:cNvSpPr>
          <p:nvPr/>
        </p:nvSpPr>
        <p:spPr bwMode="auto">
          <a:xfrm>
            <a:off x="4876800" y="5105400"/>
            <a:ext cx="3581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Precedence Diagramming Method (PDM)</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6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26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4"/>
          <p:cNvSpPr>
            <a:spLocks noGrp="1"/>
          </p:cNvSpPr>
          <p:nvPr>
            <p:ph type="title"/>
          </p:nvPr>
        </p:nvSpPr>
        <p:spPr/>
        <p:txBody>
          <a:bodyPr/>
          <a:lstStyle/>
          <a:p>
            <a:pPr eaLnBrk="1" hangingPunct="1"/>
            <a:r>
              <a:rPr lang="en-US">
                <a:latin typeface="Calibri" charset="0"/>
              </a:rPr>
              <a:t>Using PDM</a:t>
            </a:r>
          </a:p>
        </p:txBody>
      </p:sp>
      <p:pic>
        <p:nvPicPr>
          <p:cNvPr id="25602" name="Picture 4" descr="042618 fg060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2590800" y="2514600"/>
            <a:ext cx="3775075" cy="2611438"/>
          </a:xfrm>
          <a:noFill/>
        </p:spPr>
      </p:pic>
      <p:sp>
        <p:nvSpPr>
          <p:cNvPr id="2" name="Oval 1"/>
          <p:cNvSpPr/>
          <p:nvPr/>
        </p:nvSpPr>
        <p:spPr>
          <a:xfrm>
            <a:off x="5791200" y="3505200"/>
            <a:ext cx="685800" cy="685800"/>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6705600" y="3429000"/>
            <a:ext cx="2362200" cy="830997"/>
          </a:xfrm>
          <a:prstGeom prst="rect">
            <a:avLst/>
          </a:prstGeom>
          <a:noFill/>
        </p:spPr>
        <p:txBody>
          <a:bodyPr wrap="square" rtlCol="0">
            <a:spAutoFit/>
          </a:bodyPr>
          <a:lstStyle/>
          <a:p>
            <a:r>
              <a:rPr lang="en-US" dirty="0" smtClean="0">
                <a:solidFill>
                  <a:srgbClr val="FF0000"/>
                </a:solidFill>
              </a:rPr>
              <a:t>Expected duration </a:t>
            </a:r>
            <a:endParaRPr lang="en-US" dirty="0">
              <a:solidFill>
                <a:srgbClr val="FF0000"/>
              </a:solidFill>
            </a:endParaRPr>
          </a:p>
        </p:txBody>
      </p:sp>
      <p:sp>
        <p:nvSpPr>
          <p:cNvPr id="6" name="Oval 5"/>
          <p:cNvSpPr/>
          <p:nvPr/>
        </p:nvSpPr>
        <p:spPr>
          <a:xfrm>
            <a:off x="2590800" y="3505200"/>
            <a:ext cx="685800" cy="685800"/>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914400" y="3653135"/>
            <a:ext cx="2362200" cy="461665"/>
          </a:xfrm>
          <a:prstGeom prst="rect">
            <a:avLst/>
          </a:prstGeom>
          <a:noFill/>
        </p:spPr>
        <p:txBody>
          <a:bodyPr wrap="square" rtlCol="0">
            <a:spAutoFit/>
          </a:bodyPr>
          <a:lstStyle/>
          <a:p>
            <a:r>
              <a:rPr lang="en-US" dirty="0" smtClean="0">
                <a:solidFill>
                  <a:srgbClr val="FF0000"/>
                </a:solidFill>
              </a:rPr>
              <a:t>Task ID</a:t>
            </a:r>
            <a:endParaRPr lang="en-US" dirty="0">
              <a:solidFill>
                <a:srgbClr val="FF0000"/>
              </a:solidFill>
            </a:endParaRPr>
          </a:p>
        </p:txBody>
      </p:sp>
      <p:sp>
        <p:nvSpPr>
          <p:cNvPr id="4" name="Oval 3"/>
          <p:cNvSpPr/>
          <p:nvPr/>
        </p:nvSpPr>
        <p:spPr>
          <a:xfrm>
            <a:off x="5638800" y="2286000"/>
            <a:ext cx="838200" cy="838200"/>
          </a:xfrm>
          <a:prstGeom prst="ellipse">
            <a:avLst/>
          </a:prstGeom>
          <a:noFill/>
          <a:ln>
            <a:solidFill>
              <a:srgbClr val="3366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2438400" y="2286000"/>
            <a:ext cx="838200" cy="838200"/>
          </a:xfrm>
          <a:prstGeom prst="ellipse">
            <a:avLst/>
          </a:prstGeom>
          <a:noFill/>
          <a:ln>
            <a:solidFill>
              <a:srgbClr val="3366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5715000" y="4495800"/>
            <a:ext cx="838200" cy="838200"/>
          </a:xfrm>
          <a:prstGeom prst="ellipse">
            <a:avLst/>
          </a:prstGeom>
          <a:noFill/>
          <a:ln>
            <a:solidFill>
              <a:srgbClr val="3366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2438400" y="4495800"/>
            <a:ext cx="838200" cy="838200"/>
          </a:xfrm>
          <a:prstGeom prst="ellipse">
            <a:avLst/>
          </a:prstGeom>
          <a:noFill/>
          <a:ln>
            <a:solidFill>
              <a:srgbClr val="3366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124200" y="5646003"/>
            <a:ext cx="2895600" cy="830997"/>
          </a:xfrm>
          <a:prstGeom prst="rect">
            <a:avLst/>
          </a:prstGeom>
          <a:noFill/>
        </p:spPr>
        <p:txBody>
          <a:bodyPr wrap="square" rtlCol="0">
            <a:spAutoFit/>
          </a:bodyPr>
          <a:lstStyle/>
          <a:p>
            <a:r>
              <a:rPr lang="en-US" dirty="0" smtClean="0">
                <a:solidFill>
                  <a:srgbClr val="3366FF"/>
                </a:solidFill>
              </a:rPr>
              <a:t>The other info is all calculated later</a:t>
            </a:r>
            <a:endParaRPr lang="en-US" dirty="0">
              <a:solidFill>
                <a:srgbClr val="3366FF"/>
              </a:solidFill>
            </a:endParaRPr>
          </a:p>
        </p:txBody>
      </p:sp>
      <p:sp>
        <p:nvSpPr>
          <p:cNvPr id="14" name="TextBox 13"/>
          <p:cNvSpPr txBox="1"/>
          <p:nvPr/>
        </p:nvSpPr>
        <p:spPr>
          <a:xfrm>
            <a:off x="152400" y="1752600"/>
            <a:ext cx="2895600" cy="461665"/>
          </a:xfrm>
          <a:prstGeom prst="rect">
            <a:avLst/>
          </a:prstGeom>
          <a:noFill/>
        </p:spPr>
        <p:txBody>
          <a:bodyPr wrap="square" rtlCol="0">
            <a:spAutoFit/>
          </a:bodyPr>
          <a:lstStyle/>
          <a:p>
            <a:r>
              <a:rPr lang="en-US" dirty="0" smtClean="0">
                <a:solidFill>
                  <a:srgbClr val="3366FF"/>
                </a:solidFill>
              </a:rPr>
              <a:t>Earliest start time</a:t>
            </a:r>
            <a:endParaRPr lang="en-US" dirty="0">
              <a:solidFill>
                <a:srgbClr val="3366FF"/>
              </a:solidFill>
            </a:endParaRPr>
          </a:p>
        </p:txBody>
      </p:sp>
      <p:sp>
        <p:nvSpPr>
          <p:cNvPr id="15" name="TextBox 14"/>
          <p:cNvSpPr txBox="1"/>
          <p:nvPr/>
        </p:nvSpPr>
        <p:spPr>
          <a:xfrm>
            <a:off x="152400" y="5329535"/>
            <a:ext cx="2895600" cy="461665"/>
          </a:xfrm>
          <a:prstGeom prst="rect">
            <a:avLst/>
          </a:prstGeom>
          <a:noFill/>
        </p:spPr>
        <p:txBody>
          <a:bodyPr wrap="square" rtlCol="0">
            <a:spAutoFit/>
          </a:bodyPr>
          <a:lstStyle/>
          <a:p>
            <a:r>
              <a:rPr lang="en-US" dirty="0" smtClean="0">
                <a:solidFill>
                  <a:srgbClr val="3366FF"/>
                </a:solidFill>
              </a:rPr>
              <a:t>Latest start time</a:t>
            </a:r>
            <a:endParaRPr lang="en-US" dirty="0">
              <a:solidFill>
                <a:srgbClr val="3366FF"/>
              </a:solidFill>
            </a:endParaRPr>
          </a:p>
        </p:txBody>
      </p:sp>
      <p:sp>
        <p:nvSpPr>
          <p:cNvPr id="16" name="TextBox 15"/>
          <p:cNvSpPr txBox="1"/>
          <p:nvPr/>
        </p:nvSpPr>
        <p:spPr>
          <a:xfrm>
            <a:off x="6477000" y="5329535"/>
            <a:ext cx="2895600" cy="461665"/>
          </a:xfrm>
          <a:prstGeom prst="rect">
            <a:avLst/>
          </a:prstGeom>
          <a:noFill/>
        </p:spPr>
        <p:txBody>
          <a:bodyPr wrap="square" rtlCol="0">
            <a:spAutoFit/>
          </a:bodyPr>
          <a:lstStyle/>
          <a:p>
            <a:r>
              <a:rPr lang="en-US" dirty="0" smtClean="0">
                <a:solidFill>
                  <a:srgbClr val="3366FF"/>
                </a:solidFill>
              </a:rPr>
              <a:t>Latest finish time</a:t>
            </a:r>
            <a:endParaRPr lang="en-US" dirty="0">
              <a:solidFill>
                <a:srgbClr val="3366FF"/>
              </a:solidFill>
            </a:endParaRPr>
          </a:p>
        </p:txBody>
      </p:sp>
      <p:sp>
        <p:nvSpPr>
          <p:cNvPr id="17" name="TextBox 16"/>
          <p:cNvSpPr txBox="1"/>
          <p:nvPr/>
        </p:nvSpPr>
        <p:spPr>
          <a:xfrm>
            <a:off x="6400800" y="1824335"/>
            <a:ext cx="2895600" cy="461665"/>
          </a:xfrm>
          <a:prstGeom prst="rect">
            <a:avLst/>
          </a:prstGeom>
          <a:noFill/>
        </p:spPr>
        <p:txBody>
          <a:bodyPr wrap="square" rtlCol="0">
            <a:spAutoFit/>
          </a:bodyPr>
          <a:lstStyle/>
          <a:p>
            <a:r>
              <a:rPr lang="en-US" dirty="0" smtClean="0">
                <a:solidFill>
                  <a:srgbClr val="3366FF"/>
                </a:solidFill>
              </a:rPr>
              <a:t>Earliest finish time</a:t>
            </a:r>
            <a:endParaRPr lang="en-US" dirty="0">
              <a:solidFill>
                <a:srgbClr val="3366FF"/>
              </a:solidFill>
            </a:endParaRPr>
          </a:p>
        </p:txBody>
      </p:sp>
      <p:sp>
        <p:nvSpPr>
          <p:cNvPr id="9" name="Oval 8"/>
          <p:cNvSpPr/>
          <p:nvPr/>
        </p:nvSpPr>
        <p:spPr>
          <a:xfrm>
            <a:off x="3886200" y="3276600"/>
            <a:ext cx="1219200" cy="1143000"/>
          </a:xfrm>
          <a:prstGeom prst="ellipse">
            <a:avLst/>
          </a:prstGeom>
          <a:noFill/>
          <a:ln>
            <a:solidFill>
              <a:srgbClr val="3366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304800" y="4038600"/>
            <a:ext cx="2626875" cy="830997"/>
          </a:xfrm>
          <a:prstGeom prst="rect">
            <a:avLst/>
          </a:prstGeom>
          <a:noFill/>
        </p:spPr>
        <p:txBody>
          <a:bodyPr wrap="square" rtlCol="0">
            <a:spAutoFit/>
          </a:bodyPr>
          <a:lstStyle/>
          <a:p>
            <a:r>
              <a:rPr lang="en-US" dirty="0" smtClean="0">
                <a:solidFill>
                  <a:srgbClr val="FF0000"/>
                </a:solidFill>
              </a:rPr>
              <a:t>    Add peoples’ names?</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animBg="1"/>
      <p:bldP spid="7" grpId="0"/>
      <p:bldP spid="4" grpId="0" animBg="1"/>
      <p:bldP spid="10" grpId="0" animBg="1"/>
      <p:bldP spid="11" grpId="0" animBg="1"/>
      <p:bldP spid="12" grpId="0" animBg="1"/>
      <p:bldP spid="5" grpId="0"/>
      <p:bldP spid="14" grpId="0"/>
      <p:bldP spid="15" grpId="0"/>
      <p:bldP spid="16" grpId="0"/>
      <p:bldP spid="17" grpId="0"/>
      <p:bldP spid="9"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a:latin typeface="Calibri" charset="0"/>
              </a:rPr>
              <a:t>Using PDM (cont.)</a:t>
            </a:r>
          </a:p>
        </p:txBody>
      </p:sp>
      <p:pic>
        <p:nvPicPr>
          <p:cNvPr id="27650" name="Picture 4" descr="042618 fg0604"/>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752600" y="2057400"/>
            <a:ext cx="5432425" cy="3443288"/>
          </a:xfrm>
          <a:noFill/>
        </p:spPr>
      </p:pic>
      <p:sp>
        <p:nvSpPr>
          <p:cNvPr id="2" name="TextBox 1"/>
          <p:cNvSpPr txBox="1"/>
          <p:nvPr/>
        </p:nvSpPr>
        <p:spPr>
          <a:xfrm>
            <a:off x="2744316" y="5867400"/>
            <a:ext cx="3504084" cy="461665"/>
          </a:xfrm>
          <a:prstGeom prst="rect">
            <a:avLst/>
          </a:prstGeom>
          <a:noFill/>
        </p:spPr>
        <p:txBody>
          <a:bodyPr wrap="none" rtlCol="0">
            <a:spAutoFit/>
          </a:bodyPr>
          <a:lstStyle/>
          <a:p>
            <a:r>
              <a:rPr lang="en-US" dirty="0" smtClean="0"/>
              <a:t>What depends on what?</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a:latin typeface="Calibri" charset="0"/>
              </a:rPr>
              <a:t>Starts…</a:t>
            </a:r>
          </a:p>
        </p:txBody>
      </p:sp>
      <p:pic>
        <p:nvPicPr>
          <p:cNvPr id="29698" name="Picture 4" descr="042618 fg0605"/>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2057400" y="2133600"/>
            <a:ext cx="5286375" cy="3470275"/>
          </a:xfrm>
          <a:noFill/>
        </p:spPr>
      </p:pic>
      <p:sp>
        <p:nvSpPr>
          <p:cNvPr id="2" name="Oval 1"/>
          <p:cNvSpPr/>
          <p:nvPr/>
        </p:nvSpPr>
        <p:spPr>
          <a:xfrm>
            <a:off x="4267200" y="1828800"/>
            <a:ext cx="3352800" cy="990600"/>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4800600" y="1219200"/>
            <a:ext cx="2117286" cy="461665"/>
          </a:xfrm>
          <a:prstGeom prst="rect">
            <a:avLst/>
          </a:prstGeom>
          <a:noFill/>
        </p:spPr>
        <p:txBody>
          <a:bodyPr wrap="none" rtlCol="0">
            <a:spAutoFit/>
          </a:bodyPr>
          <a:lstStyle/>
          <a:p>
            <a:r>
              <a:rPr lang="en-US" dirty="0" smtClean="0">
                <a:solidFill>
                  <a:srgbClr val="FF0000"/>
                </a:solidFill>
              </a:rPr>
              <a:t>Most common</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algn="ctr"/>
            <a:r>
              <a:rPr lang="en-US">
                <a:latin typeface="Calibri" charset="0"/>
              </a:rPr>
              <a:t>CotD</a:t>
            </a:r>
          </a:p>
        </p:txBody>
      </p:sp>
      <p:pic>
        <p:nvPicPr>
          <p:cNvPr id="31746" name="Content Placeholder 3" descr="time_charging.gif"/>
          <p:cNvPicPr>
            <a:picLocks noGrp="1" noChangeAspect="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295400" y="2286000"/>
            <a:ext cx="7034213" cy="2438400"/>
          </a:xfrm>
        </p:spPr>
      </p:pic>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SSE 372">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CSSE 372</Template>
  <TotalTime>1141</TotalTime>
  <Words>3773</Words>
  <Application>Microsoft Macintosh PowerPoint</Application>
  <PresentationFormat>On-screen Show (4:3)</PresentationFormat>
  <Paragraphs>217</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CSSE 372</vt:lpstr>
      <vt:lpstr>Constructing and Analyzing the Project Network Diagram  PERT Chart </vt:lpstr>
      <vt:lpstr>Outline</vt:lpstr>
      <vt:lpstr>What is a network diagram?</vt:lpstr>
      <vt:lpstr>Uses</vt:lpstr>
      <vt:lpstr>Types</vt:lpstr>
      <vt:lpstr>Using PDM</vt:lpstr>
      <vt:lpstr>Using PDM (cont.)</vt:lpstr>
      <vt:lpstr>Starts…</vt:lpstr>
      <vt:lpstr>CotD</vt:lpstr>
      <vt:lpstr>Constraints</vt:lpstr>
      <vt:lpstr>Putting it together…</vt:lpstr>
      <vt:lpstr>Using PDM</vt:lpstr>
      <vt:lpstr>Critical path – what is it?</vt:lpstr>
      <vt:lpstr>How do you calculate it?</vt:lpstr>
      <vt:lpstr>Slack = LF - EF</vt:lpstr>
      <vt:lpstr>How do you calculate Critical Path?</vt:lpstr>
      <vt:lpstr>Schedule compression</vt:lpstr>
      <vt:lpstr>Management reserve</vt:lpstr>
      <vt:lpstr>Activity (in class, rest of the hour)</vt:lpstr>
      <vt:lpstr>Questions?</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Chapter #, pages</dc:title>
  <dc:creator>bowmanvc</dc:creator>
  <cp:lastModifiedBy>Steve Chenoweth</cp:lastModifiedBy>
  <cp:revision>51</cp:revision>
  <dcterms:created xsi:type="dcterms:W3CDTF">2007-12-13T16:38:08Z</dcterms:created>
  <dcterms:modified xsi:type="dcterms:W3CDTF">2014-10-14T12:07:47Z</dcterms:modified>
</cp:coreProperties>
</file>