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58" r:id="rId4"/>
    <p:sldId id="263" r:id="rId5"/>
    <p:sldId id="270" r:id="rId6"/>
    <p:sldId id="271" r:id="rId7"/>
    <p:sldId id="266" r:id="rId8"/>
    <p:sldId id="260" r:id="rId9"/>
    <p:sldId id="267" r:id="rId10"/>
    <p:sldId id="268" r:id="rId11"/>
    <p:sldId id="264" r:id="rId12"/>
    <p:sldId id="269" r:id="rId13"/>
    <p:sldId id="272" r:id="rId14"/>
    <p:sldId id="261" r:id="rId15"/>
    <p:sldId id="265" r:id="rId16"/>
    <p:sldId id="262" r:id="rId17"/>
    <p:sldId id="274" r:id="rId18"/>
    <p:sldId id="273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6" autoAdjust="0"/>
    <p:restoredTop sz="94660"/>
  </p:normalViewPr>
  <p:slideViewPr>
    <p:cSldViewPr>
      <p:cViewPr varScale="1">
        <p:scale>
          <a:sx n="68" d="100"/>
          <a:sy n="68" d="100"/>
        </p:scale>
        <p:origin x="-92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8BBC1-5677-BF48-9F70-F16A25EC6206}" type="datetimeFigureOut">
              <a:rPr lang="en-US" smtClean="0"/>
              <a:t>10/7/14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1994A-CBCD-F744-A730-A01150E53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31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The_Magic_Faraway_Tree</a:t>
            </a:r>
            <a:r>
              <a:rPr lang="en-US" dirty="0" smtClean="0"/>
              <a:t>_(novel)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1994A-CBCD-F744-A730-A01150E535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85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r>
              <a:rPr lang="en-US" baseline="0" dirty="0" smtClean="0"/>
              <a:t> from http://</a:t>
            </a:r>
            <a:r>
              <a:rPr lang="en-US" baseline="0" dirty="0" err="1" smtClean="0"/>
              <a:t>www.powercube.net</a:t>
            </a:r>
            <a:r>
              <a:rPr lang="en-US" baseline="0" dirty="0" smtClean="0"/>
              <a:t>/other-forms-of-power/</a:t>
            </a:r>
            <a:r>
              <a:rPr lang="en-US" baseline="0" dirty="0" err="1" smtClean="0"/>
              <a:t>foucault</a:t>
            </a:r>
            <a:r>
              <a:rPr lang="en-US" baseline="0" dirty="0" smtClean="0"/>
              <a:t>-power-is-everywhere/</a:t>
            </a:r>
          </a:p>
          <a:p>
            <a:r>
              <a:rPr lang="en-US" baseline="0" dirty="0" smtClean="0"/>
              <a:t>Foucault photo from http://</a:t>
            </a:r>
            <a:r>
              <a:rPr lang="en-US" baseline="0" dirty="0" err="1" smtClean="0"/>
              <a:t>iphilo.fr</a:t>
            </a:r>
            <a:r>
              <a:rPr lang="en-US" baseline="0" dirty="0" smtClean="0"/>
              <a:t>/2014/09/04/</a:t>
            </a:r>
            <a:r>
              <a:rPr lang="en-US" baseline="0" dirty="0" err="1" smtClean="0"/>
              <a:t>michel</a:t>
            </a:r>
            <a:r>
              <a:rPr lang="en-US" baseline="0" dirty="0" smtClean="0"/>
              <a:t>-</a:t>
            </a:r>
            <a:r>
              <a:rPr lang="en-US" baseline="0" dirty="0" err="1" smtClean="0"/>
              <a:t>foucault</a:t>
            </a:r>
            <a:r>
              <a:rPr lang="en-US" baseline="0" dirty="0" smtClean="0"/>
              <a:t>-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-la-</a:t>
            </a:r>
            <a:r>
              <a:rPr lang="en-US" baseline="0" dirty="0" err="1" smtClean="0"/>
              <a:t>theorie</a:t>
            </a:r>
            <a:r>
              <a:rPr lang="en-US" baseline="0" dirty="0" smtClean="0"/>
              <a:t>-</a:t>
            </a:r>
            <a:r>
              <a:rPr lang="en-US" baseline="0" dirty="0" err="1" smtClean="0"/>
              <a:t>comme</a:t>
            </a:r>
            <a:r>
              <a:rPr lang="en-US" baseline="0" dirty="0" smtClean="0"/>
              <a:t>-un-roman/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1994A-CBCD-F744-A730-A01150E535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30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from http://</a:t>
            </a:r>
            <a:r>
              <a:rPr lang="en-US" baseline="0" dirty="0" err="1" smtClean="0"/>
              <a:t>www.adaptivecycle.nl</a:t>
            </a:r>
            <a:r>
              <a:rPr lang="en-US" baseline="0" dirty="0" smtClean="0"/>
              <a:t>/</a:t>
            </a:r>
            <a:r>
              <a:rPr lang="en-US" baseline="0" dirty="0" err="1" smtClean="0"/>
              <a:t>index.php?title</a:t>
            </a:r>
            <a:r>
              <a:rPr lang="en-US" baseline="0" dirty="0" smtClean="0"/>
              <a:t>=</a:t>
            </a:r>
            <a:r>
              <a:rPr lang="en-US" baseline="0" dirty="0" err="1" smtClean="0"/>
              <a:t>The_Importance_of_Change_Management</a:t>
            </a:r>
            <a:r>
              <a:rPr lang="en-US" baseline="0" dirty="0" smtClean="0"/>
              <a:t>_(Group_2)_Part_2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1994A-CBCD-F744-A730-A01150E5354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0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Images from http://www.foreignpolicy.com/posts/2013/11/21/licorice_buffalo_teeth_and_chicken_dinners_don_t_tell_the_ap_but_baseball_is_all_ab and http://www.recruiter.com/i/employer-pushing-your-social-boundaries-online/.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E1FA-9543-400B-A049-AF247B151F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46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Cartoon from http://</a:t>
            </a:r>
            <a:r>
              <a:rPr lang="en-US" dirty="0" err="1" smtClean="0"/>
              <a:t>search.dilbert.com</a:t>
            </a:r>
            <a:r>
              <a:rPr lang="en-US" smtClean="0"/>
              <a:t>/comic/Company%20Vision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1994A-CBCD-F744-A730-A01150E5354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1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</a:t>
            </a:r>
            <a:r>
              <a:rPr lang="en-US" baseline="0" dirty="0" smtClean="0"/>
              <a:t> logo from http://</a:t>
            </a:r>
            <a:r>
              <a:rPr lang="en-US" baseline="0" dirty="0" err="1" smtClean="0"/>
              <a:t>velocityagency.com</a:t>
            </a:r>
            <a:r>
              <a:rPr lang="en-US" baseline="0" dirty="0" smtClean="0"/>
              <a:t>/a-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-centric-world/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1994A-CBCD-F744-A730-A01150E535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92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Interview from http://</a:t>
            </a:r>
            <a:r>
              <a:rPr lang="en-US" dirty="0" err="1" smtClean="0"/>
              <a:t>www.nytimes.com</a:t>
            </a:r>
            <a:r>
              <a:rPr lang="en-US" dirty="0" smtClean="0"/>
              <a:t>/2014/04/20/opinion/</a:t>
            </a:r>
            <a:r>
              <a:rPr lang="en-US" dirty="0" err="1" smtClean="0"/>
              <a:t>sunday</a:t>
            </a:r>
            <a:r>
              <a:rPr lang="en-US" dirty="0" smtClean="0"/>
              <a:t>/friedman-how-to-get-a-job-at-google-part-2.html?_r=0</a:t>
            </a:r>
          </a:p>
          <a:p>
            <a:r>
              <a:rPr lang="en-US" dirty="0" smtClean="0"/>
              <a:t>Image from http://</a:t>
            </a:r>
            <a:r>
              <a:rPr lang="en-US" dirty="0" err="1" smtClean="0"/>
              <a:t>www.pricenfees.com</a:t>
            </a:r>
            <a:r>
              <a:rPr lang="en-US" dirty="0" smtClean="0"/>
              <a:t>/</a:t>
            </a:r>
            <a:r>
              <a:rPr lang="en-US" dirty="0" err="1" smtClean="0"/>
              <a:t>google</a:t>
            </a:r>
            <a:r>
              <a:rPr lang="en-US" dirty="0" smtClean="0"/>
              <a:t>-doodle-wishes-</a:t>
            </a:r>
            <a:r>
              <a:rPr lang="en-US" dirty="0" err="1" smtClean="0"/>
              <a:t>eadweard</a:t>
            </a:r>
            <a:r>
              <a:rPr lang="en-US" dirty="0" smtClean="0"/>
              <a:t>-j-</a:t>
            </a:r>
            <a:r>
              <a:rPr lang="en-US" dirty="0" err="1" smtClean="0"/>
              <a:t>muybridge</a:t>
            </a:r>
            <a:r>
              <a:rPr lang="en-US" dirty="0" smtClean="0"/>
              <a:t>-through-</a:t>
            </a:r>
            <a:r>
              <a:rPr lang="en-US" dirty="0" err="1" smtClean="0"/>
              <a:t>horses.html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1994A-CBCD-F744-A730-A01150E535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86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from http://</a:t>
            </a:r>
            <a:r>
              <a:rPr lang="en-US" baseline="0" dirty="0" err="1" smtClean="0"/>
              <a:t>www.joeaaronsellers.com</a:t>
            </a:r>
            <a:r>
              <a:rPr lang="en-US" baseline="0" dirty="0" smtClean="0"/>
              <a:t>/games/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1994A-CBCD-F744-A730-A01150E535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Theory_of_the_firm</a:t>
            </a:r>
            <a:endParaRPr lang="en-US" dirty="0" smtClean="0"/>
          </a:p>
          <a:p>
            <a:r>
              <a:rPr lang="en-US" dirty="0" smtClean="0"/>
              <a:t>Image from http://</a:t>
            </a:r>
            <a:r>
              <a:rPr lang="en-US" dirty="0" err="1" smtClean="0"/>
              <a:t>assistantvillageidiot.blogspot.com</a:t>
            </a:r>
            <a:r>
              <a:rPr lang="en-US" dirty="0" smtClean="0"/>
              <a:t>/2012_04_01_archive.html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1994A-CBCD-F744-A730-A01150E535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16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www.monstermache.net</a:t>
            </a:r>
            <a:r>
              <a:rPr lang="en-US" dirty="0" smtClean="0"/>
              <a:t>/2011/02/valve-</a:t>
            </a:r>
            <a:r>
              <a:rPr lang="en-US" dirty="0" err="1" smtClean="0"/>
              <a:t>software.html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1994A-CBCD-F744-A730-A01150E535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72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Article you read, which is from 1970.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www.bopsecrets.org</a:t>
            </a:r>
            <a:r>
              <a:rPr lang="en-US" dirty="0" smtClean="0"/>
              <a:t>/CF/</a:t>
            </a:r>
            <a:r>
              <a:rPr lang="en-US" dirty="0" err="1" smtClean="0"/>
              <a:t>structurelessness.htm</a:t>
            </a:r>
            <a:r>
              <a:rPr lang="en-US" dirty="0" smtClean="0"/>
              <a:t>  </a:t>
            </a:r>
          </a:p>
          <a:p>
            <a:r>
              <a:rPr lang="en-US" dirty="0" smtClean="0"/>
              <a:t>Jo Freeman picture from http://</a:t>
            </a:r>
            <a:r>
              <a:rPr lang="en-US" dirty="0" err="1" smtClean="0"/>
              <a:t>www.wilsoncenter.org</a:t>
            </a:r>
            <a:r>
              <a:rPr lang="en-US" dirty="0" smtClean="0"/>
              <a:t>/staff/</a:t>
            </a:r>
            <a:r>
              <a:rPr lang="en-US" dirty="0" err="1" smtClean="0"/>
              <a:t>jo</a:t>
            </a:r>
            <a:r>
              <a:rPr lang="en-US" dirty="0" smtClean="0"/>
              <a:t>-freeman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1994A-CBCD-F744-A730-A01150E535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84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www.foolquest.com</a:t>
            </a:r>
            <a:r>
              <a:rPr lang="en-US" dirty="0" smtClean="0"/>
              <a:t>/</a:t>
            </a:r>
            <a:r>
              <a:rPr lang="en-US" dirty="0" err="1" smtClean="0"/>
              <a:t>cliquebusters.htm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1994A-CBCD-F744-A730-A01150E535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99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Bad_faith</a:t>
            </a:r>
            <a:r>
              <a:rPr lang="en-US" dirty="0" smtClean="0"/>
              <a:t>_(existentialism)</a:t>
            </a:r>
          </a:p>
          <a:p>
            <a:r>
              <a:rPr lang="en-US" dirty="0" smtClean="0"/>
              <a:t>Image of the philosophers from http://</a:t>
            </a:r>
            <a:r>
              <a:rPr lang="en-US" dirty="0" err="1" smtClean="0"/>
              <a:t>theredlist.com</a:t>
            </a:r>
            <a:r>
              <a:rPr lang="en-US" dirty="0" smtClean="0"/>
              <a:t>/wiki-2-24-224-268-view-culture-art-fashion-profile-simone-de-beauvoir-jean-paul-sartre.html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1994A-CBCD-F744-A730-A01150E535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5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88F1-A269-4F65-808C-4E7D94BF7C67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BB4C-2F0F-4883-B83C-C5FA9C2BB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3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88F1-A269-4F65-808C-4E7D94BF7C67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BB4C-2F0F-4883-B83C-C5FA9C2BB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9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88F1-A269-4F65-808C-4E7D94BF7C67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BB4C-2F0F-4883-B83C-C5FA9C2BB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2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88F1-A269-4F65-808C-4E7D94BF7C67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BB4C-2F0F-4883-B83C-C5FA9C2BB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8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88F1-A269-4F65-808C-4E7D94BF7C67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BB4C-2F0F-4883-B83C-C5FA9C2BB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1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88F1-A269-4F65-808C-4E7D94BF7C67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BB4C-2F0F-4883-B83C-C5FA9C2BB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3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88F1-A269-4F65-808C-4E7D94BF7C67}" type="datetimeFigureOut">
              <a:rPr lang="en-US" smtClean="0"/>
              <a:t>10/7/14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BB4C-2F0F-4883-B83C-C5FA9C2BB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7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88F1-A269-4F65-808C-4E7D94BF7C67}" type="datetimeFigureOut">
              <a:rPr lang="en-US" smtClean="0"/>
              <a:t>10/7/14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BB4C-2F0F-4883-B83C-C5FA9C2BB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5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88F1-A269-4F65-808C-4E7D94BF7C67}" type="datetimeFigureOut">
              <a:rPr lang="en-US" smtClean="0"/>
              <a:t>10/7/14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BB4C-2F0F-4883-B83C-C5FA9C2BB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7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88F1-A269-4F65-808C-4E7D94BF7C67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BB4C-2F0F-4883-B83C-C5FA9C2BB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2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88F1-A269-4F65-808C-4E7D94BF7C67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BB4C-2F0F-4883-B83C-C5FA9C2BB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0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B88F1-A269-4F65-808C-4E7D94BF7C67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5BB4C-2F0F-4883-B83C-C5FA9C2BB9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05BB4C-2F0F-4883-B83C-C5FA9C2BB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amasutra.com/view/feature/3408/the_cabal_valves_design_process_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1947312"/>
            <a:ext cx="3733800" cy="1470025"/>
          </a:xfrm>
        </p:spPr>
        <p:txBody>
          <a:bodyPr/>
          <a:lstStyle/>
          <a:p>
            <a:r>
              <a:rPr lang="en-US" dirty="0" smtClean="0"/>
              <a:t>Valve – </a:t>
            </a:r>
            <a:br>
              <a:rPr lang="en-US" dirty="0" smtClean="0"/>
            </a:br>
            <a:r>
              <a:rPr lang="en-US" dirty="0" smtClean="0"/>
              <a:t>and more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5837" y="3962400"/>
            <a:ext cx="4343400" cy="1295400"/>
          </a:xfrm>
        </p:spPr>
        <p:txBody>
          <a:bodyPr/>
          <a:lstStyle/>
          <a:p>
            <a:r>
              <a:rPr lang="en-US" dirty="0" smtClean="0"/>
              <a:t>Welcome to the Land of Do-As-You-Please</a:t>
            </a:r>
            <a:endParaRPr lang="en-US" dirty="0"/>
          </a:p>
        </p:txBody>
      </p:sp>
      <p:pic>
        <p:nvPicPr>
          <p:cNvPr id="1026" name="Picture 2" descr="http://upload.wikimedia.org/wikipedia/en/8/85/The_Magic_Faraway_Tree_1st_edi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495800" cy="660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1" descr="rose4"/>
          <p:cNvPicPr>
            <a:picLocks noChangeAspect="1" noChangeArrowheads="1"/>
          </p:cNvPicPr>
          <p:nvPr/>
        </p:nvPicPr>
        <p:blipFill>
          <a:blip r:embed="rId4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149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Their Cabal “Tip Sheet”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an expert from every functional area (programming, art, and so on</a:t>
            </a:r>
            <a:r>
              <a:rPr lang="en-US" dirty="0" smtClean="0"/>
              <a:t>).</a:t>
            </a:r>
          </a:p>
          <a:p>
            <a:r>
              <a:rPr lang="en-US" dirty="0" smtClean="0"/>
              <a:t>Write down everything.</a:t>
            </a:r>
          </a:p>
          <a:p>
            <a:r>
              <a:rPr lang="en-US" dirty="0" smtClean="0"/>
              <a:t>Not all ideas are good.</a:t>
            </a:r>
          </a:p>
          <a:p>
            <a:r>
              <a:rPr lang="en-US" dirty="0"/>
              <a:t>Only plan for technical things that either already work, or that you’re sure will work within a reasonable time before play </a:t>
            </a:r>
            <a:r>
              <a:rPr lang="en-US" dirty="0" smtClean="0"/>
              <a:t>testing.</a:t>
            </a:r>
          </a:p>
          <a:p>
            <a:r>
              <a:rPr lang="en-US" dirty="0"/>
              <a:t>Avoid all one-shot technical elements.</a:t>
            </a:r>
          </a:p>
        </p:txBody>
      </p:sp>
    </p:spTree>
    <p:extLst>
      <p:ext uri="{BB962C8B-B14F-4D97-AF65-F5344CB8AC3E}">
        <p14:creationId xmlns:p14="http://schemas.microsoft.com/office/powerpoint/2010/main" val="10008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to Valve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“Stack Ranking”</a:t>
            </a:r>
          </a:p>
          <a:p>
            <a:pPr lvl="1"/>
            <a:r>
              <a:rPr lang="en-US" dirty="0" smtClean="0"/>
              <a:t>Peer review process</a:t>
            </a:r>
          </a:p>
          <a:p>
            <a:pPr lvl="1"/>
            <a:r>
              <a:rPr lang="en-US" dirty="0" smtClean="0"/>
              <a:t>Compare with peers</a:t>
            </a:r>
          </a:p>
          <a:p>
            <a:pPr lvl="1"/>
            <a:r>
              <a:rPr lang="en-US" dirty="0" smtClean="0"/>
              <a:t>Determines compensation</a:t>
            </a:r>
          </a:p>
          <a:p>
            <a:pPr lvl="1"/>
            <a:r>
              <a:rPr lang="en-US" dirty="0" smtClean="0"/>
              <a:t>Expected behavior:</a:t>
            </a:r>
          </a:p>
          <a:p>
            <a:pPr lvl="2"/>
            <a:r>
              <a:rPr lang="en-US" dirty="0" smtClean="0"/>
              <a:t>Come up with a bright idea</a:t>
            </a:r>
          </a:p>
          <a:p>
            <a:pPr lvl="2"/>
            <a:r>
              <a:rPr lang="en-US" dirty="0" smtClean="0"/>
              <a:t>Tell a coworker about it</a:t>
            </a:r>
          </a:p>
          <a:p>
            <a:pPr lvl="2"/>
            <a:r>
              <a:rPr lang="en-US" dirty="0" smtClean="0"/>
              <a:t>Work on it together</a:t>
            </a:r>
          </a:p>
          <a:p>
            <a:pPr lvl="2"/>
            <a:r>
              <a:rPr lang="en-US" dirty="0" smtClean="0"/>
              <a:t>Ship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3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people are rated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Skill level / technical ability</a:t>
            </a:r>
          </a:p>
          <a:p>
            <a:r>
              <a:rPr lang="en-US" dirty="0" smtClean="0"/>
              <a:t>Productivity / output</a:t>
            </a:r>
          </a:p>
          <a:p>
            <a:r>
              <a:rPr lang="en-US" dirty="0" smtClean="0"/>
              <a:t>Group contribution</a:t>
            </a:r>
          </a:p>
          <a:p>
            <a:r>
              <a:rPr lang="en-US" dirty="0" smtClean="0"/>
              <a:t>Product contribution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133600"/>
            <a:ext cx="30861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867400"/>
            <a:ext cx="344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Right</a:t>
            </a:r>
            <a:r>
              <a:rPr lang="en-US" dirty="0" smtClean="0"/>
              <a:t> – The Valve lobby, with valve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Jo Freeman say is the problem with “</a:t>
            </a:r>
            <a:r>
              <a:rPr lang="en-US" dirty="0" err="1" smtClean="0"/>
              <a:t>structureless</a:t>
            </a:r>
            <a:r>
              <a:rPr lang="en-US" dirty="0" smtClean="0"/>
              <a:t>”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51037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They are not really </a:t>
            </a:r>
            <a:r>
              <a:rPr lang="en-US" sz="2800" dirty="0" err="1" smtClean="0"/>
              <a:t>structureless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Elites form based on social relationships </a:t>
            </a:r>
            <a:br>
              <a:rPr lang="en-US" sz="2800" dirty="0" smtClean="0"/>
            </a:br>
            <a:r>
              <a:rPr lang="en-US" sz="2800" dirty="0" smtClean="0"/>
              <a:t>between the group – then they wield disproportionate power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#2 is bad news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does structure – even a non-democratic structure like a hierarchy – help this problem?</a:t>
            </a:r>
          </a:p>
          <a:p>
            <a:pPr marL="0" indent="0">
              <a:buNone/>
            </a:pPr>
            <a:r>
              <a:rPr lang="en-US" sz="2800" dirty="0" smtClean="0">
                <a:sym typeface="Wingdings"/>
              </a:rPr>
              <a:t> </a:t>
            </a:r>
            <a:r>
              <a:rPr lang="en-US" sz="2800" dirty="0" smtClean="0"/>
              <a:t>The issue in feminism is that hierarchical organizations are inherently “paternalistic.”  So, what’s the alternative, for a less male-dominated culture?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524000"/>
            <a:ext cx="1905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9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Not Stated?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Details of how things get done.</a:t>
            </a:r>
          </a:p>
          <a:p>
            <a:r>
              <a:rPr lang="en-US" dirty="0" smtClean="0"/>
              <a:t>Ways you learn to be productive / social.</a:t>
            </a:r>
          </a:p>
          <a:p>
            <a:r>
              <a:rPr lang="en-US" dirty="0" smtClean="0"/>
              <a:t>Conflict resolution</a:t>
            </a:r>
          </a:p>
          <a:p>
            <a:r>
              <a:rPr lang="en-US" dirty="0" smtClean="0"/>
              <a:t>How you “move up”</a:t>
            </a:r>
          </a:p>
          <a:p>
            <a:r>
              <a:rPr lang="en-US" dirty="0" smtClean="0"/>
              <a:t>Mentoring?</a:t>
            </a:r>
          </a:p>
          <a:p>
            <a:r>
              <a:rPr lang="en-US" dirty="0" smtClean="0"/>
              <a:t>Who needs to know what?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5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 Lot Like High School”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1877" r="1877"/>
          <a:stretch>
            <a:fillRect/>
          </a:stretch>
        </p:blipFill>
        <p:spPr>
          <a:xfrm>
            <a:off x="457200" y="1722437"/>
            <a:ext cx="82296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3757700" y="6248400"/>
            <a:ext cx="492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“She doesn’t even like to play Super Smash Bros.”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9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unique about these environments?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Planning?</a:t>
            </a:r>
          </a:p>
          <a:p>
            <a:r>
              <a:rPr lang="en-US" dirty="0" smtClean="0"/>
              <a:t>Decision making?</a:t>
            </a:r>
          </a:p>
          <a:p>
            <a:r>
              <a:rPr lang="en-US" dirty="0" smtClean="0"/>
              <a:t>Who’s responsible?</a:t>
            </a:r>
          </a:p>
          <a:p>
            <a:r>
              <a:rPr lang="en-US" dirty="0" smtClean="0"/>
              <a:t>How to get something done?</a:t>
            </a:r>
          </a:p>
          <a:p>
            <a:pPr lvl="1"/>
            <a:r>
              <a:rPr lang="en-US" dirty="0" smtClean="0"/>
              <a:t>Say, integration testing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Advice:  </a:t>
            </a:r>
            <a:r>
              <a:rPr lang="en-US" dirty="0" smtClean="0"/>
              <a:t>Always be aware of the risks of </a:t>
            </a:r>
            <a:r>
              <a:rPr lang="en-US" dirty="0" err="1" smtClean="0"/>
              <a:t>structureless</a:t>
            </a:r>
            <a:r>
              <a:rPr lang="en-US" dirty="0" smtClean="0"/>
              <a:t> environments.</a:t>
            </a:r>
          </a:p>
          <a:p>
            <a:r>
              <a:rPr lang="en-US" dirty="0" smtClean="0"/>
              <a:t>Giving folks autonomy has the p</a:t>
            </a:r>
            <a:r>
              <a:rPr lang="en-US" dirty="0" smtClean="0"/>
              <a:t>otential to reap huge rewards.</a:t>
            </a:r>
          </a:p>
          <a:p>
            <a:r>
              <a:rPr lang="en-US" dirty="0" smtClean="0"/>
              <a:t>Nobody has a perfect way to do it at scale.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8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couple of philosophers </a:t>
            </a:r>
            <a:br>
              <a:rPr lang="en-US" dirty="0" smtClean="0"/>
            </a:br>
            <a:r>
              <a:rPr lang="en-US" dirty="0" smtClean="0"/>
              <a:t>weigh-in on social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Why do most people want to follow a hierarchical leadership, in their work, without asking a lot of questions?</a:t>
            </a:r>
          </a:p>
          <a:p>
            <a:r>
              <a:rPr lang="en-US" dirty="0" smtClean="0"/>
              <a:t>Answer: We want to believe in what the leaders say.</a:t>
            </a:r>
          </a:p>
          <a:p>
            <a:r>
              <a:rPr lang="en-US" b="1" dirty="0" smtClean="0"/>
              <a:t>Sartre and de Beauvoir </a:t>
            </a:r>
            <a:r>
              <a:rPr lang="en-US" dirty="0" smtClean="0"/>
              <a:t>postulated that we use “bad faith” to convince ourselves this is all working, even when we know it’s not.</a:t>
            </a:r>
          </a:p>
          <a:p>
            <a:pPr lvl="1"/>
            <a:r>
              <a:rPr lang="en-US" dirty="0" smtClean="0"/>
              <a:t>We choose, in anguish, to go along.</a:t>
            </a:r>
          </a:p>
          <a:p>
            <a:pPr lvl="1"/>
            <a:r>
              <a:rPr lang="en-US" dirty="0" smtClean="0"/>
              <a:t>Same as believing what politicians say, if we think they are on “our side.”</a:t>
            </a:r>
          </a:p>
          <a:p>
            <a:endParaRPr lang="en-US" dirty="0"/>
          </a:p>
        </p:txBody>
      </p:sp>
      <p:pic>
        <p:nvPicPr>
          <p:cNvPr id="4" name="Picture 3" descr="012_jean-paul-sartre-et-simone-de-beauvoir_theredlis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00200"/>
            <a:ext cx="3246120" cy="3901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1" y="5486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Jean-Paul Sartre and Simone de Beauvoir discuss life at a Paris coffee shop – a place that isn’t far off from Valve’s cultural model.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49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more philosopher – </a:t>
            </a:r>
            <a:br>
              <a:rPr lang="en-US" dirty="0" smtClean="0"/>
            </a:br>
            <a:r>
              <a:rPr lang="en-US" b="1" dirty="0" smtClean="0"/>
              <a:t>Michel Foucault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4800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Agrees – “It’s all about power,”</a:t>
            </a:r>
            <a:br>
              <a:rPr lang="en-US" dirty="0" smtClean="0"/>
            </a:br>
            <a:r>
              <a:rPr lang="en-US" dirty="0" smtClean="0"/>
              <a:t> regardless  of structure.</a:t>
            </a:r>
          </a:p>
          <a:p>
            <a:r>
              <a:rPr lang="en-US" dirty="0" smtClean="0"/>
              <a:t>Power </a:t>
            </a:r>
            <a:r>
              <a:rPr lang="en-US" dirty="0"/>
              <a:t>is diffuse rather than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concentrated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Embodied </a:t>
            </a:r>
            <a:r>
              <a:rPr lang="en-US" dirty="0"/>
              <a:t>and enacted rather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 </a:t>
            </a:r>
            <a:r>
              <a:rPr lang="en-US" dirty="0"/>
              <a:t>possessed</a:t>
            </a:r>
            <a:r>
              <a:rPr lang="en-US" dirty="0" smtClean="0"/>
              <a:t>,</a:t>
            </a:r>
          </a:p>
          <a:p>
            <a:r>
              <a:rPr lang="en-US" dirty="0" smtClean="0"/>
              <a:t>Discursive </a:t>
            </a:r>
            <a:r>
              <a:rPr lang="en-US" dirty="0"/>
              <a:t>rather than purely coercive, and </a:t>
            </a:r>
            <a:endParaRPr lang="en-US" dirty="0" smtClean="0"/>
          </a:p>
          <a:p>
            <a:r>
              <a:rPr lang="en-US" dirty="0" smtClean="0"/>
              <a:t>Constitutes </a:t>
            </a:r>
            <a:r>
              <a:rPr lang="en-US" dirty="0"/>
              <a:t>agents rather than being deployed by </a:t>
            </a:r>
            <a:r>
              <a:rPr lang="en-US" dirty="0" smtClean="0"/>
              <a:t>them.</a:t>
            </a:r>
          </a:p>
          <a:p>
            <a:r>
              <a:rPr lang="en-US" dirty="0" smtClean="0"/>
              <a:t>Power defines truth, and who is charged with saying what’s true.</a:t>
            </a:r>
          </a:p>
          <a:p>
            <a:r>
              <a:rPr lang="en-US" dirty="0" smtClean="0"/>
              <a:t>It’s both negative and positive in its effects.</a:t>
            </a:r>
            <a:endParaRPr lang="en-US" dirty="0"/>
          </a:p>
        </p:txBody>
      </p:sp>
      <p:pic>
        <p:nvPicPr>
          <p:cNvPr id="4" name="Picture 3" descr="MichelFouc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050974"/>
            <a:ext cx="3008106" cy="1911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4001869"/>
            <a:ext cx="33527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Foucault believed most expressions of power are only semi-conscious – It would ruin things for us if we realized we were slinging our weight around. Members of elites often usually deny that they keep others 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16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a psychologist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Why don’t we all </a:t>
            </a:r>
            <a:r>
              <a:rPr lang="en-US" b="1" dirty="0" smtClean="0"/>
              <a:t>change</a:t>
            </a:r>
            <a:r>
              <a:rPr lang="en-US" dirty="0" smtClean="0"/>
              <a:t> to the “best” process, from whatever we have now?</a:t>
            </a:r>
          </a:p>
          <a:p>
            <a:r>
              <a:rPr lang="en-US" dirty="0" smtClean="0"/>
              <a:t>Changing even something simple, say, your team’s development environment, invokes </a:t>
            </a:r>
            <a:r>
              <a:rPr lang="en-US" b="1" dirty="0" smtClean="0"/>
              <a:t>Kurt </a:t>
            </a:r>
            <a:r>
              <a:rPr lang="en-US" b="1" dirty="0" err="1" smtClean="0"/>
              <a:t>Lewin</a:t>
            </a:r>
            <a:r>
              <a:rPr lang="en-US" dirty="0" err="1" smtClean="0"/>
              <a:t>’s</a:t>
            </a:r>
            <a:r>
              <a:rPr lang="en-US" dirty="0" smtClean="0"/>
              <a:t> organizational change model:</a:t>
            </a:r>
          </a:p>
          <a:p>
            <a:pPr lvl="1"/>
            <a:r>
              <a:rPr lang="en-US" dirty="0" smtClean="0"/>
              <a:t>People know change is hard – requires “unfreezing.”</a:t>
            </a:r>
          </a:p>
          <a:p>
            <a:pPr lvl="1"/>
            <a:r>
              <a:rPr lang="en-US" dirty="0" smtClean="0"/>
              <a:t>You have to “learn” how to do the </a:t>
            </a:r>
            <a:br>
              <a:rPr lang="en-US" dirty="0" smtClean="0"/>
            </a:br>
            <a:r>
              <a:rPr lang="en-US" dirty="0" smtClean="0"/>
              <a:t>new stuff.</a:t>
            </a:r>
          </a:p>
          <a:p>
            <a:pPr lvl="1"/>
            <a:r>
              <a:rPr lang="en-US" dirty="0" smtClean="0"/>
              <a:t>Includes internalizing new meanings.</a:t>
            </a:r>
          </a:p>
          <a:p>
            <a:pPr lvl="1"/>
            <a:r>
              <a:rPr lang="en-US" dirty="0" smtClean="0"/>
              <a:t>Then “refreeze” around that.</a:t>
            </a:r>
            <a:endParaRPr lang="en-US" dirty="0"/>
          </a:p>
        </p:txBody>
      </p:sp>
      <p:pic>
        <p:nvPicPr>
          <p:cNvPr id="4" name="Picture 3" descr="Lewin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495800"/>
            <a:ext cx="2440252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9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Trying to characterize a process at a particular company is extremely dicey.</a:t>
            </a:r>
          </a:p>
          <a:p>
            <a:r>
              <a:rPr lang="en-US" dirty="0" smtClean="0"/>
              <a:t>Companies have hundreds and thousands of employees.</a:t>
            </a:r>
          </a:p>
          <a:p>
            <a:r>
              <a:rPr lang="en-US" dirty="0" smtClean="0"/>
              <a:t>Management can do some things to set the culture.  But usually the primary determinant of the culture is people you interact with every day.</a:t>
            </a:r>
          </a:p>
          <a:p>
            <a:r>
              <a:rPr lang="en-US" dirty="0" smtClean="0"/>
              <a:t>Also people like different things.</a:t>
            </a:r>
          </a:p>
          <a:p>
            <a:r>
              <a:rPr lang="en-US" dirty="0" smtClean="0"/>
              <a:t>Also, different companies are shaped by very different forces.</a:t>
            </a:r>
          </a:p>
          <a:p>
            <a:r>
              <a:rPr lang="en-US" dirty="0" smtClean="0"/>
              <a:t>E.g., Yesterday – “Every group you join will be different, and will change with each new project.”</a:t>
            </a:r>
          </a:p>
        </p:txBody>
      </p:sp>
    </p:spTree>
    <p:extLst>
      <p:ext uri="{BB962C8B-B14F-4D97-AF65-F5344CB8AC3E}">
        <p14:creationId xmlns:p14="http://schemas.microsoft.com/office/powerpoint/2010/main" val="94085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7162800" cy="1143000"/>
          </a:xfrm>
        </p:spPr>
        <p:txBody>
          <a:bodyPr/>
          <a:lstStyle/>
          <a:p>
            <a:r>
              <a:rPr lang="en-US" dirty="0" smtClean="0"/>
              <a:t>And a business person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Kurt </a:t>
            </a:r>
            <a:r>
              <a:rPr lang="en-US" sz="2800" dirty="0" err="1" smtClean="0"/>
              <a:t>Lewin’s</a:t>
            </a:r>
            <a:r>
              <a:rPr lang="en-US" sz="2800" dirty="0" smtClean="0"/>
              <a:t> </a:t>
            </a:r>
            <a:r>
              <a:rPr lang="en-US" sz="2800" dirty="0"/>
              <a:t>model was adopted by </a:t>
            </a:r>
            <a:r>
              <a:rPr lang="en-US" sz="2800" b="1" dirty="0"/>
              <a:t>Edgar Schein</a:t>
            </a:r>
            <a:r>
              <a:rPr lang="en-US" sz="2800" dirty="0"/>
              <a:t> to explain what’s necessary to cause “transformational” organizational change:</a:t>
            </a:r>
          </a:p>
          <a:p>
            <a:r>
              <a:rPr lang="en-US" sz="2800" dirty="0"/>
              <a:t>Everyone assumes current success is based on everything about the current ways of acting.</a:t>
            </a:r>
          </a:p>
          <a:p>
            <a:pPr lvl="1"/>
            <a:r>
              <a:rPr lang="en-US" dirty="0"/>
              <a:t>“Culture” is a learned defense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mechanism</a:t>
            </a:r>
            <a:r>
              <a:rPr lang="en-US" dirty="0"/>
              <a:t>, to avoid uncertainty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anxiety.</a:t>
            </a:r>
          </a:p>
          <a:p>
            <a:pPr lvl="1"/>
            <a:r>
              <a:rPr lang="en-US" dirty="0"/>
              <a:t>All the cultural elements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behavior </a:t>
            </a:r>
            <a:r>
              <a:rPr lang="en-US" dirty="0"/>
              <a:t>have “secondary value.”</a:t>
            </a:r>
          </a:p>
          <a:p>
            <a:endParaRPr lang="en-US" sz="2800" dirty="0"/>
          </a:p>
        </p:txBody>
      </p:sp>
      <p:pic>
        <p:nvPicPr>
          <p:cNvPr id="4098" name="Picture 2" descr="http://www.recruiter.com/i/wp-content/uploads/2012/05/pushing-back-27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67200"/>
            <a:ext cx="2038350" cy="226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wwwdrezner.foreignpolicy.com/files/imagecache/860x/bear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590800" cy="165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44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Dilbert</a:t>
            </a:r>
            <a:endParaRPr lang="en-US" dirty="0"/>
          </a:p>
        </p:txBody>
      </p:sp>
      <p:pic>
        <p:nvPicPr>
          <p:cNvPr id="4" name="Picture 3" descr="17110.strip.sunda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638300"/>
            <a:ext cx="81280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6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Software Processes, Everywhere, Try to Do This: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Hire some smart talented people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Motivate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Have them figure out some great idea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Then build in a coordinated way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Brief Example – </a:t>
            </a:r>
            <a:br>
              <a:rPr lang="en-US" dirty="0" smtClean="0"/>
            </a:br>
            <a:r>
              <a:rPr lang="en-US" dirty="0" smtClean="0"/>
              <a:t>Software Process at Google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Freedom to work on different projects</a:t>
            </a:r>
          </a:p>
          <a:p>
            <a:pPr marL="0" indent="0">
              <a:buNone/>
            </a:pPr>
            <a:r>
              <a:rPr lang="en-US" sz="2800" dirty="0" smtClean="0"/>
              <a:t>Not a lot of managers and managers also code</a:t>
            </a:r>
          </a:p>
          <a:p>
            <a:pPr marL="0" indent="0">
              <a:buNone/>
            </a:pPr>
            <a:r>
              <a:rPr lang="en-US" sz="2800" dirty="0" smtClean="0"/>
              <a:t>“Proving yourself” to other software developers extremely important</a:t>
            </a:r>
          </a:p>
          <a:p>
            <a:pPr marL="0" indent="0">
              <a:buNone/>
            </a:pPr>
            <a:r>
              <a:rPr lang="en-US" sz="2800" dirty="0" smtClean="0"/>
              <a:t>Profound tons of resources focused on you</a:t>
            </a:r>
          </a:p>
          <a:p>
            <a:pPr marL="0" indent="0">
              <a:buNone/>
            </a:pPr>
            <a:r>
              <a:rPr lang="en-US" sz="2800" dirty="0" smtClean="0"/>
              <a:t>Intense code reviews – strict guidelines</a:t>
            </a:r>
          </a:p>
        </p:txBody>
      </p:sp>
      <p:pic>
        <p:nvPicPr>
          <p:cNvPr id="5" name="Picture 4" descr="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622660"/>
            <a:ext cx="3276600" cy="218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3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Google Want in New Hires?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NPR </a:t>
            </a:r>
            <a:r>
              <a:rPr lang="en-US" dirty="0" smtClean="0"/>
              <a:t>Feb 27, 2014, </a:t>
            </a:r>
            <a:r>
              <a:rPr lang="en-US" dirty="0"/>
              <a:t>Harvard Business School’s Nancy Koehn was asked what Google sought in their new hires.  She said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Leaders</a:t>
            </a:r>
            <a:r>
              <a:rPr lang="en-US" dirty="0"/>
              <a:t>,</a:t>
            </a:r>
          </a:p>
          <a:p>
            <a:pPr lvl="1"/>
            <a:r>
              <a:rPr lang="en-US" dirty="0" smtClean="0"/>
              <a:t>People </a:t>
            </a:r>
            <a:r>
              <a:rPr lang="en-US" dirty="0"/>
              <a:t>who can step back and let others lead,</a:t>
            </a:r>
          </a:p>
          <a:p>
            <a:pPr lvl="1"/>
            <a:r>
              <a:rPr lang="en-US" dirty="0" smtClean="0"/>
              <a:t>Humility</a:t>
            </a:r>
            <a:r>
              <a:rPr lang="en-US" dirty="0"/>
              <a:t>, and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know how to fail.</a:t>
            </a:r>
          </a:p>
        </p:txBody>
      </p:sp>
    </p:spTree>
    <p:extLst>
      <p:ext uri="{BB962C8B-B14F-4D97-AF65-F5344CB8AC3E}">
        <p14:creationId xmlns:p14="http://schemas.microsoft.com/office/powerpoint/2010/main" val="1254507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horse’s mouth: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April 19, 2014 New York Times interview with Lazlo Bock, who’s in charge of Google hiring:</a:t>
            </a:r>
          </a:p>
          <a:p>
            <a:pPr lvl="1"/>
            <a:r>
              <a:rPr lang="en-US" sz="2400" dirty="0" smtClean="0"/>
              <a:t>Grit – like taking hard college programs.</a:t>
            </a:r>
          </a:p>
          <a:p>
            <a:pPr lvl="1"/>
            <a:r>
              <a:rPr lang="en-US" sz="2400" dirty="0" smtClean="0"/>
              <a:t>Ability to learn things and solve problems.</a:t>
            </a:r>
          </a:p>
          <a:p>
            <a:pPr lvl="1"/>
            <a:r>
              <a:rPr lang="en-US" sz="2400" dirty="0" smtClean="0"/>
              <a:t>Both creative and logical.</a:t>
            </a:r>
          </a:p>
          <a:p>
            <a:pPr lvl="1"/>
            <a:r>
              <a:rPr lang="en-US" sz="2400" dirty="0" smtClean="0"/>
              <a:t>Combine things from two </a:t>
            </a:r>
            <a:br>
              <a:rPr lang="en-US" sz="2400" dirty="0" smtClean="0"/>
            </a:br>
            <a:r>
              <a:rPr lang="en-US" sz="2400" dirty="0" smtClean="0"/>
              <a:t>fields.</a:t>
            </a:r>
          </a:p>
          <a:p>
            <a:pPr lvl="1"/>
            <a:r>
              <a:rPr lang="en-US" sz="2400" dirty="0" smtClean="0"/>
              <a:t>Know how and why you </a:t>
            </a:r>
            <a:br>
              <a:rPr lang="en-US" sz="2400" dirty="0" smtClean="0"/>
            </a:br>
            <a:r>
              <a:rPr lang="en-US" sz="2400" dirty="0" smtClean="0"/>
              <a:t>achieved things.</a:t>
            </a:r>
          </a:p>
          <a:p>
            <a:pPr lvl="1"/>
            <a:r>
              <a:rPr lang="en-US" sz="2400" dirty="0" smtClean="0"/>
              <a:t>Can demonstrate how to achieve value.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429000"/>
            <a:ext cx="4114800" cy="214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About Video Game Companies?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From  </a:t>
            </a:r>
            <a:r>
              <a:rPr lang="en-US" sz="2800" dirty="0" smtClean="0">
                <a:effectLst/>
              </a:rPr>
              <a:t>A Survey on a State of the Practice in Video Game Development – 2010 survey of Australian video game developers</a:t>
            </a:r>
          </a:p>
          <a:p>
            <a:pPr lvl="1"/>
            <a:r>
              <a:rPr lang="en-US" sz="2400" dirty="0" smtClean="0"/>
              <a:t>Scrum is most popular</a:t>
            </a:r>
          </a:p>
          <a:p>
            <a:pPr lvl="1"/>
            <a:r>
              <a:rPr lang="en-US" sz="2400" dirty="0" smtClean="0"/>
              <a:t>“Traditional Methods” not used at any studio, all are agile</a:t>
            </a:r>
          </a:p>
          <a:p>
            <a:pPr lvl="1"/>
            <a:r>
              <a:rPr lang="en-US" sz="2400" dirty="0" smtClean="0"/>
              <a:t>75% used version control</a:t>
            </a:r>
          </a:p>
          <a:p>
            <a:pPr lvl="1"/>
            <a:r>
              <a:rPr lang="en-US" sz="2400" dirty="0" smtClean="0"/>
              <a:t>35% used automated testing</a:t>
            </a:r>
          </a:p>
          <a:p>
            <a:pPr lvl="1"/>
            <a:endParaRPr lang="en-US" sz="2400" dirty="0" smtClean="0">
              <a:effectLst/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download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4800600"/>
            <a:ext cx="56197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7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characteristics of </a:t>
            </a:r>
            <a:br>
              <a:rPr lang="en-US" dirty="0" smtClean="0"/>
            </a:br>
            <a:r>
              <a:rPr lang="en-US" dirty="0" smtClean="0"/>
              <a:t>Valve and Its Processes?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terms of “theories of the firm”:</a:t>
            </a:r>
          </a:p>
          <a:p>
            <a:pPr lvl="1"/>
            <a:r>
              <a:rPr lang="en-US" sz="2400" dirty="0" smtClean="0"/>
              <a:t>Existence – to build games – fun</a:t>
            </a:r>
          </a:p>
          <a:p>
            <a:pPr lvl="2"/>
            <a:r>
              <a:rPr lang="en-US" sz="2000" dirty="0" smtClean="0"/>
              <a:t>Thus it should be purposeful and fun</a:t>
            </a:r>
          </a:p>
          <a:p>
            <a:pPr lvl="1"/>
            <a:r>
              <a:rPr lang="en-US" sz="2400" dirty="0" smtClean="0"/>
              <a:t>Boundaries - open</a:t>
            </a:r>
          </a:p>
          <a:p>
            <a:pPr lvl="1"/>
            <a:r>
              <a:rPr lang="en-US" sz="2400" dirty="0" smtClean="0"/>
              <a:t>Organization - flat</a:t>
            </a:r>
          </a:p>
          <a:p>
            <a:pPr lvl="1"/>
            <a:r>
              <a:rPr lang="en-US" sz="2400" dirty="0" smtClean="0"/>
              <a:t>Heterogeneity of actions / performances they do</a:t>
            </a:r>
          </a:p>
          <a:p>
            <a:pPr lvl="2"/>
            <a:r>
              <a:rPr lang="en-US" sz="2000" dirty="0" smtClean="0"/>
              <a:t>Hiring and compensating the right people</a:t>
            </a:r>
          </a:p>
          <a:p>
            <a:pPr lvl="1"/>
            <a:r>
              <a:rPr lang="en-US" sz="2400" dirty="0" smtClean="0"/>
              <a:t>Evidence – tests for these actions</a:t>
            </a:r>
          </a:p>
          <a:p>
            <a:pPr lvl="2"/>
            <a:r>
              <a:rPr lang="en-US" sz="1600" dirty="0" smtClean="0"/>
              <a:t>Group decisions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676400"/>
            <a:ext cx="27940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91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to Valve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“Cabals”</a:t>
            </a:r>
          </a:p>
          <a:p>
            <a:pPr lvl="1"/>
            <a:r>
              <a:rPr lang="en-US" dirty="0"/>
              <a:t>See </a:t>
            </a:r>
            <a:r>
              <a:rPr lang="en-US" dirty="0" smtClean="0"/>
              <a:t>Ken Birdwell’s story of designing Half-Life: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://www.gamasutra.com/view/feature/3408/the_cabal_valves_design_process_.</a:t>
            </a:r>
            <a:r>
              <a:rPr lang="en-US" dirty="0" smtClean="0">
                <a:hlinkClick r:id="rId2"/>
              </a:rPr>
              <a:t>php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Cross-section of the company</a:t>
            </a:r>
          </a:p>
          <a:p>
            <a:pPr lvl="1"/>
            <a:r>
              <a:rPr lang="en-US" dirty="0" smtClean="0"/>
              <a:t>Brainstormed and made decisions</a:t>
            </a:r>
          </a:p>
          <a:p>
            <a:pPr lvl="1"/>
            <a:r>
              <a:rPr lang="en-US" dirty="0" smtClean="0"/>
              <a:t>Needed enough people, including temporary non-contributors</a:t>
            </a:r>
          </a:p>
          <a:p>
            <a:pPr lvl="1"/>
            <a:r>
              <a:rPr lang="en-US" dirty="0" smtClean="0"/>
              <a:t>Tried to suppress egos</a:t>
            </a:r>
            <a:endParaRPr lang="en-US" dirty="0"/>
          </a:p>
          <a:p>
            <a:pPr lvl="1"/>
            <a:r>
              <a:rPr lang="en-US" dirty="0" smtClean="0"/>
              <a:t>Created a written group design</a:t>
            </a:r>
          </a:p>
          <a:p>
            <a:pPr lvl="2"/>
            <a:r>
              <a:rPr lang="en-US" dirty="0" smtClean="0"/>
              <a:t>Explained what things were for</a:t>
            </a:r>
          </a:p>
          <a:p>
            <a:pPr lvl="1"/>
            <a:r>
              <a:rPr lang="en-US" dirty="0" smtClean="0"/>
              <a:t>Did user play-testing as soon as possible</a:t>
            </a:r>
          </a:p>
          <a:p>
            <a:pPr lvl="2"/>
            <a:r>
              <a:rPr lang="en-US" dirty="0" smtClean="0"/>
              <a:t>Two hours = 100 fixes to do</a:t>
            </a:r>
          </a:p>
          <a:p>
            <a:pPr lvl="1"/>
            <a:r>
              <a:rPr lang="en-US" dirty="0" smtClean="0"/>
              <a:t>Got everyone involved</a:t>
            </a:r>
          </a:p>
          <a:p>
            <a:pPr lvl="2"/>
            <a:r>
              <a:rPr lang="en-US" dirty="0" smtClean="0"/>
              <a:t>Still relied on individual initiative</a:t>
            </a:r>
          </a:p>
          <a:p>
            <a:pPr lvl="1"/>
            <a:r>
              <a:rPr lang="en-US" dirty="0" smtClean="0"/>
              <a:t>Need people who are good subordinates, too</a:t>
            </a:r>
          </a:p>
        </p:txBody>
      </p:sp>
    </p:spTree>
    <p:extLst>
      <p:ext uri="{BB962C8B-B14F-4D97-AF65-F5344CB8AC3E}">
        <p14:creationId xmlns:p14="http://schemas.microsoft.com/office/powerpoint/2010/main" val="1947732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1337</Words>
  <Application>Microsoft Macintosh PowerPoint</Application>
  <PresentationFormat>On-screen Show (4:3)</PresentationFormat>
  <Paragraphs>172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Valve –  and more</vt:lpstr>
      <vt:lpstr>Warning</vt:lpstr>
      <vt:lpstr>All Software Processes, Everywhere, Try to Do This:</vt:lpstr>
      <vt:lpstr>Brief Example –  Software Process at Google</vt:lpstr>
      <vt:lpstr>What’s Google Want in New Hires?</vt:lpstr>
      <vt:lpstr>From the horse’s mouth:</vt:lpstr>
      <vt:lpstr>How About Video Game Companies?</vt:lpstr>
      <vt:lpstr>What are the characteristics of  Valve and Its Processes?</vt:lpstr>
      <vt:lpstr>Unique to Valve - 1</vt:lpstr>
      <vt:lpstr>Their Cabal “Tip Sheet”</vt:lpstr>
      <vt:lpstr>Unique to Valve - 2</vt:lpstr>
      <vt:lpstr>How people are rated</vt:lpstr>
      <vt:lpstr>What does Jo Freeman say is the problem with “structureless” organizations</vt:lpstr>
      <vt:lpstr>What Is Not Stated?</vt:lpstr>
      <vt:lpstr>“A Lot Like High School”</vt:lpstr>
      <vt:lpstr>What is unique about these environments?</vt:lpstr>
      <vt:lpstr>Another couple of philosophers  weigh-in on social structure</vt:lpstr>
      <vt:lpstr>One more philosopher –  Michel Foucault</vt:lpstr>
      <vt:lpstr>And a psychologist</vt:lpstr>
      <vt:lpstr>And a business person</vt:lpstr>
      <vt:lpstr>And Dilbert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and Valve</dc:title>
  <dc:creator>Mike Hewner</dc:creator>
  <cp:lastModifiedBy>Steve Chenoweth</cp:lastModifiedBy>
  <cp:revision>37</cp:revision>
  <dcterms:created xsi:type="dcterms:W3CDTF">2013-10-02T20:34:03Z</dcterms:created>
  <dcterms:modified xsi:type="dcterms:W3CDTF">2014-10-07T12:53:53Z</dcterms:modified>
</cp:coreProperties>
</file>