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5" r:id="rId3"/>
    <p:sldId id="257" r:id="rId4"/>
    <p:sldId id="266" r:id="rId5"/>
    <p:sldId id="267" r:id="rId6"/>
    <p:sldId id="258" r:id="rId7"/>
    <p:sldId id="261" r:id="rId8"/>
    <p:sldId id="260" r:id="rId9"/>
    <p:sldId id="262" r:id="rId10"/>
    <p:sldId id="259" r:id="rId11"/>
    <p:sldId id="263"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256"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D4C8DF-ADEE-EE4D-BC95-31655DECB3EE}" type="datetimeFigureOut">
              <a:rPr lang="en-US" smtClean="0"/>
              <a:t>10/6/14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B962B5-847E-A64E-A62F-18F13074F700}" type="slidenum">
              <a:rPr lang="en-US" smtClean="0"/>
              <a:t>‹#›</a:t>
            </a:fld>
            <a:endParaRPr lang="en-US"/>
          </a:p>
        </p:txBody>
      </p:sp>
    </p:spTree>
    <p:extLst>
      <p:ext uri="{BB962C8B-B14F-4D97-AF65-F5344CB8AC3E}">
        <p14:creationId xmlns:p14="http://schemas.microsoft.com/office/powerpoint/2010/main" val="30766698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streetlight effect: </a:t>
            </a:r>
            <a:r>
              <a:rPr lang="en-US" dirty="0" smtClean="0"/>
              <a:t>The streetlight effect is our human tendency to look for answers where it’s easy to look rather than where the actual information is. For instance, counting the lines of code produced is easy but doesn’t tell us anything about the quality of the application, the functionality it provides or even the effectiveness.</a:t>
            </a:r>
          </a:p>
          <a:p>
            <a:endParaRPr lang="en-US" dirty="0" smtClean="0"/>
          </a:p>
          <a:p>
            <a:r>
              <a:rPr lang="en-US" dirty="0" smtClean="0"/>
              <a:t>Cartoon and explanation from http://</a:t>
            </a:r>
            <a:r>
              <a:rPr lang="en-US" dirty="0" err="1" smtClean="0"/>
              <a:t>www.axosoft.com</a:t>
            </a:r>
            <a:r>
              <a:rPr lang="en-US" dirty="0" smtClean="0"/>
              <a:t>/blog/2012/08/23/measure-agile-metrics-that-work/</a:t>
            </a:r>
            <a:endParaRPr lang="en-US" dirty="0"/>
          </a:p>
        </p:txBody>
      </p:sp>
      <p:sp>
        <p:nvSpPr>
          <p:cNvPr id="4" name="Slide Number Placeholder 3"/>
          <p:cNvSpPr>
            <a:spLocks noGrp="1"/>
          </p:cNvSpPr>
          <p:nvPr>
            <p:ph type="sldNum" sz="quarter" idx="10"/>
          </p:nvPr>
        </p:nvSpPr>
        <p:spPr/>
        <p:txBody>
          <a:bodyPr/>
          <a:lstStyle/>
          <a:p>
            <a:fld id="{56B962B5-847E-A64E-A62F-18F13074F700}" type="slidenum">
              <a:rPr lang="en-US" smtClean="0"/>
              <a:t>1</a:t>
            </a:fld>
            <a:endParaRPr lang="en-US"/>
          </a:p>
        </p:txBody>
      </p:sp>
    </p:spTree>
    <p:extLst>
      <p:ext uri="{BB962C8B-B14F-4D97-AF65-F5344CB8AC3E}">
        <p14:creationId xmlns:p14="http://schemas.microsoft.com/office/powerpoint/2010/main" val="181821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http://</a:t>
            </a:r>
            <a:r>
              <a:rPr lang="en-US" dirty="0" err="1" smtClean="0"/>
              <a:t>en.wikipedia.org</a:t>
            </a:r>
            <a:r>
              <a:rPr lang="en-US" dirty="0" smtClean="0"/>
              <a:t>/wiki/</a:t>
            </a:r>
            <a:r>
              <a:rPr lang="en-US" dirty="0" err="1" smtClean="0"/>
              <a:t>Burn_down_chart</a:t>
            </a:r>
            <a:endParaRPr lang="en-US" dirty="0"/>
          </a:p>
        </p:txBody>
      </p:sp>
      <p:sp>
        <p:nvSpPr>
          <p:cNvPr id="4" name="Slide Number Placeholder 3"/>
          <p:cNvSpPr>
            <a:spLocks noGrp="1"/>
          </p:cNvSpPr>
          <p:nvPr>
            <p:ph type="sldNum" sz="quarter" idx="10"/>
          </p:nvPr>
        </p:nvSpPr>
        <p:spPr/>
        <p:txBody>
          <a:bodyPr/>
          <a:lstStyle/>
          <a:p>
            <a:fld id="{56B962B5-847E-A64E-A62F-18F13074F700}" type="slidenum">
              <a:rPr lang="en-US" smtClean="0"/>
              <a:t>4</a:t>
            </a:fld>
            <a:endParaRPr lang="en-US"/>
          </a:p>
        </p:txBody>
      </p:sp>
    </p:spTree>
    <p:extLst>
      <p:ext uri="{BB962C8B-B14F-4D97-AF65-F5344CB8AC3E}">
        <p14:creationId xmlns:p14="http://schemas.microsoft.com/office/powerpoint/2010/main" val="1852222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Reddit</a:t>
            </a:r>
            <a:r>
              <a:rPr lang="en-US" dirty="0" smtClean="0"/>
              <a:t> image from http://</a:t>
            </a:r>
            <a:r>
              <a:rPr lang="en-US" dirty="0" err="1" smtClean="0"/>
              <a:t>onlinelearningtips.com</a:t>
            </a:r>
            <a:r>
              <a:rPr lang="en-US" dirty="0" smtClean="0"/>
              <a:t>/2013/05/08/why-you-should-follow-</a:t>
            </a:r>
            <a:r>
              <a:rPr lang="en-US" dirty="0" err="1" smtClean="0"/>
              <a:t>raskhistorians</a:t>
            </a:r>
            <a:r>
              <a:rPr lang="en-US" dirty="0" smtClean="0"/>
              <a:t>-on-</a:t>
            </a:r>
            <a:r>
              <a:rPr lang="en-US" dirty="0" err="1" smtClean="0"/>
              <a:t>reddit</a:t>
            </a:r>
            <a:r>
              <a:rPr lang="en-US" dirty="0" smtClean="0"/>
              <a:t>/http://</a:t>
            </a:r>
            <a:r>
              <a:rPr lang="en-US" dirty="0" err="1" smtClean="0"/>
              <a:t>onlinelearningtips.com</a:t>
            </a:r>
            <a:r>
              <a:rPr lang="en-US" dirty="0" smtClean="0"/>
              <a:t>/</a:t>
            </a:r>
            <a:r>
              <a:rPr lang="en-US" dirty="0" err="1" smtClean="0"/>
              <a:t>wp</a:t>
            </a:r>
            <a:r>
              <a:rPr lang="en-US" dirty="0" smtClean="0"/>
              <a:t>-content/uploads/2013/05/reddit_history-300x300.jpg</a:t>
            </a:r>
            <a:endParaRPr lang="en-US" dirty="0"/>
          </a:p>
        </p:txBody>
      </p:sp>
      <p:sp>
        <p:nvSpPr>
          <p:cNvPr id="4" name="Slide Number Placeholder 3"/>
          <p:cNvSpPr>
            <a:spLocks noGrp="1"/>
          </p:cNvSpPr>
          <p:nvPr>
            <p:ph type="sldNum" sz="quarter" idx="10"/>
          </p:nvPr>
        </p:nvSpPr>
        <p:spPr/>
        <p:txBody>
          <a:bodyPr/>
          <a:lstStyle/>
          <a:p>
            <a:fld id="{56B962B5-847E-A64E-A62F-18F13074F700}" type="slidenum">
              <a:rPr lang="en-US" smtClean="0"/>
              <a:t>6</a:t>
            </a:fld>
            <a:endParaRPr lang="en-US"/>
          </a:p>
        </p:txBody>
      </p:sp>
    </p:spTree>
    <p:extLst>
      <p:ext uri="{BB962C8B-B14F-4D97-AF65-F5344CB8AC3E}">
        <p14:creationId xmlns:p14="http://schemas.microsoft.com/office/powerpoint/2010/main" val="86903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from http://</a:t>
            </a:r>
            <a:r>
              <a:rPr lang="en-US" baseline="0" dirty="0" err="1" smtClean="0"/>
              <a:t>planninga</a:t>
            </a:r>
            <a:r>
              <a:rPr lang="en-US" baseline="0" dirty="0" smtClean="0"/>
              <a:t>-from-</a:t>
            </a:r>
            <a:r>
              <a:rPr lang="en-US" baseline="0" dirty="0" err="1" smtClean="0"/>
              <a:t>nanninga.blogspot.com</a:t>
            </a:r>
            <a:r>
              <a:rPr lang="en-US" baseline="0" dirty="0" smtClean="0"/>
              <a:t>/2010/08/strategic-planning-analogy-343-where-to.html</a:t>
            </a:r>
            <a:endParaRPr lang="en-US" dirty="0"/>
          </a:p>
        </p:txBody>
      </p:sp>
      <p:sp>
        <p:nvSpPr>
          <p:cNvPr id="4" name="Slide Number Placeholder 3"/>
          <p:cNvSpPr>
            <a:spLocks noGrp="1"/>
          </p:cNvSpPr>
          <p:nvPr>
            <p:ph type="sldNum" sz="quarter" idx="10"/>
          </p:nvPr>
        </p:nvSpPr>
        <p:spPr/>
        <p:txBody>
          <a:bodyPr/>
          <a:lstStyle/>
          <a:p>
            <a:fld id="{56B962B5-847E-A64E-A62F-18F13074F700}" type="slidenum">
              <a:rPr lang="en-US" smtClean="0"/>
              <a:t>7</a:t>
            </a:fld>
            <a:endParaRPr lang="en-US"/>
          </a:p>
        </p:txBody>
      </p:sp>
    </p:spTree>
    <p:extLst>
      <p:ext uri="{BB962C8B-B14F-4D97-AF65-F5344CB8AC3E}">
        <p14:creationId xmlns:p14="http://schemas.microsoft.com/office/powerpoint/2010/main" val="426228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a:t>
            </a:r>
            <a:r>
              <a:rPr lang="en-US" dirty="0" err="1" smtClean="0"/>
              <a:t>en.wikipedia.org</a:t>
            </a:r>
            <a:r>
              <a:rPr lang="en-US" dirty="0" smtClean="0"/>
              <a:t>/wiki/</a:t>
            </a:r>
            <a:r>
              <a:rPr lang="en-US" dirty="0" err="1" smtClean="0"/>
              <a:t>Spoon_bending</a:t>
            </a:r>
            <a:endParaRPr lang="en-US" dirty="0"/>
          </a:p>
        </p:txBody>
      </p:sp>
      <p:sp>
        <p:nvSpPr>
          <p:cNvPr id="4" name="Slide Number Placeholder 3"/>
          <p:cNvSpPr>
            <a:spLocks noGrp="1"/>
          </p:cNvSpPr>
          <p:nvPr>
            <p:ph type="sldNum" sz="quarter" idx="10"/>
          </p:nvPr>
        </p:nvSpPr>
        <p:spPr/>
        <p:txBody>
          <a:bodyPr/>
          <a:lstStyle/>
          <a:p>
            <a:fld id="{56B962B5-847E-A64E-A62F-18F13074F700}" type="slidenum">
              <a:rPr lang="en-US" smtClean="0"/>
              <a:t>9</a:t>
            </a:fld>
            <a:endParaRPr lang="en-US"/>
          </a:p>
        </p:txBody>
      </p:sp>
    </p:spTree>
    <p:extLst>
      <p:ext uri="{BB962C8B-B14F-4D97-AF65-F5344CB8AC3E}">
        <p14:creationId xmlns:p14="http://schemas.microsoft.com/office/powerpoint/2010/main" val="2309986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a:t>
            </a:r>
            <a:r>
              <a:rPr lang="en-US" dirty="0" err="1" smtClean="0"/>
              <a:t>jimhighsmith.com</a:t>
            </a:r>
            <a:r>
              <a:rPr lang="en-US" dirty="0" smtClean="0"/>
              <a:t>/shortening-the-tail/, same as on p 356.</a:t>
            </a:r>
            <a:endParaRPr lang="en-US" dirty="0"/>
          </a:p>
        </p:txBody>
      </p:sp>
      <p:sp>
        <p:nvSpPr>
          <p:cNvPr id="4" name="Slide Number Placeholder 3"/>
          <p:cNvSpPr>
            <a:spLocks noGrp="1"/>
          </p:cNvSpPr>
          <p:nvPr>
            <p:ph type="sldNum" sz="quarter" idx="10"/>
          </p:nvPr>
        </p:nvSpPr>
        <p:spPr/>
        <p:txBody>
          <a:bodyPr/>
          <a:lstStyle/>
          <a:p>
            <a:fld id="{56B962B5-847E-A64E-A62F-18F13074F700}" type="slidenum">
              <a:rPr lang="en-US" smtClean="0"/>
              <a:t>12</a:t>
            </a:fld>
            <a:endParaRPr lang="en-US"/>
          </a:p>
        </p:txBody>
      </p:sp>
    </p:spTree>
    <p:extLst>
      <p:ext uri="{BB962C8B-B14F-4D97-AF65-F5344CB8AC3E}">
        <p14:creationId xmlns:p14="http://schemas.microsoft.com/office/powerpoint/2010/main" val="786736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937220-ED27-419C-8827-DFC2F1B68993}" type="datetimeFigureOut">
              <a:rPr lang="en-US" smtClean="0"/>
              <a:t>10/6/14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9C772-72F5-41B2-B08E-86F17F71DA7E}" type="slidenum">
              <a:rPr lang="en-US" smtClean="0"/>
              <a:t>‹#›</a:t>
            </a:fld>
            <a:endParaRPr lang="en-US"/>
          </a:p>
        </p:txBody>
      </p:sp>
    </p:spTree>
    <p:extLst>
      <p:ext uri="{BB962C8B-B14F-4D97-AF65-F5344CB8AC3E}">
        <p14:creationId xmlns:p14="http://schemas.microsoft.com/office/powerpoint/2010/main" val="283938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937220-ED27-419C-8827-DFC2F1B68993}" type="datetimeFigureOut">
              <a:rPr lang="en-US" smtClean="0"/>
              <a:t>10/6/14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9C772-72F5-41B2-B08E-86F17F71DA7E}" type="slidenum">
              <a:rPr lang="en-US" smtClean="0"/>
              <a:t>‹#›</a:t>
            </a:fld>
            <a:endParaRPr lang="en-US"/>
          </a:p>
        </p:txBody>
      </p:sp>
    </p:spTree>
    <p:extLst>
      <p:ext uri="{BB962C8B-B14F-4D97-AF65-F5344CB8AC3E}">
        <p14:creationId xmlns:p14="http://schemas.microsoft.com/office/powerpoint/2010/main" val="3857019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937220-ED27-419C-8827-DFC2F1B68993}" type="datetimeFigureOut">
              <a:rPr lang="en-US" smtClean="0"/>
              <a:t>10/6/14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9C772-72F5-41B2-B08E-86F17F71DA7E}" type="slidenum">
              <a:rPr lang="en-US" smtClean="0"/>
              <a:t>‹#›</a:t>
            </a:fld>
            <a:endParaRPr lang="en-US"/>
          </a:p>
        </p:txBody>
      </p:sp>
    </p:spTree>
    <p:extLst>
      <p:ext uri="{BB962C8B-B14F-4D97-AF65-F5344CB8AC3E}">
        <p14:creationId xmlns:p14="http://schemas.microsoft.com/office/powerpoint/2010/main" val="47468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937220-ED27-419C-8827-DFC2F1B68993}" type="datetimeFigureOut">
              <a:rPr lang="en-US" smtClean="0"/>
              <a:t>10/6/14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9C772-72F5-41B2-B08E-86F17F71DA7E}" type="slidenum">
              <a:rPr lang="en-US" smtClean="0"/>
              <a:t>‹#›</a:t>
            </a:fld>
            <a:endParaRPr lang="en-US"/>
          </a:p>
        </p:txBody>
      </p:sp>
    </p:spTree>
    <p:extLst>
      <p:ext uri="{BB962C8B-B14F-4D97-AF65-F5344CB8AC3E}">
        <p14:creationId xmlns:p14="http://schemas.microsoft.com/office/powerpoint/2010/main" val="192187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937220-ED27-419C-8827-DFC2F1B68993}" type="datetimeFigureOut">
              <a:rPr lang="en-US" smtClean="0"/>
              <a:t>10/6/14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9C772-72F5-41B2-B08E-86F17F71DA7E}" type="slidenum">
              <a:rPr lang="en-US" smtClean="0"/>
              <a:t>‹#›</a:t>
            </a:fld>
            <a:endParaRPr lang="en-US"/>
          </a:p>
        </p:txBody>
      </p:sp>
    </p:spTree>
    <p:extLst>
      <p:ext uri="{BB962C8B-B14F-4D97-AF65-F5344CB8AC3E}">
        <p14:creationId xmlns:p14="http://schemas.microsoft.com/office/powerpoint/2010/main" val="8936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937220-ED27-419C-8827-DFC2F1B68993}" type="datetimeFigureOut">
              <a:rPr lang="en-US" smtClean="0"/>
              <a:t>10/6/14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9C772-72F5-41B2-B08E-86F17F71DA7E}" type="slidenum">
              <a:rPr lang="en-US" smtClean="0"/>
              <a:t>‹#›</a:t>
            </a:fld>
            <a:endParaRPr lang="en-US"/>
          </a:p>
        </p:txBody>
      </p:sp>
    </p:spTree>
    <p:extLst>
      <p:ext uri="{BB962C8B-B14F-4D97-AF65-F5344CB8AC3E}">
        <p14:creationId xmlns:p14="http://schemas.microsoft.com/office/powerpoint/2010/main" val="341589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937220-ED27-419C-8827-DFC2F1B68993}" type="datetimeFigureOut">
              <a:rPr lang="en-US" smtClean="0"/>
              <a:t>10/6/14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89C772-72F5-41B2-B08E-86F17F71DA7E}" type="slidenum">
              <a:rPr lang="en-US" smtClean="0"/>
              <a:t>‹#›</a:t>
            </a:fld>
            <a:endParaRPr lang="en-US"/>
          </a:p>
        </p:txBody>
      </p:sp>
    </p:spTree>
    <p:extLst>
      <p:ext uri="{BB962C8B-B14F-4D97-AF65-F5344CB8AC3E}">
        <p14:creationId xmlns:p14="http://schemas.microsoft.com/office/powerpoint/2010/main" val="2361547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937220-ED27-419C-8827-DFC2F1B68993}" type="datetimeFigureOut">
              <a:rPr lang="en-US" smtClean="0"/>
              <a:t>10/6/14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89C772-72F5-41B2-B08E-86F17F71DA7E}" type="slidenum">
              <a:rPr lang="en-US" smtClean="0"/>
              <a:t>‹#›</a:t>
            </a:fld>
            <a:endParaRPr lang="en-US"/>
          </a:p>
        </p:txBody>
      </p:sp>
    </p:spTree>
    <p:extLst>
      <p:ext uri="{BB962C8B-B14F-4D97-AF65-F5344CB8AC3E}">
        <p14:creationId xmlns:p14="http://schemas.microsoft.com/office/powerpoint/2010/main" val="330168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937220-ED27-419C-8827-DFC2F1B68993}" type="datetimeFigureOut">
              <a:rPr lang="en-US" smtClean="0"/>
              <a:t>10/6/14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89C772-72F5-41B2-B08E-86F17F71DA7E}" type="slidenum">
              <a:rPr lang="en-US" smtClean="0"/>
              <a:t>‹#›</a:t>
            </a:fld>
            <a:endParaRPr lang="en-US"/>
          </a:p>
        </p:txBody>
      </p:sp>
    </p:spTree>
    <p:extLst>
      <p:ext uri="{BB962C8B-B14F-4D97-AF65-F5344CB8AC3E}">
        <p14:creationId xmlns:p14="http://schemas.microsoft.com/office/powerpoint/2010/main" val="2896153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937220-ED27-419C-8827-DFC2F1B68993}" type="datetimeFigureOut">
              <a:rPr lang="en-US" smtClean="0"/>
              <a:t>10/6/14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9C772-72F5-41B2-B08E-86F17F71DA7E}" type="slidenum">
              <a:rPr lang="en-US" smtClean="0"/>
              <a:t>‹#›</a:t>
            </a:fld>
            <a:endParaRPr lang="en-US"/>
          </a:p>
        </p:txBody>
      </p:sp>
    </p:spTree>
    <p:extLst>
      <p:ext uri="{BB962C8B-B14F-4D97-AF65-F5344CB8AC3E}">
        <p14:creationId xmlns:p14="http://schemas.microsoft.com/office/powerpoint/2010/main" val="2908546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937220-ED27-419C-8827-DFC2F1B68993}" type="datetimeFigureOut">
              <a:rPr lang="en-US" smtClean="0"/>
              <a:t>10/6/14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9C772-72F5-41B2-B08E-86F17F71DA7E}" type="slidenum">
              <a:rPr lang="en-US" smtClean="0"/>
              <a:t>‹#›</a:t>
            </a:fld>
            <a:endParaRPr lang="en-US"/>
          </a:p>
        </p:txBody>
      </p:sp>
    </p:spTree>
    <p:extLst>
      <p:ext uri="{BB962C8B-B14F-4D97-AF65-F5344CB8AC3E}">
        <p14:creationId xmlns:p14="http://schemas.microsoft.com/office/powerpoint/2010/main" val="5284410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937220-ED27-419C-8827-DFC2F1B68993}" type="datetimeFigureOut">
              <a:rPr lang="en-US" smtClean="0"/>
              <a:t>10/6/14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89C772-72F5-41B2-B08E-86F17F71DA7E}" type="slidenum">
              <a:rPr lang="en-US" smtClean="0"/>
              <a:t>‹#›</a:t>
            </a:fld>
            <a:endParaRPr lang="en-US"/>
          </a:p>
        </p:txBody>
      </p:sp>
      <p:sp>
        <p:nvSpPr>
          <p:cNvPr id="7" name="Slide Number Placeholder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89C772-72F5-41B2-B08E-86F17F71DA7E}" type="slidenum">
              <a:rPr lang="en-US" smtClean="0"/>
              <a:pPr/>
              <a:t>‹#›</a:t>
            </a:fld>
            <a:endParaRPr lang="en-US"/>
          </a:p>
        </p:txBody>
      </p:sp>
    </p:spTree>
    <p:extLst>
      <p:ext uri="{BB962C8B-B14F-4D97-AF65-F5344CB8AC3E}">
        <p14:creationId xmlns:p14="http://schemas.microsoft.com/office/powerpoint/2010/main" val="690643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1175"/>
            <a:ext cx="7772400" cy="1470025"/>
          </a:xfrm>
        </p:spPr>
        <p:txBody>
          <a:bodyPr/>
          <a:lstStyle/>
          <a:p>
            <a:r>
              <a:rPr lang="en-US" dirty="0" smtClean="0"/>
              <a:t>Agile Metrics</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stretch>
            <a:fillRect/>
          </a:stretch>
        </p:blipFill>
        <p:spPr>
          <a:xfrm>
            <a:off x="0" y="2032000"/>
            <a:ext cx="9093200" cy="4826000"/>
          </a:xfrm>
          <a:prstGeom prst="rect">
            <a:avLst/>
          </a:prstGeom>
        </p:spPr>
      </p:pic>
      <p:sp>
        <p:nvSpPr>
          <p:cNvPr id="5" name="TextBox 4"/>
          <p:cNvSpPr txBox="1"/>
          <p:nvPr/>
        </p:nvSpPr>
        <p:spPr>
          <a:xfrm>
            <a:off x="304800" y="152400"/>
            <a:ext cx="3748705" cy="369332"/>
          </a:xfrm>
          <a:prstGeom prst="rect">
            <a:avLst/>
          </a:prstGeom>
          <a:noFill/>
        </p:spPr>
        <p:txBody>
          <a:bodyPr wrap="none" rtlCol="0">
            <a:spAutoFit/>
          </a:bodyPr>
          <a:lstStyle/>
          <a:p>
            <a:r>
              <a:rPr lang="en-US" dirty="0"/>
              <a:t>Read APM 336-338, 342-343, 351-356</a:t>
            </a:r>
          </a:p>
        </p:txBody>
      </p:sp>
    </p:spTree>
    <p:extLst>
      <p:ext uri="{BB962C8B-B14F-4D97-AF65-F5344CB8AC3E}">
        <p14:creationId xmlns:p14="http://schemas.microsoft.com/office/powerpoint/2010/main" val="26728072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Burn Downs</a:t>
            </a:r>
            <a:endParaRPr lang="en-US" dirty="0"/>
          </a:p>
        </p:txBody>
      </p:sp>
      <p:sp>
        <p:nvSpPr>
          <p:cNvPr id="3" name="Content Placeholder 2"/>
          <p:cNvSpPr>
            <a:spLocks noGrp="1"/>
          </p:cNvSpPr>
          <p:nvPr>
            <p:ph idx="1"/>
          </p:nvPr>
        </p:nvSpPr>
        <p:spPr/>
        <p:txBody>
          <a:bodyPr>
            <a:normAutofit lnSpcReduction="10000"/>
          </a:bodyPr>
          <a:lstStyle/>
          <a:p>
            <a:r>
              <a:rPr lang="en-US" dirty="0" smtClean="0"/>
              <a:t>Measuring value produced to the customer</a:t>
            </a:r>
          </a:p>
          <a:p>
            <a:r>
              <a:rPr lang="en-US" dirty="0" smtClean="0"/>
              <a:t>Ensuring that your process is optimizing</a:t>
            </a:r>
          </a:p>
          <a:p>
            <a:endParaRPr lang="en-US" dirty="0"/>
          </a:p>
          <a:p>
            <a:r>
              <a:rPr lang="en-US" dirty="0" smtClean="0"/>
              <a:t>Quantity of function</a:t>
            </a:r>
          </a:p>
          <a:p>
            <a:r>
              <a:rPr lang="en-US" dirty="0" smtClean="0"/>
              <a:t>Productivity</a:t>
            </a:r>
          </a:p>
          <a:p>
            <a:r>
              <a:rPr lang="en-US" dirty="0" smtClean="0"/>
              <a:t>Time</a:t>
            </a:r>
          </a:p>
          <a:p>
            <a:r>
              <a:rPr lang="en-US" dirty="0" smtClean="0"/>
              <a:t>Effort</a:t>
            </a:r>
          </a:p>
          <a:p>
            <a:r>
              <a:rPr lang="en-US" dirty="0" smtClean="0"/>
              <a:t>Reliability</a:t>
            </a:r>
            <a:endParaRPr lang="en-US" dirty="0"/>
          </a:p>
        </p:txBody>
      </p:sp>
    </p:spTree>
    <p:extLst>
      <p:ext uri="{BB962C8B-B14F-4D97-AF65-F5344CB8AC3E}">
        <p14:creationId xmlns:p14="http://schemas.microsoft.com/office/powerpoint/2010/main" val="9244867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Gaming the numbers</a:t>
            </a:r>
            <a:endParaRPr lang="en-US" dirty="0"/>
          </a:p>
        </p:txBody>
      </p:sp>
      <p:sp>
        <p:nvSpPr>
          <p:cNvPr id="3" name="Content Placeholder 2"/>
          <p:cNvSpPr>
            <a:spLocks noGrp="1"/>
          </p:cNvSpPr>
          <p:nvPr>
            <p:ph idx="1"/>
          </p:nvPr>
        </p:nvSpPr>
        <p:spPr/>
        <p:txBody>
          <a:bodyPr/>
          <a:lstStyle/>
          <a:p>
            <a:r>
              <a:rPr lang="en-US" dirty="0" err="1" smtClean="0"/>
              <a:t>Highsmith</a:t>
            </a:r>
            <a:r>
              <a:rPr lang="en-US" dirty="0" smtClean="0"/>
              <a:t> says trying to improve metrics work for a while, and then start failing</a:t>
            </a:r>
          </a:p>
          <a:p>
            <a:r>
              <a:rPr lang="en-US" dirty="0" smtClean="0"/>
              <a:t>Numbers apply pressure – a low to moderate amount of pressure is good</a:t>
            </a:r>
            <a:endParaRPr lang="en-US" dirty="0"/>
          </a:p>
        </p:txBody>
      </p:sp>
      <p:sp>
        <p:nvSpPr>
          <p:cNvPr id="4" name="Rectangle 3"/>
          <p:cNvSpPr/>
          <p:nvPr/>
        </p:nvSpPr>
        <p:spPr>
          <a:xfrm>
            <a:off x="457200" y="4800600"/>
            <a:ext cx="2133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My Office</a:t>
            </a:r>
            <a:endParaRPr lang="en-US" sz="2800" b="1" dirty="0"/>
          </a:p>
        </p:txBody>
      </p:sp>
      <p:sp>
        <p:nvSpPr>
          <p:cNvPr id="5" name="Left-Right Arrow 4"/>
          <p:cNvSpPr/>
          <p:nvPr/>
        </p:nvSpPr>
        <p:spPr>
          <a:xfrm>
            <a:off x="2971800" y="5269795"/>
            <a:ext cx="4114800"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rt 5"/>
          <p:cNvSpPr/>
          <p:nvPr/>
        </p:nvSpPr>
        <p:spPr>
          <a:xfrm>
            <a:off x="7391400" y="4800600"/>
            <a:ext cx="990600" cy="8382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70185" y="5650795"/>
            <a:ext cx="1233030" cy="523220"/>
          </a:xfrm>
          <a:prstGeom prst="rect">
            <a:avLst/>
          </a:prstGeom>
          <a:noFill/>
        </p:spPr>
        <p:txBody>
          <a:bodyPr wrap="none" rtlCol="0">
            <a:spAutoFit/>
          </a:bodyPr>
          <a:lstStyle/>
          <a:p>
            <a:r>
              <a:rPr lang="en-US" sz="2800" b="1" dirty="0" smtClean="0"/>
              <a:t>CANDY</a:t>
            </a:r>
            <a:endParaRPr lang="en-US" sz="2800" b="1" dirty="0"/>
          </a:p>
        </p:txBody>
      </p:sp>
      <p:sp>
        <p:nvSpPr>
          <p:cNvPr id="8" name="TextBox 7"/>
          <p:cNvSpPr txBox="1"/>
          <p:nvPr/>
        </p:nvSpPr>
        <p:spPr>
          <a:xfrm>
            <a:off x="6858000" y="4038600"/>
            <a:ext cx="2229133" cy="369332"/>
          </a:xfrm>
          <a:prstGeom prst="rect">
            <a:avLst/>
          </a:prstGeom>
          <a:noFill/>
        </p:spPr>
        <p:txBody>
          <a:bodyPr wrap="none" rtlCol="0">
            <a:spAutoFit/>
          </a:bodyPr>
          <a:lstStyle/>
          <a:p>
            <a:r>
              <a:rPr lang="en-US" dirty="0" smtClean="0"/>
              <a:t>Process improvement</a:t>
            </a:r>
            <a:endParaRPr lang="en-US" dirty="0"/>
          </a:p>
        </p:txBody>
      </p:sp>
      <p:sp>
        <p:nvSpPr>
          <p:cNvPr id="9" name="TextBox 8"/>
          <p:cNvSpPr txBox="1"/>
          <p:nvPr/>
        </p:nvSpPr>
        <p:spPr>
          <a:xfrm>
            <a:off x="778422" y="4114800"/>
            <a:ext cx="1278978" cy="369332"/>
          </a:xfrm>
          <a:prstGeom prst="rect">
            <a:avLst/>
          </a:prstGeom>
          <a:noFill/>
        </p:spPr>
        <p:txBody>
          <a:bodyPr wrap="none" rtlCol="0">
            <a:spAutoFit/>
          </a:bodyPr>
          <a:lstStyle/>
          <a:p>
            <a:r>
              <a:rPr lang="en-US" dirty="0" smtClean="0"/>
              <a:t>Where I am</a:t>
            </a:r>
            <a:endParaRPr lang="en-US" dirty="0"/>
          </a:p>
        </p:txBody>
      </p:sp>
      <p:sp>
        <p:nvSpPr>
          <p:cNvPr id="10" name="TextBox 9"/>
          <p:cNvSpPr txBox="1"/>
          <p:nvPr/>
        </p:nvSpPr>
        <p:spPr>
          <a:xfrm>
            <a:off x="4571035" y="4800600"/>
            <a:ext cx="991565" cy="369332"/>
          </a:xfrm>
          <a:prstGeom prst="rect">
            <a:avLst/>
          </a:prstGeom>
          <a:noFill/>
        </p:spPr>
        <p:txBody>
          <a:bodyPr wrap="none" rtlCol="0">
            <a:spAutoFit/>
          </a:bodyPr>
          <a:lstStyle/>
          <a:p>
            <a:r>
              <a:rPr lang="en-US" dirty="0" smtClean="0"/>
              <a:t>Distance</a:t>
            </a:r>
            <a:endParaRPr lang="en-US" dirty="0"/>
          </a:p>
        </p:txBody>
      </p:sp>
    </p:spTree>
    <p:extLst>
      <p:ext uri="{BB962C8B-B14F-4D97-AF65-F5344CB8AC3E}">
        <p14:creationId xmlns:p14="http://schemas.microsoft.com/office/powerpoint/2010/main" val="1089599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Shortening the Tail</a:t>
            </a:r>
            <a:endParaRPr lang="en-US" dirty="0"/>
          </a:p>
        </p:txBody>
      </p:sp>
      <p:pic>
        <p:nvPicPr>
          <p:cNvPr id="5" name="Picture 4" descr="Shortening_Tail-300x1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293" y="1981200"/>
            <a:ext cx="5451707" cy="2235200"/>
          </a:xfrm>
          <a:prstGeom prst="rect">
            <a:avLst/>
          </a:prstGeom>
        </p:spPr>
      </p:pic>
      <p:sp>
        <p:nvSpPr>
          <p:cNvPr id="3" name="Oval 2"/>
          <p:cNvSpPr/>
          <p:nvPr/>
        </p:nvSpPr>
        <p:spPr>
          <a:xfrm>
            <a:off x="5029200" y="1447800"/>
            <a:ext cx="2362200" cy="32766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267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metric?</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dirty="0" smtClean="0"/>
              <a:t>It measures something, like:</a:t>
            </a:r>
          </a:p>
          <a:p>
            <a:pPr lvl="1"/>
            <a:r>
              <a:rPr lang="en-US" dirty="0" smtClean="0"/>
              <a:t>The software product</a:t>
            </a:r>
          </a:p>
          <a:p>
            <a:pPr lvl="2"/>
            <a:r>
              <a:rPr lang="en-US" dirty="0" smtClean="0"/>
              <a:t>Its quality</a:t>
            </a:r>
          </a:p>
          <a:p>
            <a:pPr lvl="2"/>
            <a:r>
              <a:rPr lang="en-US" dirty="0" smtClean="0"/>
              <a:t>Its degree of completeness, so far</a:t>
            </a:r>
          </a:p>
          <a:p>
            <a:pPr lvl="2"/>
            <a:r>
              <a:rPr lang="en-US" dirty="0" smtClean="0"/>
              <a:t>Its suitability for some use</a:t>
            </a:r>
          </a:p>
          <a:p>
            <a:pPr lvl="1"/>
            <a:r>
              <a:rPr lang="en-US" dirty="0" smtClean="0"/>
              <a:t>The process and people creating it</a:t>
            </a:r>
          </a:p>
          <a:p>
            <a:pPr lvl="2"/>
            <a:r>
              <a:rPr lang="en-US" dirty="0" smtClean="0"/>
              <a:t>How close to “on plan” are we?</a:t>
            </a:r>
          </a:p>
          <a:p>
            <a:pPr lvl="2"/>
            <a:r>
              <a:rPr lang="en-US" dirty="0" smtClean="0"/>
              <a:t>Tracking how the team is working</a:t>
            </a:r>
          </a:p>
          <a:p>
            <a:pPr lvl="2"/>
            <a:r>
              <a:rPr lang="en-US" dirty="0" smtClean="0"/>
              <a:t>Or what our test coverage is</a:t>
            </a:r>
          </a:p>
          <a:p>
            <a:pPr lvl="2"/>
            <a:r>
              <a:rPr lang="en-US" dirty="0" smtClean="0"/>
              <a:t>Or how we are cutting risks</a:t>
            </a:r>
          </a:p>
          <a:p>
            <a:r>
              <a:rPr lang="en-US" dirty="0" smtClean="0"/>
              <a:t>It’s a number, a measure, </a:t>
            </a:r>
            <a:r>
              <a:rPr lang="en-US" dirty="0" err="1" smtClean="0"/>
              <a:t>vs</a:t>
            </a:r>
            <a:r>
              <a:rPr lang="en-US" dirty="0" smtClean="0"/>
              <a:t> some standard</a:t>
            </a:r>
          </a:p>
          <a:p>
            <a:pPr lvl="1"/>
            <a:r>
              <a:rPr lang="en-US" dirty="0" smtClean="0"/>
              <a:t>Like “</a:t>
            </a:r>
            <a:r>
              <a:rPr lang="en-US" dirty="0" err="1" smtClean="0"/>
              <a:t>burndown</a:t>
            </a:r>
            <a:r>
              <a:rPr lang="en-US" dirty="0" smtClean="0"/>
              <a:t>” or “velocity”</a:t>
            </a:r>
          </a:p>
          <a:p>
            <a:pPr lvl="2"/>
            <a:r>
              <a:rPr lang="en-US" dirty="0" smtClean="0"/>
              <a:t>See slide 4 </a:t>
            </a:r>
            <a:r>
              <a:rPr lang="en-US" dirty="0" smtClean="0">
                <a:sym typeface="Wingdings"/>
              </a:rPr>
              <a:t> </a:t>
            </a:r>
            <a:endParaRPr lang="en-US" dirty="0"/>
          </a:p>
        </p:txBody>
      </p:sp>
      <p:sp>
        <p:nvSpPr>
          <p:cNvPr id="4" name="TextBox 3"/>
          <p:cNvSpPr txBox="1"/>
          <p:nvPr/>
        </p:nvSpPr>
        <p:spPr>
          <a:xfrm>
            <a:off x="6324600" y="1676400"/>
            <a:ext cx="2743200" cy="646331"/>
          </a:xfrm>
          <a:prstGeom prst="rect">
            <a:avLst/>
          </a:prstGeom>
          <a:noFill/>
        </p:spPr>
        <p:txBody>
          <a:bodyPr wrap="square" rtlCol="0">
            <a:spAutoFit/>
          </a:bodyPr>
          <a:lstStyle/>
          <a:p>
            <a:r>
              <a:rPr lang="en-US" dirty="0" smtClean="0">
                <a:solidFill>
                  <a:srgbClr val="FF0000"/>
                </a:solidFill>
              </a:rPr>
              <a:t>Want to measure – “Is this product any good?”</a:t>
            </a:r>
            <a:endParaRPr lang="en-US" dirty="0">
              <a:solidFill>
                <a:srgbClr val="FF0000"/>
              </a:solidFill>
            </a:endParaRPr>
          </a:p>
        </p:txBody>
      </p:sp>
      <p:sp>
        <p:nvSpPr>
          <p:cNvPr id="5" name="TextBox 4"/>
          <p:cNvSpPr txBox="1"/>
          <p:nvPr/>
        </p:nvSpPr>
        <p:spPr>
          <a:xfrm>
            <a:off x="6324600" y="2514600"/>
            <a:ext cx="2667000" cy="646331"/>
          </a:xfrm>
          <a:prstGeom prst="rect">
            <a:avLst/>
          </a:prstGeom>
          <a:noFill/>
        </p:spPr>
        <p:txBody>
          <a:bodyPr wrap="square" rtlCol="0">
            <a:spAutoFit/>
          </a:bodyPr>
          <a:lstStyle/>
          <a:p>
            <a:r>
              <a:rPr lang="en-US" dirty="0" smtClean="0">
                <a:solidFill>
                  <a:srgbClr val="FF0000"/>
                </a:solidFill>
              </a:rPr>
              <a:t>Easier to measure things like “bug count.”</a:t>
            </a:r>
            <a:endParaRPr lang="en-US" dirty="0">
              <a:solidFill>
                <a:srgbClr val="FF0000"/>
              </a:solidFill>
            </a:endParaRPr>
          </a:p>
        </p:txBody>
      </p:sp>
      <p:sp>
        <p:nvSpPr>
          <p:cNvPr id="6" name="TextBox 5"/>
          <p:cNvSpPr txBox="1"/>
          <p:nvPr/>
        </p:nvSpPr>
        <p:spPr>
          <a:xfrm>
            <a:off x="6324600" y="3810000"/>
            <a:ext cx="2286000" cy="646331"/>
          </a:xfrm>
          <a:prstGeom prst="rect">
            <a:avLst/>
          </a:prstGeom>
          <a:noFill/>
        </p:spPr>
        <p:txBody>
          <a:bodyPr wrap="square" rtlCol="0">
            <a:spAutoFit/>
          </a:bodyPr>
          <a:lstStyle/>
          <a:p>
            <a:r>
              <a:rPr lang="en-US" dirty="0" smtClean="0">
                <a:solidFill>
                  <a:srgbClr val="FF0000"/>
                </a:solidFill>
              </a:rPr>
              <a:t>And, “Will it be ready on time?”</a:t>
            </a:r>
            <a:endParaRPr lang="en-US" dirty="0">
              <a:solidFill>
                <a:srgbClr val="FF0000"/>
              </a:solidFill>
            </a:endParaRPr>
          </a:p>
        </p:txBody>
      </p:sp>
    </p:spTree>
    <p:extLst>
      <p:ext uri="{BB962C8B-B14F-4D97-AF65-F5344CB8AC3E}">
        <p14:creationId xmlns:p14="http://schemas.microsoft.com/office/powerpoint/2010/main" val="1782327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Philips</a:t>
            </a:r>
            <a:endParaRPr lang="en-US" dirty="0"/>
          </a:p>
        </p:txBody>
      </p:sp>
      <p:sp>
        <p:nvSpPr>
          <p:cNvPr id="3" name="Content Placeholder 2"/>
          <p:cNvSpPr>
            <a:spLocks noGrp="1"/>
          </p:cNvSpPr>
          <p:nvPr>
            <p:ph idx="1"/>
          </p:nvPr>
        </p:nvSpPr>
        <p:spPr/>
        <p:txBody>
          <a:bodyPr/>
          <a:lstStyle/>
          <a:p>
            <a:r>
              <a:rPr lang="en-US" dirty="0" smtClean="0"/>
              <a:t>The big </a:t>
            </a:r>
            <a:r>
              <a:rPr lang="en-US" dirty="0" err="1" smtClean="0"/>
              <a:t>Ch</a:t>
            </a:r>
            <a:r>
              <a:rPr lang="en-US" dirty="0" smtClean="0"/>
              <a:t> 6 reading from Week 3…</a:t>
            </a:r>
          </a:p>
          <a:p>
            <a:r>
              <a:rPr lang="en-US" dirty="0" smtClean="0"/>
              <a:t>What kind of metrics did he collect?</a:t>
            </a:r>
          </a:p>
          <a:p>
            <a:r>
              <a:rPr lang="en-US" dirty="0" smtClean="0"/>
              <a:t>What purpose did these metrics serve?</a:t>
            </a:r>
          </a:p>
          <a:p>
            <a:r>
              <a:rPr lang="en-US" dirty="0" smtClean="0"/>
              <a:t>Hint: If you don’t remember, realize this: Philips collects metrics for everything he wants to ensure is on-track, everything he wants to improve</a:t>
            </a:r>
          </a:p>
          <a:p>
            <a:pPr lvl="1"/>
            <a:r>
              <a:rPr lang="en-US" dirty="0" smtClean="0"/>
              <a:t>PSP is a perfect example</a:t>
            </a:r>
            <a:endParaRPr lang="en-US" dirty="0"/>
          </a:p>
        </p:txBody>
      </p:sp>
    </p:spTree>
    <p:extLst>
      <p:ext uri="{BB962C8B-B14F-4D97-AF65-F5344CB8AC3E}">
        <p14:creationId xmlns:p14="http://schemas.microsoft.com/office/powerpoint/2010/main" val="34540870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likes </a:t>
            </a:r>
            <a:r>
              <a:rPr lang="en-US" dirty="0" err="1" smtClean="0"/>
              <a:t>burndown</a:t>
            </a:r>
            <a:r>
              <a:rPr lang="en-US" dirty="0" smtClean="0"/>
              <a:t> charts</a:t>
            </a:r>
            <a:endParaRPr lang="en-US" dirty="0"/>
          </a:p>
        </p:txBody>
      </p:sp>
      <p:pic>
        <p:nvPicPr>
          <p:cNvPr id="4" name="Content Placeholder 3"/>
          <p:cNvPicPr>
            <a:picLocks noGrp="1" noChangeAspect="1"/>
          </p:cNvPicPr>
          <p:nvPr>
            <p:ph idx="1"/>
          </p:nvPr>
        </p:nvPicPr>
        <p:blipFill>
          <a:blip r:embed="rId3"/>
          <a:srcRect l="332" r="332"/>
          <a:stretch>
            <a:fillRect/>
          </a:stretch>
        </p:blipFill>
        <p:spPr>
          <a:xfrm>
            <a:off x="457200" y="1524000"/>
            <a:ext cx="8229600" cy="4525963"/>
          </a:xfrm>
        </p:spPr>
      </p:pic>
      <p:sp>
        <p:nvSpPr>
          <p:cNvPr id="3" name="TextBox 2"/>
          <p:cNvSpPr txBox="1"/>
          <p:nvPr/>
        </p:nvSpPr>
        <p:spPr>
          <a:xfrm>
            <a:off x="2514600" y="6248400"/>
            <a:ext cx="4158861" cy="369332"/>
          </a:xfrm>
          <a:prstGeom prst="rect">
            <a:avLst/>
          </a:prstGeom>
          <a:noFill/>
        </p:spPr>
        <p:txBody>
          <a:bodyPr wrap="none" rtlCol="0">
            <a:spAutoFit/>
          </a:bodyPr>
          <a:lstStyle/>
          <a:p>
            <a:r>
              <a:rPr lang="en-US" dirty="0" smtClean="0">
                <a:solidFill>
                  <a:srgbClr val="FF0000"/>
                </a:solidFill>
              </a:rPr>
              <a:t>“Velocity” is </a:t>
            </a:r>
            <a:r>
              <a:rPr lang="en-US" dirty="0" err="1" smtClean="0">
                <a:solidFill>
                  <a:srgbClr val="FF0000"/>
                </a:solidFill>
              </a:rPr>
              <a:t>dy</a:t>
            </a:r>
            <a:r>
              <a:rPr lang="en-US" dirty="0" smtClean="0">
                <a:solidFill>
                  <a:srgbClr val="FF0000"/>
                </a:solidFill>
              </a:rPr>
              <a:t>/dx on the remaining tasks.</a:t>
            </a:r>
            <a:endParaRPr lang="en-US" dirty="0">
              <a:solidFill>
                <a:srgbClr val="FF0000"/>
              </a:solidFill>
            </a:endParaRPr>
          </a:p>
        </p:txBody>
      </p:sp>
      <p:cxnSp>
        <p:nvCxnSpPr>
          <p:cNvPr id="6" name="Straight Connector 5"/>
          <p:cNvCxnSpPr/>
          <p:nvPr/>
        </p:nvCxnSpPr>
        <p:spPr>
          <a:xfrm>
            <a:off x="4876800" y="3429000"/>
            <a:ext cx="914400"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3886200" y="4191000"/>
            <a:ext cx="1143000" cy="1981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1564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you’re not going to make it?</a:t>
            </a:r>
            <a:endParaRPr lang="en-US" dirty="0"/>
          </a:p>
        </p:txBody>
      </p:sp>
      <p:sp>
        <p:nvSpPr>
          <p:cNvPr id="3" name="Content Placeholder 2"/>
          <p:cNvSpPr>
            <a:spLocks noGrp="1"/>
          </p:cNvSpPr>
          <p:nvPr>
            <p:ph idx="1"/>
          </p:nvPr>
        </p:nvSpPr>
        <p:spPr/>
        <p:txBody>
          <a:bodyPr/>
          <a:lstStyle/>
          <a:p>
            <a:r>
              <a:rPr lang="en-US" dirty="0" smtClean="0"/>
              <a:t>In agile, do you…</a:t>
            </a:r>
          </a:p>
          <a:p>
            <a:pPr marL="514350" indent="-514350">
              <a:buFont typeface="+mj-lt"/>
              <a:buAutoNum type="arabicPeriod"/>
            </a:pPr>
            <a:r>
              <a:rPr lang="en-US" dirty="0" smtClean="0"/>
              <a:t>Work faster?</a:t>
            </a:r>
          </a:p>
          <a:p>
            <a:pPr marL="514350" indent="-514350">
              <a:buFont typeface="+mj-lt"/>
              <a:buAutoNum type="arabicPeriod"/>
            </a:pPr>
            <a:r>
              <a:rPr lang="en-US" dirty="0" smtClean="0"/>
              <a:t>Work longer hours?</a:t>
            </a:r>
          </a:p>
          <a:p>
            <a:pPr marL="514350" indent="-514350">
              <a:buFont typeface="+mj-lt"/>
              <a:buAutoNum type="arabicPeriod"/>
            </a:pPr>
            <a:r>
              <a:rPr lang="en-US" dirty="0" smtClean="0"/>
              <a:t>Reduce what’s due this </a:t>
            </a:r>
            <a:r>
              <a:rPr lang="en-US" dirty="0" smtClean="0"/>
              <a:t>sprint?</a:t>
            </a:r>
            <a:endParaRPr lang="en-US" dirty="0" smtClean="0"/>
          </a:p>
          <a:p>
            <a:pPr marL="514350" indent="-514350">
              <a:buFont typeface="+mj-lt"/>
              <a:buAutoNum type="arabicPeriod"/>
            </a:pPr>
            <a:r>
              <a:rPr lang="en-US" dirty="0" smtClean="0"/>
              <a:t>Push out the sprint deadline?</a:t>
            </a:r>
            <a:endParaRPr lang="en-US" dirty="0"/>
          </a:p>
        </p:txBody>
      </p:sp>
    </p:spTree>
    <p:extLst>
      <p:ext uri="{BB962C8B-B14F-4D97-AF65-F5344CB8AC3E}">
        <p14:creationId xmlns:p14="http://schemas.microsoft.com/office/powerpoint/2010/main" val="42792510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086600" y="4953000"/>
            <a:ext cx="1676400" cy="1676400"/>
          </a:xfrm>
          <a:prstGeom prst="rect">
            <a:avLst/>
          </a:prstGeom>
        </p:spPr>
      </p:pic>
      <p:sp>
        <p:nvSpPr>
          <p:cNvPr id="2" name="Title 1"/>
          <p:cNvSpPr>
            <a:spLocks noGrp="1"/>
          </p:cNvSpPr>
          <p:nvPr>
            <p:ph type="title"/>
          </p:nvPr>
        </p:nvSpPr>
        <p:spPr/>
        <p:txBody>
          <a:bodyPr/>
          <a:lstStyle/>
          <a:p>
            <a:r>
              <a:rPr lang="en-US" dirty="0" smtClean="0"/>
              <a:t>Agile Metrics</a:t>
            </a:r>
            <a:endParaRPr lang="en-US" dirty="0"/>
          </a:p>
        </p:txBody>
      </p:sp>
      <p:sp>
        <p:nvSpPr>
          <p:cNvPr id="3" name="Content Placeholder 2"/>
          <p:cNvSpPr>
            <a:spLocks noGrp="1"/>
          </p:cNvSpPr>
          <p:nvPr>
            <p:ph idx="1"/>
          </p:nvPr>
        </p:nvSpPr>
        <p:spPr/>
        <p:txBody>
          <a:bodyPr/>
          <a:lstStyle/>
          <a:p>
            <a:r>
              <a:rPr lang="en-US" dirty="0" smtClean="0"/>
              <a:t>Why is the burn down chart not enough?</a:t>
            </a:r>
          </a:p>
          <a:p>
            <a:r>
              <a:rPr lang="en-US" b="1" dirty="0" smtClean="0"/>
              <a:t>Hint: </a:t>
            </a:r>
            <a:r>
              <a:rPr lang="en-US" dirty="0" smtClean="0"/>
              <a:t>let’s say your team was accurately using an agile process yet generally slacking off – how would you know that?</a:t>
            </a:r>
          </a:p>
          <a:p>
            <a:r>
              <a:rPr lang="en-US" b="1" dirty="0" smtClean="0"/>
              <a:t>Hint: </a:t>
            </a:r>
            <a:r>
              <a:rPr lang="en-US" dirty="0" smtClean="0"/>
              <a:t>let’s say your team was accurately using an agile process yet overall not producing enough value to justify continuing the project – how would you know that?</a:t>
            </a:r>
          </a:p>
          <a:p>
            <a:endParaRPr lang="en-US" dirty="0" smtClean="0"/>
          </a:p>
          <a:p>
            <a:endParaRPr lang="en-US" dirty="0"/>
          </a:p>
        </p:txBody>
      </p:sp>
      <p:sp>
        <p:nvSpPr>
          <p:cNvPr id="5" name="TextBox 4"/>
          <p:cNvSpPr txBox="1"/>
          <p:nvPr/>
        </p:nvSpPr>
        <p:spPr>
          <a:xfrm>
            <a:off x="3949847" y="5791200"/>
            <a:ext cx="3060553" cy="400110"/>
          </a:xfrm>
          <a:prstGeom prst="rect">
            <a:avLst/>
          </a:prstGeom>
          <a:noFill/>
        </p:spPr>
        <p:txBody>
          <a:bodyPr wrap="none" rtlCol="0">
            <a:spAutoFit/>
          </a:bodyPr>
          <a:lstStyle/>
          <a:p>
            <a:r>
              <a:rPr lang="en-US" sz="2000" dirty="0" smtClean="0"/>
              <a:t>What I burned down today:</a:t>
            </a:r>
            <a:endParaRPr lang="en-US" sz="2000" dirty="0"/>
          </a:p>
        </p:txBody>
      </p:sp>
    </p:spTree>
    <p:extLst>
      <p:ext uri="{BB962C8B-B14F-4D97-AF65-F5344CB8AC3E}">
        <p14:creationId xmlns:p14="http://schemas.microsoft.com/office/powerpoint/2010/main" val="39996650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value to the customer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First we must acknowledge that our performance measurement impacts agility</a:t>
            </a:r>
          </a:p>
          <a:p>
            <a:r>
              <a:rPr lang="en-US" dirty="0" smtClean="0"/>
              <a:t>Second we must alter our obsession with time to an obsession for outcomes – that is customer value</a:t>
            </a:r>
          </a:p>
          <a:p>
            <a:r>
              <a:rPr lang="en-US" dirty="0" smtClean="0"/>
              <a:t>Third we must separate the </a:t>
            </a:r>
            <a:br>
              <a:rPr lang="en-US" dirty="0" smtClean="0"/>
            </a:br>
            <a:r>
              <a:rPr lang="en-US" i="1" dirty="0" smtClean="0"/>
              <a:t>outcome</a:t>
            </a:r>
            <a:r>
              <a:rPr lang="en-US" dirty="0" smtClean="0"/>
              <a:t> performance </a:t>
            </a:r>
            <a:br>
              <a:rPr lang="en-US" dirty="0" smtClean="0"/>
            </a:br>
            <a:r>
              <a:rPr lang="en-US" dirty="0" smtClean="0"/>
              <a:t>measurement from the </a:t>
            </a:r>
            <a:br>
              <a:rPr lang="en-US" dirty="0" smtClean="0"/>
            </a:br>
            <a:r>
              <a:rPr lang="en-US" i="1" dirty="0" smtClean="0"/>
              <a:t>output</a:t>
            </a:r>
            <a:r>
              <a:rPr lang="en-US" dirty="0" smtClean="0"/>
              <a:t> performance </a:t>
            </a:r>
            <a:br>
              <a:rPr lang="en-US" dirty="0" smtClean="0"/>
            </a:br>
            <a:r>
              <a:rPr lang="en-US" dirty="0" smtClean="0"/>
              <a:t>measurement </a:t>
            </a:r>
          </a:p>
          <a:p>
            <a:pPr lvl="1"/>
            <a:r>
              <a:rPr lang="en-US" dirty="0" smtClean="0">
                <a:sym typeface="Wingdings"/>
              </a:rPr>
              <a:t>See next slide </a:t>
            </a:r>
            <a:endParaRPr lang="en-US" dirty="0"/>
          </a:p>
        </p:txBody>
      </p:sp>
      <p:pic>
        <p:nvPicPr>
          <p:cNvPr id="4" name="Picture 3" descr="Lost Key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886200"/>
            <a:ext cx="2952463" cy="2332228"/>
          </a:xfrm>
          <a:prstGeom prst="rect">
            <a:avLst/>
          </a:prstGeom>
        </p:spPr>
      </p:pic>
    </p:spTree>
    <p:extLst>
      <p:ext uri="{BB962C8B-B14F-4D97-AF65-F5344CB8AC3E}">
        <p14:creationId xmlns:p14="http://schemas.microsoft.com/office/powerpoint/2010/main" val="40358619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vs. Outputs</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t>Outcomes </a:t>
            </a:r>
            <a:r>
              <a:rPr lang="en-US" dirty="0" smtClean="0"/>
              <a:t>is a measure of the value produced for the customer</a:t>
            </a:r>
          </a:p>
          <a:p>
            <a:r>
              <a:rPr lang="en-US" i="1" dirty="0" smtClean="0"/>
              <a:t>Output </a:t>
            </a:r>
            <a:r>
              <a:rPr lang="en-US" dirty="0" smtClean="0"/>
              <a:t>is various measures we can collect about our productivity</a:t>
            </a:r>
          </a:p>
          <a:p>
            <a:endParaRPr lang="en-US" dirty="0"/>
          </a:p>
          <a:p>
            <a:r>
              <a:rPr lang="en-US" dirty="0" smtClean="0"/>
              <a:t>Output is only very approximately a proxy for outcomes</a:t>
            </a:r>
          </a:p>
          <a:p>
            <a:pPr lvl="1"/>
            <a:r>
              <a:rPr lang="en-US" dirty="0" smtClean="0"/>
              <a:t>Outcomes are delayed, for one thing</a:t>
            </a:r>
          </a:p>
          <a:p>
            <a:r>
              <a:rPr lang="en-US" dirty="0" smtClean="0"/>
              <a:t>You actually want both (</a:t>
            </a:r>
            <a:r>
              <a:rPr lang="en-US" dirty="0" err="1" smtClean="0"/>
              <a:t>Highsmith</a:t>
            </a:r>
            <a:r>
              <a:rPr lang="en-US" dirty="0" smtClean="0"/>
              <a:t>)</a:t>
            </a:r>
            <a:endParaRPr lang="en-US" dirty="0"/>
          </a:p>
        </p:txBody>
      </p:sp>
    </p:spTree>
    <p:extLst>
      <p:ext uri="{BB962C8B-B14F-4D97-AF65-F5344CB8AC3E}">
        <p14:creationId xmlns:p14="http://schemas.microsoft.com/office/powerpoint/2010/main" val="11416812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p:txBody>
          <a:bodyPr/>
          <a:lstStyle/>
          <a:p>
            <a:r>
              <a:rPr lang="en-US" dirty="0" smtClean="0"/>
              <a:t>On time</a:t>
            </a:r>
          </a:p>
          <a:p>
            <a:r>
              <a:rPr lang="en-US" dirty="0" smtClean="0"/>
              <a:t>Under budget</a:t>
            </a:r>
          </a:p>
          <a:p>
            <a:r>
              <a:rPr lang="en-US" dirty="0" smtClean="0"/>
              <a:t>Meets requirements</a:t>
            </a:r>
          </a:p>
          <a:p>
            <a:endParaRPr lang="en-US" dirty="0"/>
          </a:p>
          <a:p>
            <a:r>
              <a:rPr lang="en-US" dirty="0" smtClean="0"/>
              <a:t>One company reported </a:t>
            </a:r>
            <a:br>
              <a:rPr lang="en-US" dirty="0" smtClean="0"/>
            </a:br>
            <a:r>
              <a:rPr lang="en-US" dirty="0" smtClean="0"/>
              <a:t>it was on time, under budget, and met specifications 95% of the time</a:t>
            </a:r>
          </a:p>
        </p:txBody>
      </p:sp>
      <p:pic>
        <p:nvPicPr>
          <p:cNvPr id="4" name="Picture 3"/>
          <p:cNvPicPr>
            <a:picLocks noChangeAspect="1"/>
          </p:cNvPicPr>
          <p:nvPr/>
        </p:nvPicPr>
        <p:blipFill>
          <a:blip r:embed="rId3"/>
          <a:stretch>
            <a:fillRect/>
          </a:stretch>
        </p:blipFill>
        <p:spPr>
          <a:xfrm>
            <a:off x="5029200" y="1583720"/>
            <a:ext cx="3959919" cy="2835880"/>
          </a:xfrm>
          <a:prstGeom prst="rect">
            <a:avLst/>
          </a:prstGeom>
        </p:spPr>
      </p:pic>
      <p:sp>
        <p:nvSpPr>
          <p:cNvPr id="5" name="TextBox 4"/>
          <p:cNvSpPr txBox="1"/>
          <p:nvPr/>
        </p:nvSpPr>
        <p:spPr>
          <a:xfrm>
            <a:off x="1371600" y="6019800"/>
            <a:ext cx="5943600" cy="646331"/>
          </a:xfrm>
          <a:prstGeom prst="rect">
            <a:avLst/>
          </a:prstGeom>
          <a:noFill/>
        </p:spPr>
        <p:txBody>
          <a:bodyPr wrap="square" rtlCol="0">
            <a:spAutoFit/>
          </a:bodyPr>
          <a:lstStyle/>
          <a:p>
            <a:r>
              <a:rPr lang="en-US" i="1" dirty="0"/>
              <a:t>Above</a:t>
            </a:r>
            <a:r>
              <a:rPr lang="en-US" dirty="0"/>
              <a:t> - Ray Hyman demonstrates Uri Geller's spoon bending feats at CFI lecture. June 17, 2012 Costa Mesa, CA</a:t>
            </a:r>
          </a:p>
        </p:txBody>
      </p:sp>
    </p:spTree>
    <p:extLst>
      <p:ext uri="{BB962C8B-B14F-4D97-AF65-F5344CB8AC3E}">
        <p14:creationId xmlns:p14="http://schemas.microsoft.com/office/powerpoint/2010/main" val="14649109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451</TotalTime>
  <Words>708</Words>
  <Application>Microsoft Macintosh PowerPoint</Application>
  <PresentationFormat>On-screen Show (4:3)</PresentationFormat>
  <Paragraphs>89</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Agile Metrics</vt:lpstr>
      <vt:lpstr>What’s a metric?</vt:lpstr>
      <vt:lpstr>Recall Philips</vt:lpstr>
      <vt:lpstr>Agile likes burndown charts</vt:lpstr>
      <vt:lpstr>What if you’re not going to make it?</vt:lpstr>
      <vt:lpstr>Agile Metrics</vt:lpstr>
      <vt:lpstr>Measure value to the customer</vt:lpstr>
      <vt:lpstr>Outcomes vs. Outputs</vt:lpstr>
      <vt:lpstr>Problems?</vt:lpstr>
      <vt:lpstr>Beyond Burn Downs</vt:lpstr>
      <vt:lpstr>Gaming the numbers</vt:lpstr>
      <vt:lpstr>Shortening the Tail</vt:lpstr>
    </vt:vector>
  </TitlesOfParts>
  <Company>Rose-Hulman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Agile Metrics</dc:title>
  <dc:creator>Mike Hewner</dc:creator>
  <cp:lastModifiedBy>Steve Chenoweth</cp:lastModifiedBy>
  <cp:revision>24</cp:revision>
  <dcterms:created xsi:type="dcterms:W3CDTF">2013-11-01T13:41:03Z</dcterms:created>
  <dcterms:modified xsi:type="dcterms:W3CDTF">2014-10-06T13:35:49Z</dcterms:modified>
</cp:coreProperties>
</file>