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65" r:id="rId3"/>
    <p:sldId id="266" r:id="rId4"/>
    <p:sldId id="257" r:id="rId5"/>
    <p:sldId id="258" r:id="rId6"/>
    <p:sldId id="264" r:id="rId7"/>
    <p:sldId id="259" r:id="rId8"/>
    <p:sldId id="260" r:id="rId9"/>
    <p:sldId id="261" r:id="rId10"/>
    <p:sldId id="262" r:id="rId11"/>
    <p:sldId id="263"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7064" autoAdjust="0"/>
  </p:normalViewPr>
  <p:slideViewPr>
    <p:cSldViewPr>
      <p:cViewPr varScale="1">
        <p:scale>
          <a:sx n="61" d="100"/>
          <a:sy n="61" d="100"/>
        </p:scale>
        <p:origin x="-1488" y="-10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2715032-C0A1-794D-975B-9695276C1FDF}" type="datetimeFigureOut">
              <a:rPr lang="en-US" smtClean="0"/>
              <a:t>9/25/14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A011F24-3FB2-BB4A-AFF8-BCE1EF2B9DFA}" type="slidenum">
              <a:rPr lang="en-US" smtClean="0"/>
              <a:t>‹#›</a:t>
            </a:fld>
            <a:endParaRPr lang="en-US"/>
          </a:p>
        </p:txBody>
      </p:sp>
    </p:spTree>
    <p:extLst>
      <p:ext uri="{BB962C8B-B14F-4D97-AF65-F5344CB8AC3E}">
        <p14:creationId xmlns:p14="http://schemas.microsoft.com/office/powerpoint/2010/main" val="56924491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Agile estimation</a:t>
            </a:r>
            <a:r>
              <a:rPr lang="en-US" baseline="0" dirty="0" smtClean="0"/>
              <a:t> method illustration, from </a:t>
            </a:r>
            <a:r>
              <a:rPr lang="en-US" dirty="0" smtClean="0"/>
              <a:t>http://</a:t>
            </a:r>
            <a:r>
              <a:rPr lang="en-US" dirty="0" err="1" smtClean="0"/>
              <a:t>agilewarrior.wordpress.com</a:t>
            </a:r>
            <a:r>
              <a:rPr lang="en-US" dirty="0" smtClean="0"/>
              <a:t>/2013/05/29/new-agile-estimation-video/</a:t>
            </a:r>
            <a:endParaRPr lang="en-US" dirty="0"/>
          </a:p>
        </p:txBody>
      </p:sp>
      <p:sp>
        <p:nvSpPr>
          <p:cNvPr id="4" name="Slide Number Placeholder 3"/>
          <p:cNvSpPr>
            <a:spLocks noGrp="1"/>
          </p:cNvSpPr>
          <p:nvPr>
            <p:ph type="sldNum" sz="quarter" idx="10"/>
          </p:nvPr>
        </p:nvSpPr>
        <p:spPr/>
        <p:txBody>
          <a:bodyPr/>
          <a:lstStyle/>
          <a:p>
            <a:fld id="{DA011F24-3FB2-BB4A-AFF8-BCE1EF2B9DFA}" type="slidenum">
              <a:rPr lang="en-US" smtClean="0"/>
              <a:t>1</a:t>
            </a:fld>
            <a:endParaRPr lang="en-US"/>
          </a:p>
        </p:txBody>
      </p:sp>
    </p:spTree>
    <p:extLst>
      <p:ext uri="{BB962C8B-B14F-4D97-AF65-F5344CB8AC3E}">
        <p14:creationId xmlns:p14="http://schemas.microsoft.com/office/powerpoint/2010/main" val="17032779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Image from http://</a:t>
            </a:r>
            <a:r>
              <a:rPr lang="en-US" dirty="0" err="1" smtClean="0"/>
              <a:t>noladishu.blogspot.com</a:t>
            </a:r>
            <a:r>
              <a:rPr lang="en-US" dirty="0" smtClean="0"/>
              <a:t>/2011/11/blum-and-roberts-2009-drowning-of.html</a:t>
            </a:r>
          </a:p>
          <a:p>
            <a:endParaRPr lang="en-US" dirty="0" smtClean="0"/>
          </a:p>
          <a:p>
            <a:r>
              <a:rPr lang="en-US" dirty="0" smtClean="0"/>
              <a:t>According to http://</a:t>
            </a:r>
            <a:r>
              <a:rPr lang="en-US" dirty="0" err="1" smtClean="0"/>
              <a:t>www.mississippiriverresource.com</a:t>
            </a:r>
            <a:r>
              <a:rPr lang="en-US" dirty="0" smtClean="0"/>
              <a:t>/River/</a:t>
            </a:r>
            <a:r>
              <a:rPr lang="en-US" dirty="0" err="1" smtClean="0"/>
              <a:t>RiverFacts.php</a:t>
            </a:r>
            <a:r>
              <a:rPr lang="en-US" dirty="0" smtClean="0"/>
              <a:t>, at New Orleans the average water flow is 600,000 cubic feet per second.</a:t>
            </a:r>
          </a:p>
          <a:p>
            <a:endParaRPr lang="en-US" dirty="0" smtClean="0"/>
          </a:p>
          <a:p>
            <a:r>
              <a:rPr lang="en-US" dirty="0" smtClean="0"/>
              <a:t>Since there</a:t>
            </a:r>
            <a:r>
              <a:rPr lang="en-US" baseline="0" dirty="0" smtClean="0"/>
              <a:t> are 31.6 million seconds in a year, and 147 billion cubic feet in a cubic mile, that makes 129 cubic miles of water in a year.</a:t>
            </a:r>
            <a:endParaRPr lang="en-US" dirty="0"/>
          </a:p>
        </p:txBody>
      </p:sp>
      <p:sp>
        <p:nvSpPr>
          <p:cNvPr id="4" name="Slide Number Placeholder 3"/>
          <p:cNvSpPr>
            <a:spLocks noGrp="1"/>
          </p:cNvSpPr>
          <p:nvPr>
            <p:ph type="sldNum" sz="quarter" idx="10"/>
          </p:nvPr>
        </p:nvSpPr>
        <p:spPr/>
        <p:txBody>
          <a:bodyPr/>
          <a:lstStyle/>
          <a:p>
            <a:fld id="{DA011F24-3FB2-BB4A-AFF8-BCE1EF2B9DFA}" type="slidenum">
              <a:rPr lang="en-US" smtClean="0"/>
              <a:t>2</a:t>
            </a:fld>
            <a:endParaRPr lang="en-US"/>
          </a:p>
        </p:txBody>
      </p:sp>
    </p:spTree>
    <p:extLst>
      <p:ext uri="{BB962C8B-B14F-4D97-AF65-F5344CB8AC3E}">
        <p14:creationId xmlns:p14="http://schemas.microsoft.com/office/powerpoint/2010/main" val="11465469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yellow pages on the web list 3, on 9-20-2014.</a:t>
            </a:r>
          </a:p>
          <a:p>
            <a:endParaRPr lang="en-US" dirty="0" smtClean="0"/>
          </a:p>
          <a:p>
            <a:r>
              <a:rPr lang="en-US" dirty="0" smtClean="0"/>
              <a:t>Image from http://</a:t>
            </a:r>
            <a:r>
              <a:rPr lang="en-US" dirty="0" err="1" smtClean="0"/>
              <a:t>www.thomdeanpianotuningandrepair.com</a:t>
            </a:r>
            <a:endParaRPr lang="en-US" dirty="0"/>
          </a:p>
        </p:txBody>
      </p:sp>
      <p:sp>
        <p:nvSpPr>
          <p:cNvPr id="4" name="Slide Number Placeholder 3"/>
          <p:cNvSpPr>
            <a:spLocks noGrp="1"/>
          </p:cNvSpPr>
          <p:nvPr>
            <p:ph type="sldNum" sz="quarter" idx="10"/>
          </p:nvPr>
        </p:nvSpPr>
        <p:spPr/>
        <p:txBody>
          <a:bodyPr/>
          <a:lstStyle/>
          <a:p>
            <a:fld id="{DA011F24-3FB2-BB4A-AFF8-BCE1EF2B9DFA}" type="slidenum">
              <a:rPr lang="en-US" smtClean="0"/>
              <a:t>3</a:t>
            </a:fld>
            <a:endParaRPr lang="en-US"/>
          </a:p>
        </p:txBody>
      </p:sp>
    </p:spTree>
    <p:extLst>
      <p:ext uri="{BB962C8B-B14F-4D97-AF65-F5344CB8AC3E}">
        <p14:creationId xmlns:p14="http://schemas.microsoft.com/office/powerpoint/2010/main" val="24226842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Wikipedia entry</a:t>
            </a:r>
            <a:r>
              <a:rPr lang="en-US" baseline="0" dirty="0" smtClean="0"/>
              <a:t> for anomie is at http://</a:t>
            </a:r>
            <a:r>
              <a:rPr lang="en-US" baseline="0" dirty="0" err="1" smtClean="0"/>
              <a:t>en.wikipedia.org</a:t>
            </a:r>
            <a:r>
              <a:rPr lang="en-US" baseline="0" dirty="0" smtClean="0"/>
              <a:t>/wiki/Anomie</a:t>
            </a:r>
            <a:endParaRPr lang="en-US" dirty="0"/>
          </a:p>
        </p:txBody>
      </p:sp>
      <p:sp>
        <p:nvSpPr>
          <p:cNvPr id="4" name="Slide Number Placeholder 3"/>
          <p:cNvSpPr>
            <a:spLocks noGrp="1"/>
          </p:cNvSpPr>
          <p:nvPr>
            <p:ph type="sldNum" sz="quarter" idx="10"/>
          </p:nvPr>
        </p:nvSpPr>
        <p:spPr/>
        <p:txBody>
          <a:bodyPr/>
          <a:lstStyle/>
          <a:p>
            <a:fld id="{DA011F24-3FB2-BB4A-AFF8-BCE1EF2B9DFA}" type="slidenum">
              <a:rPr lang="en-US" smtClean="0"/>
              <a:t>4</a:t>
            </a:fld>
            <a:endParaRPr lang="en-US"/>
          </a:p>
        </p:txBody>
      </p:sp>
    </p:spTree>
    <p:extLst>
      <p:ext uri="{BB962C8B-B14F-4D97-AF65-F5344CB8AC3E}">
        <p14:creationId xmlns:p14="http://schemas.microsoft.com/office/powerpoint/2010/main" val="24378988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p 10 of the </a:t>
            </a:r>
            <a:r>
              <a:rPr lang="en-US" dirty="0" err="1" smtClean="0"/>
              <a:t>pdf</a:t>
            </a:r>
            <a:r>
              <a:rPr lang="en-US" baseline="0" dirty="0" smtClean="0"/>
              <a:t> reading assignment from </a:t>
            </a:r>
            <a:r>
              <a:rPr lang="en-US" baseline="0" dirty="0" err="1" smtClean="0"/>
              <a:t>ThoughtWorks</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DA011F24-3FB2-BB4A-AFF8-BCE1EF2B9DFA}" type="slidenum">
              <a:rPr lang="en-US" smtClean="0"/>
              <a:t>5</a:t>
            </a:fld>
            <a:endParaRPr lang="en-US"/>
          </a:p>
        </p:txBody>
      </p:sp>
    </p:spTree>
    <p:extLst>
      <p:ext uri="{BB962C8B-B14F-4D97-AF65-F5344CB8AC3E}">
        <p14:creationId xmlns:p14="http://schemas.microsoft.com/office/powerpoint/2010/main" val="39085735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p 9 of the </a:t>
            </a:r>
            <a:r>
              <a:rPr lang="en-US" dirty="0" err="1" smtClean="0"/>
              <a:t>pdf</a:t>
            </a:r>
            <a:r>
              <a:rPr lang="en-US" baseline="0" dirty="0" smtClean="0"/>
              <a:t> reading assignment from </a:t>
            </a:r>
            <a:r>
              <a:rPr lang="en-US" baseline="0" dirty="0" err="1" smtClean="0"/>
              <a:t>ThoughtWorks</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DA011F24-3FB2-BB4A-AFF8-BCE1EF2B9DFA}" type="slidenum">
              <a:rPr lang="en-US" smtClean="0"/>
              <a:t>7</a:t>
            </a:fld>
            <a:endParaRPr lang="en-US"/>
          </a:p>
        </p:txBody>
      </p:sp>
    </p:spTree>
    <p:extLst>
      <p:ext uri="{BB962C8B-B14F-4D97-AF65-F5344CB8AC3E}">
        <p14:creationId xmlns:p14="http://schemas.microsoft.com/office/powerpoint/2010/main" val="33777191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See </a:t>
            </a:r>
            <a:r>
              <a:rPr lang="en-US" dirty="0" err="1" smtClean="0"/>
              <a:t>pp</a:t>
            </a:r>
            <a:r>
              <a:rPr lang="en-US" dirty="0" smtClean="0"/>
              <a:t> 10-11 of the </a:t>
            </a:r>
            <a:r>
              <a:rPr lang="en-US" dirty="0" err="1" smtClean="0"/>
              <a:t>pdf</a:t>
            </a:r>
            <a:r>
              <a:rPr lang="en-US" baseline="0" dirty="0" smtClean="0"/>
              <a:t> reading assignment from </a:t>
            </a:r>
            <a:r>
              <a:rPr lang="en-US" baseline="0" dirty="0" err="1" smtClean="0"/>
              <a:t>ThoughtWorks</a:t>
            </a:r>
            <a:r>
              <a:rPr lang="en-US" baseline="0" dirty="0" smtClean="0"/>
              <a:t>.</a:t>
            </a:r>
            <a:endParaRPr lang="en-US" dirty="0" smtClean="0"/>
          </a:p>
          <a:p>
            <a:endParaRPr lang="en-US" dirty="0"/>
          </a:p>
        </p:txBody>
      </p:sp>
      <p:sp>
        <p:nvSpPr>
          <p:cNvPr id="4" name="Slide Number Placeholder 3"/>
          <p:cNvSpPr>
            <a:spLocks noGrp="1"/>
          </p:cNvSpPr>
          <p:nvPr>
            <p:ph type="sldNum" sz="quarter" idx="10"/>
          </p:nvPr>
        </p:nvSpPr>
        <p:spPr/>
        <p:txBody>
          <a:bodyPr/>
          <a:lstStyle/>
          <a:p>
            <a:fld id="{DA011F24-3FB2-BB4A-AFF8-BCE1EF2B9DFA}" type="slidenum">
              <a:rPr lang="en-US" smtClean="0"/>
              <a:t>8</a:t>
            </a:fld>
            <a:endParaRPr lang="en-US"/>
          </a:p>
        </p:txBody>
      </p:sp>
    </p:spTree>
    <p:extLst>
      <p:ext uri="{BB962C8B-B14F-4D97-AF65-F5344CB8AC3E}">
        <p14:creationId xmlns:p14="http://schemas.microsoft.com/office/powerpoint/2010/main" val="1876345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See also http://</a:t>
            </a:r>
            <a:r>
              <a:rPr lang="en-US" dirty="0" err="1" smtClean="0"/>
              <a:t>alistair.cockburn.us</a:t>
            </a:r>
            <a:r>
              <a:rPr lang="en-US" dirty="0" smtClean="0"/>
              <a:t>/Characterizing+people+as+non-linear,+first-order+components+in+software+development/v/slim</a:t>
            </a:r>
          </a:p>
          <a:p>
            <a:endParaRPr lang="en-US" dirty="0" smtClean="0"/>
          </a:p>
          <a:p>
            <a:r>
              <a:rPr lang="en-US" dirty="0" smtClean="0"/>
              <a:t>Image – Cockburn demos how people can be non-linear.</a:t>
            </a:r>
            <a:r>
              <a:rPr lang="en-US" baseline="0" dirty="0" smtClean="0"/>
              <a:t>  From http://</a:t>
            </a:r>
            <a:r>
              <a:rPr lang="en-US" baseline="0" dirty="0" err="1" smtClean="0"/>
              <a:t>alistair.cockburn.us</a:t>
            </a:r>
            <a:endParaRPr lang="en-US" dirty="0"/>
          </a:p>
        </p:txBody>
      </p:sp>
      <p:sp>
        <p:nvSpPr>
          <p:cNvPr id="4" name="Slide Number Placeholder 3"/>
          <p:cNvSpPr>
            <a:spLocks noGrp="1"/>
          </p:cNvSpPr>
          <p:nvPr>
            <p:ph type="sldNum" sz="quarter" idx="10"/>
          </p:nvPr>
        </p:nvSpPr>
        <p:spPr/>
        <p:txBody>
          <a:bodyPr/>
          <a:lstStyle/>
          <a:p>
            <a:fld id="{DA011F24-3FB2-BB4A-AFF8-BCE1EF2B9DFA}" type="slidenum">
              <a:rPr lang="en-US" smtClean="0"/>
              <a:t>11</a:t>
            </a:fld>
            <a:endParaRPr lang="en-US"/>
          </a:p>
        </p:txBody>
      </p:sp>
    </p:spTree>
    <p:extLst>
      <p:ext uri="{BB962C8B-B14F-4D97-AF65-F5344CB8AC3E}">
        <p14:creationId xmlns:p14="http://schemas.microsoft.com/office/powerpoint/2010/main" val="15552037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http://</a:t>
            </a:r>
            <a:r>
              <a:rPr lang="en-US" dirty="0" err="1" smtClean="0"/>
              <a:t>alistair.cockburn.us</a:t>
            </a:r>
            <a:r>
              <a:rPr lang="en-US" dirty="0" smtClean="0"/>
              <a:t>/</a:t>
            </a:r>
            <a:r>
              <a:rPr lang="en-US" dirty="0" err="1" smtClean="0"/>
              <a:t>oath+of+non-allegiance</a:t>
            </a:r>
            <a:endParaRPr lang="en-US" dirty="0" smtClean="0"/>
          </a:p>
          <a:p>
            <a:endParaRPr lang="en-US" dirty="0" smtClean="0"/>
          </a:p>
          <a:p>
            <a:r>
              <a:rPr lang="en-US" dirty="0" smtClean="0"/>
              <a:t>Hepburn</a:t>
            </a:r>
            <a:r>
              <a:rPr lang="en-US" baseline="0" dirty="0" smtClean="0"/>
              <a:t> image from http://</a:t>
            </a:r>
            <a:r>
              <a:rPr lang="en-US" baseline="0" dirty="0" err="1" smtClean="0"/>
              <a:t>dressme-styleicon.blogspot.com</a:t>
            </a:r>
            <a:r>
              <a:rPr lang="en-US" baseline="0" dirty="0" smtClean="0"/>
              <a:t>/2013/03/</a:t>
            </a:r>
            <a:r>
              <a:rPr lang="en-US" baseline="0" dirty="0" err="1" smtClean="0"/>
              <a:t>katharine-hepburn.html</a:t>
            </a:r>
            <a:endParaRPr lang="en-US" dirty="0"/>
          </a:p>
        </p:txBody>
      </p:sp>
      <p:sp>
        <p:nvSpPr>
          <p:cNvPr id="4" name="Slide Number Placeholder 3"/>
          <p:cNvSpPr>
            <a:spLocks noGrp="1"/>
          </p:cNvSpPr>
          <p:nvPr>
            <p:ph type="sldNum" sz="quarter" idx="10"/>
          </p:nvPr>
        </p:nvSpPr>
        <p:spPr/>
        <p:txBody>
          <a:bodyPr/>
          <a:lstStyle/>
          <a:p>
            <a:fld id="{DA011F24-3FB2-BB4A-AFF8-BCE1EF2B9DFA}" type="slidenum">
              <a:rPr lang="en-US" smtClean="0"/>
              <a:t>12</a:t>
            </a:fld>
            <a:endParaRPr lang="en-US"/>
          </a:p>
        </p:txBody>
      </p:sp>
    </p:spTree>
    <p:extLst>
      <p:ext uri="{BB962C8B-B14F-4D97-AF65-F5344CB8AC3E}">
        <p14:creationId xmlns:p14="http://schemas.microsoft.com/office/powerpoint/2010/main" val="13545856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0C495BB-4EF9-44E2-9CCD-C255573B7FFA}" type="datetimeFigureOut">
              <a:rPr lang="en-US" smtClean="0"/>
              <a:t>9/25/14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0A2D1-D5C3-46E8-BB79-143D699F037C}" type="slidenum">
              <a:rPr lang="en-US" smtClean="0"/>
              <a:t>‹#›</a:t>
            </a:fld>
            <a:endParaRPr lang="en-US"/>
          </a:p>
        </p:txBody>
      </p:sp>
    </p:spTree>
    <p:extLst>
      <p:ext uri="{BB962C8B-B14F-4D97-AF65-F5344CB8AC3E}">
        <p14:creationId xmlns:p14="http://schemas.microsoft.com/office/powerpoint/2010/main" val="38323762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C495BB-4EF9-44E2-9CCD-C255573B7FFA}" type="datetimeFigureOut">
              <a:rPr lang="en-US" smtClean="0"/>
              <a:t>9/25/14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0A2D1-D5C3-46E8-BB79-143D699F037C}" type="slidenum">
              <a:rPr lang="en-US" smtClean="0"/>
              <a:t>‹#›</a:t>
            </a:fld>
            <a:endParaRPr lang="en-US"/>
          </a:p>
        </p:txBody>
      </p:sp>
    </p:spTree>
    <p:extLst>
      <p:ext uri="{BB962C8B-B14F-4D97-AF65-F5344CB8AC3E}">
        <p14:creationId xmlns:p14="http://schemas.microsoft.com/office/powerpoint/2010/main" val="374279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C495BB-4EF9-44E2-9CCD-C255573B7FFA}" type="datetimeFigureOut">
              <a:rPr lang="en-US" smtClean="0"/>
              <a:t>9/25/14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0A2D1-D5C3-46E8-BB79-143D699F037C}" type="slidenum">
              <a:rPr lang="en-US" smtClean="0"/>
              <a:t>‹#›</a:t>
            </a:fld>
            <a:endParaRPr lang="en-US"/>
          </a:p>
        </p:txBody>
      </p:sp>
    </p:spTree>
    <p:extLst>
      <p:ext uri="{BB962C8B-B14F-4D97-AF65-F5344CB8AC3E}">
        <p14:creationId xmlns:p14="http://schemas.microsoft.com/office/powerpoint/2010/main" val="3282473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C495BB-4EF9-44E2-9CCD-C255573B7FFA}" type="datetimeFigureOut">
              <a:rPr lang="en-US" smtClean="0"/>
              <a:t>9/25/14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0A2D1-D5C3-46E8-BB79-143D699F037C}" type="slidenum">
              <a:rPr lang="en-US" smtClean="0"/>
              <a:t>‹#›</a:t>
            </a:fld>
            <a:endParaRPr lang="en-US"/>
          </a:p>
        </p:txBody>
      </p:sp>
    </p:spTree>
    <p:extLst>
      <p:ext uri="{BB962C8B-B14F-4D97-AF65-F5344CB8AC3E}">
        <p14:creationId xmlns:p14="http://schemas.microsoft.com/office/powerpoint/2010/main" val="42367258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0C495BB-4EF9-44E2-9CCD-C255573B7FFA}" type="datetimeFigureOut">
              <a:rPr lang="en-US" smtClean="0"/>
              <a:t>9/25/14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D0A2D1-D5C3-46E8-BB79-143D699F037C}" type="slidenum">
              <a:rPr lang="en-US" smtClean="0"/>
              <a:t>‹#›</a:t>
            </a:fld>
            <a:endParaRPr lang="en-US"/>
          </a:p>
        </p:txBody>
      </p:sp>
    </p:spTree>
    <p:extLst>
      <p:ext uri="{BB962C8B-B14F-4D97-AF65-F5344CB8AC3E}">
        <p14:creationId xmlns:p14="http://schemas.microsoft.com/office/powerpoint/2010/main" val="605544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0C495BB-4EF9-44E2-9CCD-C255573B7FFA}" type="datetimeFigureOut">
              <a:rPr lang="en-US" smtClean="0"/>
              <a:t>9/25/14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0A2D1-D5C3-46E8-BB79-143D699F037C}" type="slidenum">
              <a:rPr lang="en-US" smtClean="0"/>
              <a:t>‹#›</a:t>
            </a:fld>
            <a:endParaRPr lang="en-US"/>
          </a:p>
        </p:txBody>
      </p:sp>
    </p:spTree>
    <p:extLst>
      <p:ext uri="{BB962C8B-B14F-4D97-AF65-F5344CB8AC3E}">
        <p14:creationId xmlns:p14="http://schemas.microsoft.com/office/powerpoint/2010/main" val="7406837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0C495BB-4EF9-44E2-9CCD-C255573B7FFA}" type="datetimeFigureOut">
              <a:rPr lang="en-US" smtClean="0"/>
              <a:t>9/25/14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D0A2D1-D5C3-46E8-BB79-143D699F037C}" type="slidenum">
              <a:rPr lang="en-US" smtClean="0"/>
              <a:t>‹#›</a:t>
            </a:fld>
            <a:endParaRPr lang="en-US"/>
          </a:p>
        </p:txBody>
      </p:sp>
    </p:spTree>
    <p:extLst>
      <p:ext uri="{BB962C8B-B14F-4D97-AF65-F5344CB8AC3E}">
        <p14:creationId xmlns:p14="http://schemas.microsoft.com/office/powerpoint/2010/main" val="2927001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0C495BB-4EF9-44E2-9CCD-C255573B7FFA}" type="datetimeFigureOut">
              <a:rPr lang="en-US" smtClean="0"/>
              <a:t>9/25/14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D0A2D1-D5C3-46E8-BB79-143D699F037C}" type="slidenum">
              <a:rPr lang="en-US" smtClean="0"/>
              <a:t>‹#›</a:t>
            </a:fld>
            <a:endParaRPr lang="en-US"/>
          </a:p>
        </p:txBody>
      </p:sp>
    </p:spTree>
    <p:extLst>
      <p:ext uri="{BB962C8B-B14F-4D97-AF65-F5344CB8AC3E}">
        <p14:creationId xmlns:p14="http://schemas.microsoft.com/office/powerpoint/2010/main" val="16078986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0C495BB-4EF9-44E2-9CCD-C255573B7FFA}" type="datetimeFigureOut">
              <a:rPr lang="en-US" smtClean="0"/>
              <a:t>9/25/14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D0A2D1-D5C3-46E8-BB79-143D699F037C}" type="slidenum">
              <a:rPr lang="en-US" smtClean="0"/>
              <a:t>‹#›</a:t>
            </a:fld>
            <a:endParaRPr lang="en-US"/>
          </a:p>
        </p:txBody>
      </p:sp>
    </p:spTree>
    <p:extLst>
      <p:ext uri="{BB962C8B-B14F-4D97-AF65-F5344CB8AC3E}">
        <p14:creationId xmlns:p14="http://schemas.microsoft.com/office/powerpoint/2010/main" val="4222460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C495BB-4EF9-44E2-9CCD-C255573B7FFA}" type="datetimeFigureOut">
              <a:rPr lang="en-US" smtClean="0"/>
              <a:t>9/25/14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0A2D1-D5C3-46E8-BB79-143D699F037C}" type="slidenum">
              <a:rPr lang="en-US" smtClean="0"/>
              <a:t>‹#›</a:t>
            </a:fld>
            <a:endParaRPr lang="en-US"/>
          </a:p>
        </p:txBody>
      </p:sp>
    </p:spTree>
    <p:extLst>
      <p:ext uri="{BB962C8B-B14F-4D97-AF65-F5344CB8AC3E}">
        <p14:creationId xmlns:p14="http://schemas.microsoft.com/office/powerpoint/2010/main" val="4055715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0C495BB-4EF9-44E2-9CCD-C255573B7FFA}" type="datetimeFigureOut">
              <a:rPr lang="en-US" smtClean="0"/>
              <a:t>9/25/14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D0A2D1-D5C3-46E8-BB79-143D699F037C}" type="slidenum">
              <a:rPr lang="en-US" smtClean="0"/>
              <a:t>‹#›</a:t>
            </a:fld>
            <a:endParaRPr lang="en-US"/>
          </a:p>
        </p:txBody>
      </p:sp>
    </p:spTree>
    <p:extLst>
      <p:ext uri="{BB962C8B-B14F-4D97-AF65-F5344CB8AC3E}">
        <p14:creationId xmlns:p14="http://schemas.microsoft.com/office/powerpoint/2010/main" val="318911592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0C495BB-4EF9-44E2-9CCD-C255573B7FFA}" type="datetimeFigureOut">
              <a:rPr lang="en-US" smtClean="0"/>
              <a:t>9/25/14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D0A2D1-D5C3-46E8-BB79-143D699F037C}" type="slidenum">
              <a:rPr lang="en-US" smtClean="0"/>
              <a:t>‹#›</a:t>
            </a:fld>
            <a:endParaRPr lang="en-US"/>
          </a:p>
        </p:txBody>
      </p:sp>
      <p:sp>
        <p:nvSpPr>
          <p:cNvPr id="7" name="Slide Number Placeholder 5"/>
          <p:cNvSpPr txBox="1">
            <a:spLocks/>
          </p:cNvSpPr>
          <p:nvPr userDrawn="1"/>
        </p:nvSpPr>
        <p:spPr>
          <a:xfrm>
            <a:off x="6705600" y="6508750"/>
            <a:ext cx="21336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B8D0A2D1-D5C3-46E8-BB79-143D699F037C}" type="slidenum">
              <a:rPr lang="en-US" smtClean="0"/>
              <a:pPr/>
              <a:t>‹#›</a:t>
            </a:fld>
            <a:endParaRPr lang="en-US"/>
          </a:p>
        </p:txBody>
      </p:sp>
    </p:spTree>
    <p:extLst>
      <p:ext uri="{BB962C8B-B14F-4D97-AF65-F5344CB8AC3E}">
        <p14:creationId xmlns:p14="http://schemas.microsoft.com/office/powerpoint/2010/main" val="27302723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uml.org.cn/softwareprocess/pdf/IEEEArticle2Final2.pdf" TargetMode="External"/><Relationship Id="rId4" Type="http://schemas.openxmlformats.org/officeDocument/2006/relationships/image" Target="../media/image6.jpeg"/><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image" Target="../media/image7.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image" Target="../media/image3.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rot="16200000">
            <a:off x="-1945480" y="2604294"/>
            <a:ext cx="5818187" cy="1470025"/>
          </a:xfrm>
        </p:spPr>
        <p:txBody>
          <a:bodyPr/>
          <a:lstStyle/>
          <a:p>
            <a:r>
              <a:rPr lang="en-US" dirty="0" smtClean="0"/>
              <a:t>Agile Estimation</a:t>
            </a:r>
            <a:endParaRPr lang="en-US" dirty="0"/>
          </a:p>
        </p:txBody>
      </p:sp>
      <p:pic>
        <p:nvPicPr>
          <p:cNvPr id="4" name="Picture 31" descr="rose4"/>
          <p:cNvPicPr>
            <a:picLocks noChangeAspect="1" noChangeArrowheads="1"/>
          </p:cNvPicPr>
          <p:nvPr/>
        </p:nvPicPr>
        <p:blipFill>
          <a:blip r:embed="rId3">
            <a:alphaModFix/>
          </a:blip>
          <a:srcRect l="12895" t="22858"/>
          <a:stretch>
            <a:fillRect/>
          </a:stretch>
        </p:blipFill>
        <p:spPr bwMode="auto">
          <a:xfrm>
            <a:off x="5784576" y="6300787"/>
            <a:ext cx="3359424" cy="557213"/>
          </a:xfrm>
          <a:prstGeom prst="rect">
            <a:avLst/>
          </a:prstGeom>
          <a:noFill/>
        </p:spPr>
      </p:pic>
      <p:pic>
        <p:nvPicPr>
          <p:cNvPr id="5" name="Picture 4" descr="point-based-system.pn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955800" y="1117600"/>
            <a:ext cx="6350000" cy="4368800"/>
          </a:xfrm>
          <a:prstGeom prst="rect">
            <a:avLst/>
          </a:prstGeom>
        </p:spPr>
      </p:pic>
    </p:spTree>
    <p:extLst>
      <p:ext uri="{BB962C8B-B14F-4D97-AF65-F5344CB8AC3E}">
        <p14:creationId xmlns:p14="http://schemas.microsoft.com/office/powerpoint/2010/main" val="376348013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a:t>
            </a:r>
            <a:r>
              <a:rPr lang="en-US" i="1" dirty="0" smtClean="0"/>
              <a:t>are</a:t>
            </a:r>
            <a:r>
              <a:rPr lang="en-US" dirty="0" smtClean="0"/>
              <a:t> we doing this, again?</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The major problems they want to solve by  estimation are:</a:t>
            </a:r>
          </a:p>
          <a:p>
            <a:pPr marL="0" indent="0">
              <a:buNone/>
            </a:pPr>
            <a:r>
              <a:rPr lang="en-US" dirty="0" smtClean="0"/>
              <a:t>• Derive an estimated scale for a new bucket  of stories to help plan future releases.</a:t>
            </a:r>
          </a:p>
          <a:p>
            <a:pPr marL="0" indent="0">
              <a:buNone/>
            </a:pPr>
            <a:r>
              <a:rPr lang="en-US" dirty="0" smtClean="0"/>
              <a:t>• Provide an estimated eﬀort for each story  to help the business prioritize better (from  a ROI perspective, value vs. cost)</a:t>
            </a:r>
          </a:p>
          <a:p>
            <a:pPr marL="0" indent="0">
              <a:buNone/>
            </a:pPr>
            <a:r>
              <a:rPr lang="en-US" dirty="0" smtClean="0"/>
              <a:t>• Synchronize the derived understanding of  the story and its context across all distributed locations.</a:t>
            </a:r>
          </a:p>
          <a:p>
            <a:pPr marL="0" indent="0">
              <a:buNone/>
            </a:pPr>
            <a:r>
              <a:rPr lang="en-US" dirty="0" smtClean="0"/>
              <a:t>• Gain conﬁdence and build customer trust  by fully understanding the business/ technical context before commitment to  build.</a:t>
            </a:r>
            <a:endParaRPr lang="en-US" dirty="0"/>
          </a:p>
        </p:txBody>
      </p:sp>
    </p:spTree>
    <p:extLst>
      <p:ext uri="{BB962C8B-B14F-4D97-AF65-F5344CB8AC3E}">
        <p14:creationId xmlns:p14="http://schemas.microsoft.com/office/powerpoint/2010/main" val="966396505"/>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6934200" cy="1143000"/>
          </a:xfrm>
        </p:spPr>
        <p:txBody>
          <a:bodyPr/>
          <a:lstStyle/>
          <a:p>
            <a:r>
              <a:rPr lang="en-US" dirty="0" smtClean="0"/>
              <a:t>People are the fragile part</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Reflect on differences and Alistair </a:t>
            </a:r>
            <a:br>
              <a:rPr lang="en-US" dirty="0" smtClean="0"/>
            </a:br>
            <a:r>
              <a:rPr lang="en-US" dirty="0" smtClean="0"/>
              <a:t>Cockburn’s discussion of the effect </a:t>
            </a:r>
            <a:br>
              <a:rPr lang="en-US" dirty="0" smtClean="0"/>
            </a:br>
            <a:r>
              <a:rPr lang="en-US" dirty="0" smtClean="0"/>
              <a:t>of process</a:t>
            </a:r>
          </a:p>
          <a:p>
            <a:r>
              <a:rPr lang="en-US" dirty="0"/>
              <a:t>See </a:t>
            </a:r>
            <a:r>
              <a:rPr lang="en-US" i="1" dirty="0" smtClean="0"/>
              <a:t>IEEE Computer</a:t>
            </a:r>
            <a:r>
              <a:rPr lang="en-US" dirty="0" smtClean="0"/>
              <a:t>, Nov 2001,</a:t>
            </a:r>
            <a:r>
              <a:rPr lang="en-US" dirty="0" smtClean="0">
                <a:hlinkClick r:id="rId3"/>
              </a:rPr>
              <a:t>http</a:t>
            </a:r>
            <a:r>
              <a:rPr lang="en-US" dirty="0">
                <a:hlinkClick r:id="rId3"/>
              </a:rPr>
              <a:t>://www.uml.org.cn/softwareprocess/pdf/IEEEArticle2Final2.</a:t>
            </a:r>
            <a:r>
              <a:rPr lang="en-US" dirty="0" smtClean="0">
                <a:hlinkClick r:id="rId3"/>
              </a:rPr>
              <a:t>pdf</a:t>
            </a:r>
            <a:endParaRPr lang="en-US" dirty="0" smtClean="0"/>
          </a:p>
          <a:p>
            <a:r>
              <a:rPr lang="en-US" dirty="0" smtClean="0"/>
              <a:t>Agile puts more emphasis on people</a:t>
            </a:r>
            <a:r>
              <a:rPr lang="en-US" dirty="0" smtClean="0"/>
              <a:t>.</a:t>
            </a:r>
          </a:p>
          <a:p>
            <a:r>
              <a:rPr lang="en-US" dirty="0" smtClean="0"/>
              <a:t>A little more process costs you a lot.</a:t>
            </a:r>
            <a:endParaRPr lang="en-US" dirty="0" smtClean="0"/>
          </a:p>
          <a:p>
            <a:r>
              <a:rPr lang="en-US" dirty="0" smtClean="0"/>
              <a:t>Individual strengths are crucial.</a:t>
            </a:r>
          </a:p>
          <a:p>
            <a:r>
              <a:rPr lang="en-US" dirty="0" smtClean="0"/>
              <a:t>People </a:t>
            </a:r>
            <a:r>
              <a:rPr lang="en-US" dirty="0"/>
              <a:t>are highly variable and non-linear, with unique success and failure modes.</a:t>
            </a:r>
          </a:p>
        </p:txBody>
      </p:sp>
      <p:pic>
        <p:nvPicPr>
          <p:cNvPr id="4" name="Picture 3" descr="1830.jpe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91400" y="1219200"/>
            <a:ext cx="1527048" cy="1828800"/>
          </a:xfrm>
          <a:prstGeom prst="rect">
            <a:avLst/>
          </a:prstGeom>
        </p:spPr>
      </p:pic>
    </p:spTree>
    <p:extLst>
      <p:ext uri="{BB962C8B-B14F-4D97-AF65-F5344CB8AC3E}">
        <p14:creationId xmlns:p14="http://schemas.microsoft.com/office/powerpoint/2010/main" val="320350684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Cockburn’s “Oath of Non-Allegiance”</a:t>
            </a:r>
            <a:endParaRPr lang="en-US" dirty="0"/>
          </a:p>
        </p:txBody>
      </p:sp>
      <p:sp>
        <p:nvSpPr>
          <p:cNvPr id="3" name="Content Placeholder 2"/>
          <p:cNvSpPr>
            <a:spLocks noGrp="1"/>
          </p:cNvSpPr>
          <p:nvPr>
            <p:ph idx="1"/>
          </p:nvPr>
        </p:nvSpPr>
        <p:spPr/>
        <p:txBody>
          <a:bodyPr>
            <a:normAutofit lnSpcReduction="10000"/>
          </a:bodyPr>
          <a:lstStyle/>
          <a:p>
            <a:r>
              <a:rPr lang="en-US" b="1" dirty="0"/>
              <a:t>I promise not to exclude from consideration any idea based on its source, but to consider ideas across schools and heritages in order to find the ones that best suit the current situation</a:t>
            </a:r>
            <a:r>
              <a:rPr lang="en-US" b="1" dirty="0" smtClean="0"/>
              <a:t>.</a:t>
            </a:r>
          </a:p>
          <a:p>
            <a:pPr marL="0" indent="0">
              <a:buNone/>
            </a:pPr>
            <a:r>
              <a:rPr lang="en-US" dirty="0" smtClean="0"/>
              <a:t>Or,</a:t>
            </a:r>
          </a:p>
          <a:p>
            <a:r>
              <a:rPr lang="en-US" dirty="0" smtClean="0"/>
              <a:t>If you obey all the rules, </a:t>
            </a:r>
            <a:br>
              <a:rPr lang="en-US" dirty="0" smtClean="0"/>
            </a:br>
            <a:r>
              <a:rPr lang="en-US" dirty="0" smtClean="0"/>
              <a:t>you miss all the fun.</a:t>
            </a:r>
            <a:r>
              <a:rPr lang="en-US" dirty="0"/>
              <a:t/>
            </a:r>
            <a:br>
              <a:rPr lang="en-US" dirty="0"/>
            </a:br>
            <a:r>
              <a:rPr lang="en-US" dirty="0" smtClean="0"/>
              <a:t>- Katharine Hepburn</a:t>
            </a:r>
          </a:p>
        </p:txBody>
      </p:sp>
      <p:pic>
        <p:nvPicPr>
          <p:cNvPr id="4" name="Picture 3" descr="url-2.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10200" y="3733800"/>
            <a:ext cx="1994103" cy="2805187"/>
          </a:xfrm>
          <a:prstGeom prst="rect">
            <a:avLst/>
          </a:prstGeom>
        </p:spPr>
      </p:pic>
    </p:spTree>
    <p:extLst>
      <p:ext uri="{BB962C8B-B14F-4D97-AF65-F5344CB8AC3E}">
        <p14:creationId xmlns:p14="http://schemas.microsoft.com/office/powerpoint/2010/main" val="403331302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Get good at estimating</a:t>
            </a:r>
            <a:endParaRPr lang="en-US" dirty="0"/>
          </a:p>
        </p:txBody>
      </p:sp>
      <p:sp>
        <p:nvSpPr>
          <p:cNvPr id="3" name="Content Placeholder 2"/>
          <p:cNvSpPr>
            <a:spLocks noGrp="1"/>
          </p:cNvSpPr>
          <p:nvPr>
            <p:ph idx="1"/>
          </p:nvPr>
        </p:nvSpPr>
        <p:spPr/>
        <p:txBody>
          <a:bodyPr/>
          <a:lstStyle/>
          <a:p>
            <a:r>
              <a:rPr lang="en-US" dirty="0" smtClean="0"/>
              <a:t>Classic problem – How much water comes out of the Mississippi River into the Gulf of Mexico each year?</a:t>
            </a:r>
            <a:endParaRPr lang="en-US" dirty="0"/>
          </a:p>
        </p:txBody>
      </p:sp>
      <p:pic>
        <p:nvPicPr>
          <p:cNvPr id="4" name="Picture 3" descr="Slide2.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00400" y="3124200"/>
            <a:ext cx="4648200" cy="3486150"/>
          </a:xfrm>
          <a:prstGeom prst="rect">
            <a:avLst/>
          </a:prstGeom>
        </p:spPr>
      </p:pic>
    </p:spTree>
    <p:extLst>
      <p:ext uri="{BB962C8B-B14F-4D97-AF65-F5344CB8AC3E}">
        <p14:creationId xmlns:p14="http://schemas.microsoft.com/office/powerpoint/2010/main" val="2196190683"/>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One more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How many piano tuners work in Terre Haute?</a:t>
            </a:r>
          </a:p>
          <a:p>
            <a:pPr lvl="1"/>
            <a:r>
              <a:rPr lang="en-US" dirty="0" smtClean="0"/>
              <a:t>61,112 people live here.</a:t>
            </a:r>
          </a:p>
          <a:p>
            <a:pPr lvl="1"/>
            <a:r>
              <a:rPr lang="en-US" dirty="0" smtClean="0"/>
              <a:t>There are 2 easy-to-find piano teachers listed.</a:t>
            </a:r>
          </a:p>
          <a:p>
            <a:pPr lvl="1"/>
            <a:r>
              <a:rPr lang="en-US" dirty="0" smtClean="0"/>
              <a:t>Indiana State University has a music school with 4 listed piano faculty.</a:t>
            </a:r>
          </a:p>
          <a:p>
            <a:pPr lvl="1"/>
            <a:r>
              <a:rPr lang="en-US" dirty="0" smtClean="0"/>
              <a:t>Schools and churches </a:t>
            </a:r>
            <a:br>
              <a:rPr lang="en-US" dirty="0" smtClean="0"/>
            </a:br>
            <a:r>
              <a:rPr lang="en-US" dirty="0" smtClean="0"/>
              <a:t>all have pianos, </a:t>
            </a:r>
            <a:br>
              <a:rPr lang="en-US" dirty="0" smtClean="0"/>
            </a:br>
            <a:r>
              <a:rPr lang="en-US" dirty="0" smtClean="0"/>
              <a:t>including Rose.</a:t>
            </a:r>
          </a:p>
          <a:p>
            <a:pPr lvl="1"/>
            <a:r>
              <a:rPr lang="en-US" dirty="0" smtClean="0"/>
              <a:t>Almost every child who takes </a:t>
            </a:r>
            <a:br>
              <a:rPr lang="en-US" dirty="0" smtClean="0"/>
            </a:br>
            <a:r>
              <a:rPr lang="en-US" dirty="0" smtClean="0"/>
              <a:t>piano lessons has a piano </a:t>
            </a:r>
            <a:br>
              <a:rPr lang="en-US" dirty="0" smtClean="0"/>
            </a:br>
            <a:r>
              <a:rPr lang="en-US" dirty="0" smtClean="0"/>
              <a:t>at home.</a:t>
            </a:r>
            <a:endParaRPr lang="en-US" dirty="0"/>
          </a:p>
        </p:txBody>
      </p:sp>
      <p:pic>
        <p:nvPicPr>
          <p:cNvPr id="4" name="Picture 3" descr="piano-terre-haute-in-thom-dean-piano-tuning-and-repair-callout.jp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11800" y="3886200"/>
            <a:ext cx="2794000" cy="2095500"/>
          </a:xfrm>
          <a:prstGeom prst="rect">
            <a:avLst/>
          </a:prstGeom>
        </p:spPr>
      </p:pic>
    </p:spTree>
    <p:extLst>
      <p:ext uri="{BB962C8B-B14F-4D97-AF65-F5344CB8AC3E}">
        <p14:creationId xmlns:p14="http://schemas.microsoft.com/office/powerpoint/2010/main" val="292313505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estimates go wrong?</a:t>
            </a:r>
            <a:endParaRPr lang="en-US" dirty="0"/>
          </a:p>
        </p:txBody>
      </p:sp>
      <p:sp>
        <p:nvSpPr>
          <p:cNvPr id="3" name="Content Placeholder 2"/>
          <p:cNvSpPr>
            <a:spLocks noGrp="1"/>
          </p:cNvSpPr>
          <p:nvPr>
            <p:ph idx="1"/>
          </p:nvPr>
        </p:nvSpPr>
        <p:spPr/>
        <p:txBody>
          <a:bodyPr>
            <a:normAutofit lnSpcReduction="10000"/>
          </a:bodyPr>
          <a:lstStyle/>
          <a:p>
            <a:r>
              <a:rPr lang="en-US" b="1" dirty="0" smtClean="0"/>
              <a:t>Step 1: </a:t>
            </a:r>
            <a:r>
              <a:rPr lang="en-US" dirty="0" smtClean="0"/>
              <a:t>Developers due to pressure or optimism underestimate how long things will take</a:t>
            </a:r>
          </a:p>
          <a:p>
            <a:r>
              <a:rPr lang="en-US" b="1" dirty="0" smtClean="0"/>
              <a:t>Step 2: </a:t>
            </a:r>
            <a:r>
              <a:rPr lang="en-US" dirty="0" smtClean="0"/>
              <a:t>Bad Problems</a:t>
            </a:r>
          </a:p>
          <a:p>
            <a:pPr lvl="1"/>
            <a:r>
              <a:rPr lang="en-US" dirty="0" smtClean="0"/>
              <a:t>Customer apply the pressure to make that schedule</a:t>
            </a:r>
          </a:p>
          <a:p>
            <a:pPr lvl="1"/>
            <a:r>
              <a:rPr lang="en-US" dirty="0" smtClean="0"/>
              <a:t>People get anomic*</a:t>
            </a:r>
          </a:p>
          <a:p>
            <a:pPr marL="0" indent="0">
              <a:buNone/>
            </a:pPr>
            <a:endParaRPr lang="en-US" dirty="0" smtClean="0"/>
          </a:p>
          <a:p>
            <a:pPr marL="0" indent="0">
              <a:buNone/>
            </a:pPr>
            <a:r>
              <a:rPr lang="en-US" dirty="0" err="1" smtClean="0"/>
              <a:t>FeatureDevotion</a:t>
            </a:r>
            <a:r>
              <a:rPr lang="en-US" dirty="0" smtClean="0"/>
              <a:t> is part of this, too.  How?</a:t>
            </a:r>
            <a:endParaRPr lang="en-US" dirty="0"/>
          </a:p>
        </p:txBody>
      </p:sp>
      <p:sp>
        <p:nvSpPr>
          <p:cNvPr id="4" name="TextBox 3"/>
          <p:cNvSpPr txBox="1"/>
          <p:nvPr/>
        </p:nvSpPr>
        <p:spPr>
          <a:xfrm>
            <a:off x="533400" y="6324600"/>
            <a:ext cx="3563521" cy="369332"/>
          </a:xfrm>
          <a:prstGeom prst="rect">
            <a:avLst/>
          </a:prstGeom>
          <a:noFill/>
        </p:spPr>
        <p:txBody>
          <a:bodyPr wrap="none" rtlCol="0">
            <a:spAutoFit/>
          </a:bodyPr>
          <a:lstStyle/>
          <a:p>
            <a:r>
              <a:rPr lang="en-US" dirty="0" smtClean="0"/>
              <a:t>*Sociologist Emile Durkheim’s term.</a:t>
            </a:r>
            <a:endParaRPr lang="en-US" dirty="0"/>
          </a:p>
        </p:txBody>
      </p:sp>
    </p:spTree>
    <p:extLst>
      <p:ext uri="{BB962C8B-B14F-4D97-AF65-F5344CB8AC3E}">
        <p14:creationId xmlns:p14="http://schemas.microsoft.com/office/powerpoint/2010/main" val="419270197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When should you estimate?</a:t>
            </a:r>
            <a:endParaRPr lang="en-US" dirty="0"/>
          </a:p>
        </p:txBody>
      </p:sp>
      <p:sp>
        <p:nvSpPr>
          <p:cNvPr id="3" name="Content Placeholder 2"/>
          <p:cNvSpPr>
            <a:spLocks noGrp="1"/>
          </p:cNvSpPr>
          <p:nvPr>
            <p:ph idx="1"/>
          </p:nvPr>
        </p:nvSpPr>
        <p:spPr/>
        <p:txBody>
          <a:bodyPr>
            <a:normAutofit lnSpcReduction="10000"/>
          </a:bodyPr>
          <a:lstStyle/>
          <a:p>
            <a:r>
              <a:rPr lang="en-US" dirty="0" smtClean="0"/>
              <a:t>Fowler has a specific answer</a:t>
            </a:r>
          </a:p>
          <a:p>
            <a:r>
              <a:rPr lang="en-US" dirty="0" smtClean="0"/>
              <a:t>Some Examples –</a:t>
            </a:r>
          </a:p>
          <a:p>
            <a:pPr marL="514350" indent="-514350">
              <a:buFont typeface="+mj-lt"/>
              <a:buAutoNum type="arabicPeriod"/>
            </a:pPr>
            <a:r>
              <a:rPr lang="en-US" dirty="0" smtClean="0"/>
              <a:t>Allocation </a:t>
            </a:r>
            <a:r>
              <a:rPr lang="en-US" dirty="0"/>
              <a:t>of resources. </a:t>
            </a:r>
            <a:endParaRPr lang="en-US" dirty="0" smtClean="0"/>
          </a:p>
          <a:p>
            <a:pPr lvl="1"/>
            <a:r>
              <a:rPr lang="en-US" dirty="0" smtClean="0"/>
              <a:t>Organizations </a:t>
            </a:r>
            <a:r>
              <a:rPr lang="en-US" dirty="0"/>
              <a:t>have a mostly fixed amount of money and people, and </a:t>
            </a:r>
            <a:endParaRPr lang="en-US" dirty="0" smtClean="0"/>
          </a:p>
          <a:p>
            <a:pPr lvl="1"/>
            <a:r>
              <a:rPr lang="en-US" dirty="0" smtClean="0"/>
              <a:t>Usually </a:t>
            </a:r>
            <a:r>
              <a:rPr lang="en-US" dirty="0"/>
              <a:t>there are too many worthwhile things to do. </a:t>
            </a:r>
          </a:p>
          <a:p>
            <a:pPr marL="514350" indent="-514350">
              <a:buFont typeface="+mj-lt"/>
              <a:buAutoNum type="arabicPeriod"/>
            </a:pPr>
            <a:r>
              <a:rPr lang="en-US" dirty="0" smtClean="0"/>
              <a:t>Putting stories into the schedule.</a:t>
            </a:r>
          </a:p>
          <a:p>
            <a:pPr marL="914400" lvl="1" indent="-514350"/>
            <a:r>
              <a:rPr lang="en-US" dirty="0" smtClean="0"/>
              <a:t>Points versus team velocity</a:t>
            </a:r>
            <a:endParaRPr lang="en-US" dirty="0"/>
          </a:p>
        </p:txBody>
      </p:sp>
    </p:spTree>
    <p:extLst>
      <p:ext uri="{BB962C8B-B14F-4D97-AF65-F5344CB8AC3E}">
        <p14:creationId xmlns:p14="http://schemas.microsoft.com/office/powerpoint/2010/main" val="1733204259"/>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do it, exactly?</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a:t>Fowler argues that you should never estimate unless you need the estimate to inform a particular decision</a:t>
            </a:r>
            <a:r>
              <a:rPr lang="en-US" dirty="0" smtClean="0"/>
              <a:t>.</a:t>
            </a:r>
          </a:p>
          <a:p>
            <a:pPr marL="0" indent="0">
              <a:buNone/>
            </a:pPr>
            <a:endParaRPr lang="en-US" dirty="0"/>
          </a:p>
          <a:p>
            <a:r>
              <a:rPr lang="en-US" b="1" dirty="0"/>
              <a:t>For </a:t>
            </a:r>
            <a:r>
              <a:rPr lang="en-US" b="1" dirty="0" smtClean="0"/>
              <a:t>us, </a:t>
            </a:r>
            <a:r>
              <a:rPr lang="en-US" b="1" dirty="0"/>
              <a:t>estimation is valuable when it helps </a:t>
            </a:r>
            <a:r>
              <a:rPr lang="en-US" b="1" dirty="0" smtClean="0"/>
              <a:t>you make </a:t>
            </a:r>
            <a:r>
              <a:rPr lang="en-US" b="1" dirty="0"/>
              <a:t>a significant decision</a:t>
            </a:r>
            <a:r>
              <a:rPr lang="en-US" b="1" dirty="0" smtClean="0"/>
              <a:t>.</a:t>
            </a:r>
          </a:p>
          <a:p>
            <a:r>
              <a:rPr lang="en-US" dirty="0"/>
              <a:t>If they are going to </a:t>
            </a:r>
            <a:r>
              <a:rPr lang="en-US" dirty="0" smtClean="0"/>
              <a:t>affect significant </a:t>
            </a:r>
            <a:r>
              <a:rPr lang="en-US" dirty="0"/>
              <a:t>decisions then go ahead and make </a:t>
            </a:r>
            <a:r>
              <a:rPr lang="en-US" dirty="0" smtClean="0"/>
              <a:t>the best </a:t>
            </a:r>
            <a:r>
              <a:rPr lang="en-US" dirty="0"/>
              <a:t>estimates you can. Above all be wary </a:t>
            </a:r>
            <a:r>
              <a:rPr lang="en-US" dirty="0" smtClean="0"/>
              <a:t>of anyone </a:t>
            </a:r>
            <a:r>
              <a:rPr lang="en-US" dirty="0"/>
              <a:t>who tells you they are always needed, </a:t>
            </a:r>
            <a:r>
              <a:rPr lang="en-US" dirty="0" smtClean="0"/>
              <a:t>or never </a:t>
            </a:r>
            <a:r>
              <a:rPr lang="en-US" dirty="0"/>
              <a:t>needed. Any arguments about use </a:t>
            </a:r>
            <a:r>
              <a:rPr lang="en-US" dirty="0" smtClean="0"/>
              <a:t>of estimation </a:t>
            </a:r>
            <a:r>
              <a:rPr lang="en-US" dirty="0"/>
              <a:t>always defer to the agile principle </a:t>
            </a:r>
            <a:r>
              <a:rPr lang="en-US" dirty="0" smtClean="0"/>
              <a:t>that you </a:t>
            </a:r>
            <a:r>
              <a:rPr lang="en-US" dirty="0"/>
              <a:t>should decide what are the right techniques </a:t>
            </a:r>
            <a:r>
              <a:rPr lang="en-US" dirty="0" smtClean="0"/>
              <a:t>for your </a:t>
            </a:r>
            <a:r>
              <a:rPr lang="en-US" dirty="0"/>
              <a:t>particular context.</a:t>
            </a:r>
          </a:p>
        </p:txBody>
      </p:sp>
    </p:spTree>
    <p:extLst>
      <p:ext uri="{BB962C8B-B14F-4D97-AF65-F5344CB8AC3E}">
        <p14:creationId xmlns:p14="http://schemas.microsoft.com/office/powerpoint/2010/main" val="3499938844"/>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“Points” or “ideal days”</a:t>
            </a:r>
            <a:endParaRPr lang="en-US" dirty="0"/>
          </a:p>
        </p:txBody>
      </p:sp>
      <p:sp>
        <p:nvSpPr>
          <p:cNvPr id="3" name="Content Placeholder 2"/>
          <p:cNvSpPr>
            <a:spLocks noGrp="1"/>
          </p:cNvSpPr>
          <p:nvPr>
            <p:ph idx="1"/>
          </p:nvPr>
        </p:nvSpPr>
        <p:spPr/>
        <p:txBody>
          <a:bodyPr/>
          <a:lstStyle/>
          <a:p>
            <a:r>
              <a:rPr lang="en-US" dirty="0" smtClean="0"/>
              <a:t>What did </a:t>
            </a:r>
            <a:r>
              <a:rPr lang="en-US" dirty="0" err="1"/>
              <a:t>Anand</a:t>
            </a:r>
            <a:r>
              <a:rPr lang="en-US" dirty="0"/>
              <a:t> </a:t>
            </a:r>
            <a:r>
              <a:rPr lang="en-US" dirty="0" err="1"/>
              <a:t>Vishwanath</a:t>
            </a:r>
            <a:r>
              <a:rPr lang="en-US" dirty="0"/>
              <a:t> </a:t>
            </a:r>
            <a:r>
              <a:rPr lang="en-US" dirty="0" smtClean="0"/>
              <a:t>recommend?</a:t>
            </a:r>
          </a:p>
          <a:p>
            <a:r>
              <a:rPr lang="en-US" dirty="0" smtClean="0"/>
              <a:t>A relative comparison of stories</a:t>
            </a:r>
          </a:p>
          <a:p>
            <a:r>
              <a:rPr lang="en-US" dirty="0" smtClean="0"/>
              <a:t>Both development and testing time</a:t>
            </a:r>
          </a:p>
          <a:p>
            <a:r>
              <a:rPr lang="en-US" dirty="0" smtClean="0"/>
              <a:t>Use Fibonacci numbers?</a:t>
            </a:r>
            <a:endParaRPr lang="en-US" dirty="0"/>
          </a:p>
          <a:p>
            <a:r>
              <a:rPr lang="en-US" dirty="0" smtClean="0"/>
              <a:t>Why is this better than using “ideal days”?</a:t>
            </a:r>
          </a:p>
          <a:p>
            <a:r>
              <a:rPr lang="en-US" dirty="0" smtClean="0"/>
              <a:t>The real resulting days don’t verify estimates!</a:t>
            </a:r>
            <a:endParaRPr lang="en-US" dirty="0"/>
          </a:p>
        </p:txBody>
      </p:sp>
      <p:sp>
        <p:nvSpPr>
          <p:cNvPr id="4" name="TextBox 3"/>
          <p:cNvSpPr txBox="1"/>
          <p:nvPr/>
        </p:nvSpPr>
        <p:spPr>
          <a:xfrm>
            <a:off x="457200" y="5867400"/>
            <a:ext cx="8521345" cy="369332"/>
          </a:xfrm>
          <a:prstGeom prst="rect">
            <a:avLst/>
          </a:prstGeom>
          <a:noFill/>
        </p:spPr>
        <p:txBody>
          <a:bodyPr wrap="none" rtlCol="0">
            <a:spAutoFit/>
          </a:bodyPr>
          <a:lstStyle/>
          <a:p>
            <a:r>
              <a:rPr lang="en-US" dirty="0" smtClean="0"/>
              <a:t>Points are a relative, abstract scale, like “utility” is used  in economics to represent value.</a:t>
            </a:r>
            <a:endParaRPr lang="en-US" dirty="0"/>
          </a:p>
        </p:txBody>
      </p:sp>
    </p:spTree>
    <p:extLst>
      <p:ext uri="{BB962C8B-B14F-4D97-AF65-F5344CB8AC3E}">
        <p14:creationId xmlns:p14="http://schemas.microsoft.com/office/powerpoint/2010/main" val="156624729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Spikes</a:t>
            </a:r>
            <a:endParaRPr lang="en-US" dirty="0"/>
          </a:p>
        </p:txBody>
      </p:sp>
      <p:sp>
        <p:nvSpPr>
          <p:cNvPr id="3" name="Content Placeholder 2"/>
          <p:cNvSpPr>
            <a:spLocks noGrp="1"/>
          </p:cNvSpPr>
          <p:nvPr>
            <p:ph idx="1"/>
          </p:nvPr>
        </p:nvSpPr>
        <p:spPr/>
        <p:txBody>
          <a:bodyPr/>
          <a:lstStyle/>
          <a:p>
            <a:r>
              <a:rPr lang="en-US" dirty="0" smtClean="0"/>
              <a:t>A place where it’s hard to estimate points.</a:t>
            </a:r>
          </a:p>
          <a:p>
            <a:r>
              <a:rPr lang="en-US" dirty="0" smtClean="0"/>
              <a:t>Can figure backwards –</a:t>
            </a:r>
          </a:p>
          <a:p>
            <a:pPr lvl="1"/>
            <a:r>
              <a:rPr lang="en-US" dirty="0" smtClean="0"/>
              <a:t>It’s worth a week for half the team.</a:t>
            </a:r>
          </a:p>
          <a:p>
            <a:pPr lvl="1"/>
            <a:r>
              <a:rPr lang="en-US" dirty="0" smtClean="0"/>
              <a:t>So, how many points is that</a:t>
            </a:r>
            <a:r>
              <a:rPr lang="en-US" dirty="0" smtClean="0"/>
              <a:t>?</a:t>
            </a:r>
          </a:p>
          <a:p>
            <a:r>
              <a:rPr lang="en-US" dirty="0" smtClean="0"/>
              <a:t>Can change later estimates!</a:t>
            </a:r>
          </a:p>
          <a:p>
            <a:r>
              <a:rPr lang="en-US" dirty="0" smtClean="0"/>
              <a:t>Usually the spike is “throwaway” code.</a:t>
            </a:r>
            <a:endParaRPr lang="en-US" dirty="0"/>
          </a:p>
        </p:txBody>
      </p:sp>
    </p:spTree>
    <p:extLst>
      <p:ext uri="{BB962C8B-B14F-4D97-AF65-F5344CB8AC3E}">
        <p14:creationId xmlns:p14="http://schemas.microsoft.com/office/powerpoint/2010/main" val="5983623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Now Points are Bad Too!</a:t>
            </a:r>
            <a:endParaRPr lang="en-US" dirty="0"/>
          </a:p>
        </p:txBody>
      </p:sp>
      <p:sp>
        <p:nvSpPr>
          <p:cNvPr id="3" name="Content Placeholder 2"/>
          <p:cNvSpPr>
            <a:spLocks noGrp="1"/>
          </p:cNvSpPr>
          <p:nvPr>
            <p:ph idx="1"/>
          </p:nvPr>
        </p:nvSpPr>
        <p:spPr/>
        <p:txBody>
          <a:bodyPr/>
          <a:lstStyle/>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295400"/>
            <a:ext cx="8515639" cy="31051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1981200" y="4343400"/>
            <a:ext cx="4648200" cy="1200329"/>
          </a:xfrm>
          <a:prstGeom prst="rect">
            <a:avLst/>
          </a:prstGeom>
          <a:noFill/>
        </p:spPr>
        <p:txBody>
          <a:bodyPr wrap="square" rtlCol="0">
            <a:spAutoFit/>
          </a:bodyPr>
          <a:lstStyle/>
          <a:p>
            <a:r>
              <a:rPr lang="en-US" dirty="0" smtClean="0"/>
              <a:t>Stories represent 3 things:</a:t>
            </a:r>
          </a:p>
          <a:p>
            <a:pPr marL="285750" indent="-285750">
              <a:buFont typeface="Arial" panose="020B0604020202020204" pitchFamily="34" charset="0"/>
              <a:buChar char="•"/>
            </a:pPr>
            <a:r>
              <a:rPr lang="en-US" dirty="0" smtClean="0"/>
              <a:t>Feature/Function</a:t>
            </a:r>
          </a:p>
          <a:p>
            <a:pPr marL="285750" indent="-285750">
              <a:buFont typeface="Arial" panose="020B0604020202020204" pitchFamily="34" charset="0"/>
              <a:buChar char="•"/>
            </a:pPr>
            <a:r>
              <a:rPr lang="en-US" dirty="0" smtClean="0"/>
              <a:t>Richness/usability/depth</a:t>
            </a:r>
          </a:p>
          <a:p>
            <a:pPr marL="285750" indent="-285750">
              <a:buFont typeface="Arial" panose="020B0604020202020204" pitchFamily="34" charset="0"/>
              <a:buChar char="•"/>
            </a:pPr>
            <a:r>
              <a:rPr lang="en-US" dirty="0" smtClean="0"/>
              <a:t>Technical complexity</a:t>
            </a:r>
            <a:endParaRPr lang="en-US" dirty="0"/>
          </a:p>
        </p:txBody>
      </p:sp>
    </p:spTree>
    <p:extLst>
      <p:ext uri="{BB962C8B-B14F-4D97-AF65-F5344CB8AC3E}">
        <p14:creationId xmlns:p14="http://schemas.microsoft.com/office/powerpoint/2010/main" val="926605462"/>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1969</TotalTime>
  <Words>838</Words>
  <Application>Microsoft Macintosh PowerPoint</Application>
  <PresentationFormat>On-screen Show (4:3)</PresentationFormat>
  <Paragraphs>96</Paragraphs>
  <Slides>12</Slides>
  <Notes>9</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Agile Estimation</vt:lpstr>
      <vt:lpstr>Get good at estimating</vt:lpstr>
      <vt:lpstr>One more</vt:lpstr>
      <vt:lpstr>How do estimates go wrong?</vt:lpstr>
      <vt:lpstr>When should you estimate?</vt:lpstr>
      <vt:lpstr>Why do it, exactly?</vt:lpstr>
      <vt:lpstr>“Points” or “ideal days”</vt:lpstr>
      <vt:lpstr>Spikes</vt:lpstr>
      <vt:lpstr>Now Points are Bad Too!</vt:lpstr>
      <vt:lpstr>Why are we doing this, again?</vt:lpstr>
      <vt:lpstr>People are the fragile part</vt:lpstr>
      <vt:lpstr>Cockburn’s “Oath of Non-Allegiance”</vt:lpstr>
    </vt:vector>
  </TitlesOfParts>
  <Company>SUNY Campus Agreement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Agile Estimation</dc:title>
  <dc:creator>hewner</dc:creator>
  <cp:lastModifiedBy>Steve Chenoweth</cp:lastModifiedBy>
  <cp:revision>26</cp:revision>
  <dcterms:created xsi:type="dcterms:W3CDTF">2013-09-25T21:52:17Z</dcterms:created>
  <dcterms:modified xsi:type="dcterms:W3CDTF">2014-09-25T12:49:47Z</dcterms:modified>
</cp:coreProperties>
</file>