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3" r:id="rId3"/>
    <p:sldId id="262" r:id="rId4"/>
    <p:sldId id="257" r:id="rId5"/>
    <p:sldId id="258" r:id="rId6"/>
    <p:sldId id="259" r:id="rId7"/>
    <p:sldId id="260" r:id="rId8"/>
    <p:sldId id="261"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96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6226C9-5B0E-1F42-9AE4-C765B29055C4}" type="datetimeFigureOut">
              <a:rPr lang="en-US" smtClean="0"/>
              <a:t>9/23/14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5D219F-72C3-974B-A2BC-27D16B8DCB4B}" type="slidenum">
              <a:rPr lang="en-US" smtClean="0"/>
              <a:t>‹#›</a:t>
            </a:fld>
            <a:endParaRPr lang="en-US"/>
          </a:p>
        </p:txBody>
      </p:sp>
    </p:spTree>
    <p:extLst>
      <p:ext uri="{BB962C8B-B14F-4D97-AF65-F5344CB8AC3E}">
        <p14:creationId xmlns:p14="http://schemas.microsoft.com/office/powerpoint/2010/main" val="11436737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Print is of School 45 in Indianapolis, my grade school.  Built in 1898. Architects</a:t>
            </a:r>
            <a:r>
              <a:rPr lang="en-US" baseline="0" dirty="0" smtClean="0"/>
              <a:t> were Vonnegut and Bohn.  The Vonnegut was novelist Kurt Vonnegut’s grandfather.  See http://</a:t>
            </a:r>
            <a:r>
              <a:rPr lang="en-US" baseline="0" dirty="0" err="1" smtClean="0"/>
              <a:t>en.wikipedia.org</a:t>
            </a:r>
            <a:r>
              <a:rPr lang="en-US" baseline="0" dirty="0" smtClean="0"/>
              <a:t>/wiki/Vonnegut_%26_Bohn.  Image from http://</a:t>
            </a:r>
            <a:r>
              <a:rPr lang="en-US" baseline="0" dirty="0" err="1" smtClean="0"/>
              <a:t>www.stcroixarchitecture.com</a:t>
            </a:r>
            <a:r>
              <a:rPr lang="en-US" baseline="0" dirty="0" smtClean="0"/>
              <a:t>/products/public-school-number-45-indianapolis-in-1898-vonnegut-and-bohn</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1</a:t>
            </a:fld>
            <a:endParaRPr lang="en-US"/>
          </a:p>
        </p:txBody>
      </p:sp>
    </p:spTree>
    <p:extLst>
      <p:ext uri="{BB962C8B-B14F-4D97-AF65-F5344CB8AC3E}">
        <p14:creationId xmlns:p14="http://schemas.microsoft.com/office/powerpoint/2010/main" val="1832293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http://</a:t>
            </a:r>
            <a:r>
              <a:rPr lang="en-US" dirty="0" err="1" smtClean="0"/>
              <a:t>alistair.cockburn.us</a:t>
            </a:r>
            <a:r>
              <a:rPr lang="en-US" dirty="0" smtClean="0"/>
              <a:t>/</a:t>
            </a:r>
            <a:r>
              <a:rPr lang="en-US" dirty="0" err="1" smtClean="0"/>
              <a:t>Methodology+per+project</a:t>
            </a:r>
            <a:r>
              <a:rPr lang="en-US" dirty="0" smtClean="0"/>
              <a:t>, which the figure also is from.</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2</a:t>
            </a:fld>
            <a:endParaRPr lang="en-US"/>
          </a:p>
        </p:txBody>
      </p:sp>
    </p:spTree>
    <p:extLst>
      <p:ext uri="{BB962C8B-B14F-4D97-AF65-F5344CB8AC3E}">
        <p14:creationId xmlns:p14="http://schemas.microsoft.com/office/powerpoint/2010/main" val="426030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Section 6.2 starts on p 161.</a:t>
            </a:r>
          </a:p>
          <a:p>
            <a:r>
              <a:rPr lang="en-US" dirty="0" smtClean="0"/>
              <a:t>Also see Section</a:t>
            </a:r>
            <a:r>
              <a:rPr lang="en-US" baseline="0" dirty="0" smtClean="0"/>
              <a:t> 6.4.5 starts on p 222.</a:t>
            </a:r>
          </a:p>
          <a:p>
            <a:r>
              <a:rPr lang="en-US" baseline="0" dirty="0" smtClean="0"/>
              <a:t>Other resources - Fig 6.48 and 6.46 are on </a:t>
            </a:r>
            <a:r>
              <a:rPr lang="en-US" baseline="0" dirty="0" err="1" smtClean="0"/>
              <a:t>pp</a:t>
            </a:r>
            <a:r>
              <a:rPr lang="en-US" baseline="0" dirty="0" smtClean="0"/>
              <a:t> 230 and 228, respectively.</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3</a:t>
            </a:fld>
            <a:endParaRPr lang="en-US"/>
          </a:p>
        </p:txBody>
      </p:sp>
    </p:spTree>
    <p:extLst>
      <p:ext uri="{BB962C8B-B14F-4D97-AF65-F5344CB8AC3E}">
        <p14:creationId xmlns:p14="http://schemas.microsoft.com/office/powerpoint/2010/main" val="1488370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SPMH</a:t>
            </a:r>
            <a:r>
              <a:rPr lang="en-US" baseline="0" dirty="0" smtClean="0"/>
              <a:t> p 162</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4</a:t>
            </a:fld>
            <a:endParaRPr lang="en-US"/>
          </a:p>
        </p:txBody>
      </p:sp>
    </p:spTree>
    <p:extLst>
      <p:ext uri="{BB962C8B-B14F-4D97-AF65-F5344CB8AC3E}">
        <p14:creationId xmlns:p14="http://schemas.microsoft.com/office/powerpoint/2010/main" val="41629581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SPMH p 169</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5</a:t>
            </a:fld>
            <a:endParaRPr lang="en-US"/>
          </a:p>
        </p:txBody>
      </p:sp>
    </p:spTree>
    <p:extLst>
      <p:ext uri="{BB962C8B-B14F-4D97-AF65-F5344CB8AC3E}">
        <p14:creationId xmlns:p14="http://schemas.microsoft.com/office/powerpoint/2010/main" val="3405677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SPMH </a:t>
            </a:r>
            <a:r>
              <a:rPr lang="en-US" dirty="0" err="1" smtClean="0"/>
              <a:t>pp</a:t>
            </a:r>
            <a:r>
              <a:rPr lang="en-US" dirty="0" smtClean="0"/>
              <a:t> 198+</a:t>
            </a:r>
          </a:p>
          <a:p>
            <a:r>
              <a:rPr lang="en-US" dirty="0" smtClean="0"/>
              <a:t>Image is from http://</a:t>
            </a:r>
            <a:r>
              <a:rPr lang="en-US" dirty="0" err="1" smtClean="0"/>
              <a:t>en.wikipedia.org</a:t>
            </a:r>
            <a:r>
              <a:rPr lang="en-US" dirty="0" smtClean="0"/>
              <a:t>/wiki/</a:t>
            </a:r>
            <a:r>
              <a:rPr lang="en-US" smtClean="0"/>
              <a:t>Critical_path_method</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6</a:t>
            </a:fld>
            <a:endParaRPr lang="en-US"/>
          </a:p>
        </p:txBody>
      </p:sp>
    </p:spTree>
    <p:extLst>
      <p:ext uri="{BB962C8B-B14F-4D97-AF65-F5344CB8AC3E}">
        <p14:creationId xmlns:p14="http://schemas.microsoft.com/office/powerpoint/2010/main" val="3993284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SPMH p 223</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7</a:t>
            </a:fld>
            <a:endParaRPr lang="en-US"/>
          </a:p>
        </p:txBody>
      </p:sp>
    </p:spTree>
    <p:extLst>
      <p:ext uri="{BB962C8B-B14F-4D97-AF65-F5344CB8AC3E}">
        <p14:creationId xmlns:p14="http://schemas.microsoft.com/office/powerpoint/2010/main" val="8747939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SPMH</a:t>
            </a:r>
            <a:r>
              <a:rPr lang="en-US" baseline="0" dirty="0" smtClean="0"/>
              <a:t> </a:t>
            </a:r>
            <a:r>
              <a:rPr lang="en-US" baseline="0" dirty="0" err="1" smtClean="0"/>
              <a:t>pp</a:t>
            </a:r>
            <a:r>
              <a:rPr lang="en-US" baseline="0" dirty="0" smtClean="0"/>
              <a:t> 184+</a:t>
            </a:r>
            <a:endParaRPr lang="en-US" dirty="0"/>
          </a:p>
        </p:txBody>
      </p:sp>
      <p:sp>
        <p:nvSpPr>
          <p:cNvPr id="4" name="Slide Number Placeholder 3"/>
          <p:cNvSpPr>
            <a:spLocks noGrp="1"/>
          </p:cNvSpPr>
          <p:nvPr>
            <p:ph type="sldNum" sz="quarter" idx="10"/>
          </p:nvPr>
        </p:nvSpPr>
        <p:spPr/>
        <p:txBody>
          <a:bodyPr/>
          <a:lstStyle/>
          <a:p>
            <a:fld id="{895D219F-72C3-974B-A2BC-27D16B8DCB4B}" type="slidenum">
              <a:rPr lang="en-US" smtClean="0"/>
              <a:t>8</a:t>
            </a:fld>
            <a:endParaRPr lang="en-US"/>
          </a:p>
        </p:txBody>
      </p:sp>
    </p:spTree>
    <p:extLst>
      <p:ext uri="{BB962C8B-B14F-4D97-AF65-F5344CB8AC3E}">
        <p14:creationId xmlns:p14="http://schemas.microsoft.com/office/powerpoint/2010/main" val="2716305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9/23/14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1578052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9/23/14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111137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9/23/14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285480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E2898A-B575-4685-97BE-A287164D6B20}" type="datetimeFigureOut">
              <a:rPr lang="en-US" smtClean="0"/>
              <a:t>9/23/14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900285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E2898A-B575-4685-97BE-A287164D6B20}" type="datetimeFigureOut">
              <a:rPr lang="en-US" smtClean="0"/>
              <a:t>9/23/14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532190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6E2898A-B575-4685-97BE-A287164D6B20}" type="datetimeFigureOut">
              <a:rPr lang="en-US" smtClean="0"/>
              <a:t>9/23/14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012161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6E2898A-B575-4685-97BE-A287164D6B20}" type="datetimeFigureOut">
              <a:rPr lang="en-US" smtClean="0"/>
              <a:t>9/23/14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9793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6E2898A-B575-4685-97BE-A287164D6B20}" type="datetimeFigureOut">
              <a:rPr lang="en-US" smtClean="0"/>
              <a:t>9/23/14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3512910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E2898A-B575-4685-97BE-A287164D6B20}" type="datetimeFigureOut">
              <a:rPr lang="en-US" smtClean="0"/>
              <a:t>9/23/14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284968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2898A-B575-4685-97BE-A287164D6B20}" type="datetimeFigureOut">
              <a:rPr lang="en-US" smtClean="0"/>
              <a:t>9/23/14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2465825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6E2898A-B575-4685-97BE-A287164D6B20}" type="datetimeFigureOut">
              <a:rPr lang="en-US" smtClean="0"/>
              <a:t>9/23/14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3FCA86-D5CA-41BC-ADF9-86C6FA7951DF}" type="slidenum">
              <a:rPr lang="en-US" smtClean="0"/>
              <a:t>‹#›</a:t>
            </a:fld>
            <a:endParaRPr lang="en-US"/>
          </a:p>
        </p:txBody>
      </p:sp>
    </p:spTree>
    <p:extLst>
      <p:ext uri="{BB962C8B-B14F-4D97-AF65-F5344CB8AC3E}">
        <p14:creationId xmlns:p14="http://schemas.microsoft.com/office/powerpoint/2010/main" val="40796841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E2898A-B575-4685-97BE-A287164D6B20}" type="datetimeFigureOut">
              <a:rPr lang="en-US" smtClean="0"/>
              <a:t>9/23/14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3FCA86-D5CA-41BC-ADF9-86C6FA7951DF}" type="slidenum">
              <a:rPr lang="en-US" smtClean="0"/>
              <a:t>‹#›</a:t>
            </a:fld>
            <a:endParaRPr lang="en-US"/>
          </a:p>
        </p:txBody>
      </p:sp>
      <p:sp>
        <p:nvSpPr>
          <p:cNvPr id="7" name="Slide Number Placeholder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03FCA86-D5CA-41BC-ADF9-86C6FA7951DF}" type="slidenum">
              <a:rPr lang="en-US" smtClean="0"/>
              <a:pPr/>
              <a:t>‹#›</a:t>
            </a:fld>
            <a:endParaRPr lang="en-US"/>
          </a:p>
        </p:txBody>
      </p:sp>
    </p:spTree>
    <p:extLst>
      <p:ext uri="{BB962C8B-B14F-4D97-AF65-F5344CB8AC3E}">
        <p14:creationId xmlns:p14="http://schemas.microsoft.com/office/powerpoint/2010/main" val="15655238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0025"/>
            <a:ext cx="7772400" cy="1470025"/>
          </a:xfrm>
        </p:spPr>
        <p:txBody>
          <a:bodyPr/>
          <a:lstStyle/>
          <a:p>
            <a:r>
              <a:rPr lang="en-US" dirty="0" smtClean="0"/>
              <a:t>Planning – Old School</a:t>
            </a:r>
            <a:endParaRPr lang="en-US" dirty="0"/>
          </a:p>
        </p:txBody>
      </p:sp>
      <p:sp>
        <p:nvSpPr>
          <p:cNvPr id="3" name="Subtitle 2"/>
          <p:cNvSpPr>
            <a:spLocks noGrp="1"/>
          </p:cNvSpPr>
          <p:nvPr>
            <p:ph type="subTitle" idx="1"/>
          </p:nvPr>
        </p:nvSpPr>
        <p:spPr>
          <a:xfrm>
            <a:off x="1371600" y="4495800"/>
            <a:ext cx="6400800" cy="1752600"/>
          </a:xfrm>
        </p:spPr>
        <p:txBody>
          <a:bodyPr/>
          <a:lstStyle/>
          <a:p>
            <a:r>
              <a:rPr lang="en-US" dirty="0" smtClean="0"/>
              <a:t>Plus a lot of stuff about process</a:t>
            </a:r>
            <a:endParaRPr lang="en-US" dirty="0"/>
          </a:p>
        </p:txBody>
      </p:sp>
      <p:pic>
        <p:nvPicPr>
          <p:cNvPr id="4" name="Picture 31" descr="rose4"/>
          <p:cNvPicPr>
            <a:picLocks noChangeAspect="1" noChangeArrowheads="1"/>
          </p:cNvPicPr>
          <p:nvPr/>
        </p:nvPicPr>
        <p:blipFill>
          <a:blip r:embed="rId3">
            <a:alphaModFix/>
          </a:blip>
          <a:srcRect l="12895" t="22858"/>
          <a:stretch>
            <a:fillRect/>
          </a:stretch>
        </p:blipFill>
        <p:spPr bwMode="auto">
          <a:xfrm>
            <a:off x="5784576" y="6300787"/>
            <a:ext cx="3359424" cy="557213"/>
          </a:xfrm>
          <a:prstGeom prst="rect">
            <a:avLst/>
          </a:prstGeom>
          <a:noFill/>
        </p:spPr>
      </p:pic>
      <p:pic>
        <p:nvPicPr>
          <p:cNvPr id="6" name="Picture 5" descr="IMG_2970_1024x1024.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46400" y="76200"/>
            <a:ext cx="3251200" cy="2438400"/>
          </a:xfrm>
          <a:prstGeom prst="rect">
            <a:avLst/>
          </a:prstGeom>
        </p:spPr>
      </p:pic>
    </p:spTree>
    <p:extLst>
      <p:ext uri="{BB962C8B-B14F-4D97-AF65-F5344CB8AC3E}">
        <p14:creationId xmlns:p14="http://schemas.microsoft.com/office/powerpoint/2010/main" val="149353896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Alistair Cockburn’s principles for selecting a methodology</a:t>
            </a:r>
            <a:endParaRPr lang="en-US" dirty="0"/>
          </a:p>
        </p:txBody>
      </p:sp>
      <p:sp>
        <p:nvSpPr>
          <p:cNvPr id="3" name="Content Placeholder 2"/>
          <p:cNvSpPr>
            <a:spLocks noGrp="1"/>
          </p:cNvSpPr>
          <p:nvPr>
            <p:ph idx="1"/>
          </p:nvPr>
        </p:nvSpPr>
        <p:spPr/>
        <p:txBody>
          <a:bodyPr>
            <a:normAutofit/>
          </a:bodyPr>
          <a:lstStyle/>
          <a:p>
            <a:r>
              <a:rPr lang="en-US" sz="2400" dirty="0" smtClean="0"/>
              <a:t>A larger group of people </a:t>
            </a:r>
            <a:br>
              <a:rPr lang="en-US" sz="2400" dirty="0" smtClean="0"/>
            </a:br>
            <a:r>
              <a:rPr lang="en-US" sz="2400" dirty="0" smtClean="0"/>
              <a:t>needs a larger methodology.</a:t>
            </a:r>
          </a:p>
          <a:p>
            <a:r>
              <a:rPr lang="en-US" sz="2400" dirty="0" smtClean="0"/>
              <a:t>A system whose undetected </a:t>
            </a:r>
            <a:br>
              <a:rPr lang="en-US" sz="2400" dirty="0" smtClean="0"/>
            </a:br>
            <a:r>
              <a:rPr lang="en-US" sz="2400" dirty="0" smtClean="0"/>
              <a:t>defects will produce more </a:t>
            </a:r>
            <a:br>
              <a:rPr lang="en-US" sz="2400" dirty="0" smtClean="0"/>
            </a:br>
            <a:r>
              <a:rPr lang="en-US" sz="2400" dirty="0" smtClean="0"/>
              <a:t>damage needs more publicly </a:t>
            </a:r>
            <a:br>
              <a:rPr lang="en-US" sz="2400" dirty="0" smtClean="0"/>
            </a:br>
            <a:r>
              <a:rPr lang="en-US" sz="2400" dirty="0" smtClean="0"/>
              <a:t>visible correctness.</a:t>
            </a:r>
          </a:p>
          <a:p>
            <a:r>
              <a:rPr lang="en-US" sz="2400" dirty="0" smtClean="0"/>
              <a:t>A relatively small increase in </a:t>
            </a:r>
            <a:br>
              <a:rPr lang="en-US" sz="2400" dirty="0" smtClean="0"/>
            </a:br>
            <a:r>
              <a:rPr lang="en-US" sz="2400" dirty="0" smtClean="0"/>
              <a:t>methodology adds a </a:t>
            </a:r>
            <a:br>
              <a:rPr lang="en-US" sz="2400" dirty="0" smtClean="0"/>
            </a:br>
            <a:r>
              <a:rPr lang="en-US" sz="2400" dirty="0" smtClean="0"/>
              <a:t>relatively large increase in cost.</a:t>
            </a:r>
          </a:p>
          <a:p>
            <a:r>
              <a:rPr lang="en-US" sz="2400" dirty="0" smtClean="0"/>
              <a:t>The most effective way to transmit ideas among people is face-to-face interaction at a whiteboard.</a:t>
            </a:r>
            <a:endParaRPr lang="en-US" sz="2400" dirty="0"/>
          </a:p>
        </p:txBody>
      </p:sp>
      <p:pic>
        <p:nvPicPr>
          <p:cNvPr id="4" name="Picture 3"/>
          <p:cNvPicPr>
            <a:picLocks noChangeAspect="1"/>
          </p:cNvPicPr>
          <p:nvPr/>
        </p:nvPicPr>
        <p:blipFill>
          <a:blip r:embed="rId3"/>
          <a:stretch>
            <a:fillRect/>
          </a:stretch>
        </p:blipFill>
        <p:spPr>
          <a:xfrm>
            <a:off x="4800600" y="1752600"/>
            <a:ext cx="4102100" cy="2895600"/>
          </a:xfrm>
          <a:prstGeom prst="rect">
            <a:avLst/>
          </a:prstGeom>
        </p:spPr>
      </p:pic>
    </p:spTree>
    <p:extLst>
      <p:ext uri="{BB962C8B-B14F-4D97-AF65-F5344CB8AC3E}">
        <p14:creationId xmlns:p14="http://schemas.microsoft.com/office/powerpoint/2010/main" val="19686108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into teams </a:t>
            </a:r>
            <a:r>
              <a:rPr lang="en-US" dirty="0" smtClean="0"/>
              <a:t>by number, 1-4</a:t>
            </a:r>
            <a:endParaRPr lang="en-US" dirty="0"/>
          </a:p>
        </p:txBody>
      </p:sp>
      <p:sp>
        <p:nvSpPr>
          <p:cNvPr id="3" name="Content Placeholder 2"/>
          <p:cNvSpPr>
            <a:spLocks noGrp="1"/>
          </p:cNvSpPr>
          <p:nvPr>
            <p:ph idx="1"/>
          </p:nvPr>
        </p:nvSpPr>
        <p:spPr/>
        <p:txBody>
          <a:bodyPr>
            <a:normAutofit lnSpcReduction="10000"/>
          </a:bodyPr>
          <a:lstStyle/>
          <a:p>
            <a:r>
              <a:rPr lang="en-US" dirty="0" smtClean="0"/>
              <a:t>Ref Phillips Sec 6.2.1 – 6.2.6 copy out on Moodle.</a:t>
            </a:r>
          </a:p>
          <a:p>
            <a:r>
              <a:rPr lang="en-US" dirty="0" smtClean="0"/>
              <a:t>1’s – Prototyping, 6.2.1</a:t>
            </a:r>
          </a:p>
          <a:p>
            <a:r>
              <a:rPr lang="en-US" dirty="0" smtClean="0"/>
              <a:t>2’s – RAD, 6.2.2</a:t>
            </a:r>
          </a:p>
          <a:p>
            <a:r>
              <a:rPr lang="en-US" dirty="0" smtClean="0"/>
              <a:t>3’s – Spiral, 6.2.4</a:t>
            </a:r>
          </a:p>
          <a:p>
            <a:r>
              <a:rPr lang="en-US" dirty="0" smtClean="0"/>
              <a:t>4’s – Lean (Agile), 6.2.5</a:t>
            </a:r>
          </a:p>
          <a:p>
            <a:r>
              <a:rPr lang="en-US" dirty="0" smtClean="0"/>
              <a:t>Answer the 3 questions on the handout sheet!</a:t>
            </a:r>
          </a:p>
          <a:p>
            <a:r>
              <a:rPr lang="en-US" dirty="0" smtClean="0"/>
              <a:t>We’ll show each team’s results on the screen.</a:t>
            </a:r>
            <a:endParaRPr lang="en-US" dirty="0"/>
          </a:p>
        </p:txBody>
      </p:sp>
    </p:spTree>
    <p:extLst>
      <p:ext uri="{BB962C8B-B14F-4D97-AF65-F5344CB8AC3E}">
        <p14:creationId xmlns:p14="http://schemas.microsoft.com/office/powerpoint/2010/main" val="132298103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2167730" y="2632869"/>
            <a:ext cx="5783262" cy="1143000"/>
          </a:xfrm>
        </p:spPr>
        <p:txBody>
          <a:bodyPr>
            <a:normAutofit fontScale="90000"/>
          </a:bodyPr>
          <a:lstStyle/>
          <a:p>
            <a:r>
              <a:rPr lang="en-US" dirty="0" smtClean="0"/>
              <a:t>Behold the  Waterfall and some V-charts</a:t>
            </a:r>
            <a:endParaRPr lang="en-US" dirty="0"/>
          </a:p>
        </p:txBody>
      </p:sp>
      <p:pic>
        <p:nvPicPr>
          <p:cNvPr id="7" name="Picture 6" descr="V-chart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5000" y="127000"/>
            <a:ext cx="5676900" cy="6731000"/>
          </a:xfrm>
          <a:prstGeom prst="rect">
            <a:avLst/>
          </a:prstGeom>
        </p:spPr>
      </p:pic>
    </p:spTree>
    <p:extLst>
      <p:ext uri="{BB962C8B-B14F-4D97-AF65-F5344CB8AC3E}">
        <p14:creationId xmlns:p14="http://schemas.microsoft.com/office/powerpoint/2010/main" val="25811973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1824830" y="2670969"/>
            <a:ext cx="4792662" cy="1143000"/>
          </a:xfrm>
        </p:spPr>
        <p:txBody>
          <a:bodyPr/>
          <a:lstStyle/>
          <a:p>
            <a:r>
              <a:rPr lang="en-US" dirty="0" smtClean="0"/>
              <a:t>Behold the Spiral</a:t>
            </a:r>
            <a:endParaRPr lang="en-US" dirty="0"/>
          </a:p>
        </p:txBody>
      </p:sp>
      <p:pic>
        <p:nvPicPr>
          <p:cNvPr id="4" name="Picture 3" descr="Spiral.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0700" y="762000"/>
            <a:ext cx="6515100" cy="6032500"/>
          </a:xfrm>
          <a:prstGeom prst="rect">
            <a:avLst/>
          </a:prstGeom>
        </p:spPr>
      </p:pic>
    </p:spTree>
    <p:extLst>
      <p:ext uri="{BB962C8B-B14F-4D97-AF65-F5344CB8AC3E}">
        <p14:creationId xmlns:p14="http://schemas.microsoft.com/office/powerpoint/2010/main" val="108816546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the PERT chart</a:t>
            </a:r>
            <a:endParaRPr lang="en-US" dirty="0"/>
          </a:p>
        </p:txBody>
      </p:sp>
      <p:sp>
        <p:nvSpPr>
          <p:cNvPr id="3" name="Content Placeholder 2"/>
          <p:cNvSpPr>
            <a:spLocks noGrp="1"/>
          </p:cNvSpPr>
          <p:nvPr>
            <p:ph idx="1"/>
          </p:nvPr>
        </p:nvSpPr>
        <p:spPr>
          <a:xfrm rot="16200000">
            <a:off x="-1066799" y="2971800"/>
            <a:ext cx="4343400" cy="1600200"/>
          </a:xfrm>
        </p:spPr>
        <p:txBody>
          <a:bodyPr/>
          <a:lstStyle/>
          <a:p>
            <a:r>
              <a:rPr lang="en-US" dirty="0" smtClean="0"/>
              <a:t>Cards on the wall</a:t>
            </a:r>
          </a:p>
          <a:p>
            <a:r>
              <a:rPr lang="en-US" dirty="0" smtClean="0"/>
              <a:t>Find critical path</a:t>
            </a:r>
            <a:endParaRPr lang="en-US" dirty="0"/>
          </a:p>
        </p:txBody>
      </p:sp>
      <p:pic>
        <p:nvPicPr>
          <p:cNvPr id="4" name="Picture 3" descr="SimpleAONwDrag3.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1219200"/>
            <a:ext cx="7620000" cy="5715000"/>
          </a:xfrm>
          <a:prstGeom prst="rect">
            <a:avLst/>
          </a:prstGeom>
        </p:spPr>
      </p:pic>
    </p:spTree>
    <p:extLst>
      <p:ext uri="{BB962C8B-B14F-4D97-AF65-F5344CB8AC3E}">
        <p14:creationId xmlns:p14="http://schemas.microsoft.com/office/powerpoint/2010/main" val="87013883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Philip’s Waterfall Example</a:t>
            </a:r>
            <a:endParaRPr lang="en-US" dirty="0"/>
          </a:p>
        </p:txBody>
      </p:sp>
      <p:sp>
        <p:nvSpPr>
          <p:cNvPr id="3" name="Content Placeholder 2"/>
          <p:cNvSpPr>
            <a:spLocks noGrp="1"/>
          </p:cNvSpPr>
          <p:nvPr>
            <p:ph idx="1"/>
          </p:nvPr>
        </p:nvSpPr>
        <p:spPr/>
        <p:txBody>
          <a:bodyPr/>
          <a:lstStyle/>
          <a:p>
            <a:pPr marL="0" indent="0">
              <a:buNone/>
            </a:pPr>
            <a:r>
              <a:rPr lang="en-US" dirty="0" smtClean="0"/>
              <a:t>“Your primary customer wants a new report capability. This is similar to many of the projects you have done in the past. You and your customer know the product well, so you select the straight waterfall process…”</a:t>
            </a:r>
            <a:endParaRPr lang="en-US" dirty="0"/>
          </a:p>
        </p:txBody>
      </p:sp>
    </p:spTree>
    <p:extLst>
      <p:ext uri="{BB962C8B-B14F-4D97-AF65-F5344CB8AC3E}">
        <p14:creationId xmlns:p14="http://schemas.microsoft.com/office/powerpoint/2010/main" val="341813789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2450" y="990600"/>
            <a:ext cx="4810125" cy="5715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 y="2081212"/>
            <a:ext cx="4543425" cy="464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a:off x="457200" y="76200"/>
            <a:ext cx="8229600" cy="1143000"/>
          </a:xfrm>
        </p:spPr>
        <p:txBody>
          <a:bodyPr/>
          <a:lstStyle/>
          <a:p>
            <a:r>
              <a:rPr lang="en-US" dirty="0" smtClean="0"/>
              <a:t>CMM - Can this be agile?</a:t>
            </a:r>
            <a:endParaRPr lang="en-US" dirty="0"/>
          </a:p>
        </p:txBody>
      </p:sp>
    </p:spTree>
    <p:extLst>
      <p:ext uri="{BB962C8B-B14F-4D97-AF65-F5344CB8AC3E}">
        <p14:creationId xmlns:p14="http://schemas.microsoft.com/office/powerpoint/2010/main" val="171345537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470</TotalTime>
  <Words>334</Words>
  <Application>Microsoft Macintosh PowerPoint</Application>
  <PresentationFormat>On-screen Show (4:3)</PresentationFormat>
  <Paragraphs>42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Planning – Old School</vt:lpstr>
      <vt:lpstr>Alistair Cockburn’s principles for selecting a methodology</vt:lpstr>
      <vt:lpstr>Get into teams by number, 1-4</vt:lpstr>
      <vt:lpstr>Behold the  Waterfall and some V-charts</vt:lpstr>
      <vt:lpstr>Behold the Spiral</vt:lpstr>
      <vt:lpstr>Making the PERT chart</vt:lpstr>
      <vt:lpstr>Philip’s Waterfall Example</vt:lpstr>
      <vt:lpstr>CMM - Can this be agile?</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 Old School</dc:title>
  <dc:creator>Mike Hewner</dc:creator>
  <cp:lastModifiedBy>Steve Chenoweth</cp:lastModifiedBy>
  <cp:revision>29</cp:revision>
  <dcterms:created xsi:type="dcterms:W3CDTF">2013-09-23T14:17:14Z</dcterms:created>
  <dcterms:modified xsi:type="dcterms:W3CDTF">2014-09-23T12:47:57Z</dcterms:modified>
</cp:coreProperties>
</file>