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5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6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7DFB4D-D221-CD42-B6DE-DFF3E9ABD2FD}" type="datetimeFigureOut">
              <a:rPr lang="en-US" smtClean="0"/>
              <a:t>9/22/14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E46117-A147-F64D-B755-42B44955F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8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Picture is the Agile Onion, from http://</a:t>
            </a:r>
            <a:r>
              <a:rPr lang="en-US" dirty="0" err="1" smtClean="0"/>
              <a:t>johandecoster.wordpress.com</a:t>
            </a:r>
            <a:r>
              <a:rPr lang="en-US" dirty="0" smtClean="0"/>
              <a:t>/category/estimating-and-planning/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46117-A147-F64D-B755-42B44955F7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53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Marshall McLuhan image from http://</a:t>
            </a:r>
            <a:r>
              <a:rPr lang="en-US" dirty="0" err="1" smtClean="0"/>
              <a:t>www.periodicoenfoque.com.mx</a:t>
            </a:r>
            <a:r>
              <a:rPr lang="en-US" dirty="0" smtClean="0"/>
              <a:t>/2012/07/</a:t>
            </a:r>
            <a:r>
              <a:rPr lang="en-US" dirty="0" err="1" smtClean="0"/>
              <a:t>influyo</a:t>
            </a:r>
            <a:r>
              <a:rPr lang="en-US" dirty="0" smtClean="0"/>
              <a:t>-</a:t>
            </a:r>
            <a:r>
              <a:rPr lang="en-US" dirty="0" err="1" smtClean="0"/>
              <a:t>mcluhan</a:t>
            </a:r>
            <a:r>
              <a:rPr lang="en-US" dirty="0" smtClean="0"/>
              <a:t>-en-la-</a:t>
            </a:r>
            <a:r>
              <a:rPr lang="en-US" dirty="0" err="1" smtClean="0"/>
              <a:t>cultura</a:t>
            </a:r>
            <a:r>
              <a:rPr lang="en-US" dirty="0" smtClean="0"/>
              <a:t>-de-la-</a:t>
            </a:r>
            <a:r>
              <a:rPr lang="en-US" dirty="0" err="1" smtClean="0"/>
              <a:t>segunda</a:t>
            </a:r>
            <a:r>
              <a:rPr lang="en-US" dirty="0" smtClean="0"/>
              <a:t>-</a:t>
            </a:r>
            <a:r>
              <a:rPr lang="en-US" dirty="0" err="1" smtClean="0"/>
              <a:t>mitad</a:t>
            </a:r>
            <a:r>
              <a:rPr lang="en-US" dirty="0" smtClean="0"/>
              <a:t>-del-</a:t>
            </a:r>
            <a:r>
              <a:rPr lang="en-US" dirty="0" err="1" smtClean="0"/>
              <a:t>siglo</a:t>
            </a:r>
            <a:r>
              <a:rPr lang="en-US" dirty="0" smtClean="0"/>
              <a:t>-xx/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46117-A147-F64D-B755-42B44955F7F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122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Haircut image courtesy of http://</a:t>
            </a:r>
            <a:r>
              <a:rPr lang="en-US" dirty="0" err="1" smtClean="0"/>
              <a:t>library.austintexas.gov</a:t>
            </a:r>
            <a:r>
              <a:rPr lang="en-US" dirty="0" smtClean="0"/>
              <a:t>/archive/201211.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46117-A147-F64D-B755-42B44955F7F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25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Unimproved</a:t>
            </a:r>
            <a:r>
              <a:rPr lang="en-US" baseline="0" dirty="0" smtClean="0"/>
              <a:t> mousetrap from http://</a:t>
            </a:r>
            <a:r>
              <a:rPr lang="en-US" baseline="0" dirty="0" err="1" smtClean="0"/>
              <a:t>cottagelife.com</a:t>
            </a:r>
            <a:r>
              <a:rPr lang="en-US" baseline="0" dirty="0" smtClean="0"/>
              <a:t>/13796/</a:t>
            </a:r>
            <a:r>
              <a:rPr lang="en-US" baseline="0" dirty="0" err="1" smtClean="0"/>
              <a:t>diy</a:t>
            </a:r>
            <a:r>
              <a:rPr lang="en-US" baseline="0" dirty="0" smtClean="0"/>
              <a:t>/tools-products/choosing-a-mousetrap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46117-A147-F64D-B755-42B44955F7F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92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D8D9-56C1-473A-9F9D-21B02573E835}" type="datetimeFigureOut">
              <a:rPr lang="en-US" smtClean="0"/>
              <a:t>9/22/14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4348-246C-4580-A87A-0398ABD39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370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D8D9-56C1-473A-9F9D-21B02573E835}" type="datetimeFigureOut">
              <a:rPr lang="en-US" smtClean="0"/>
              <a:t>9/22/14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4348-246C-4580-A87A-0398ABD39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38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D8D9-56C1-473A-9F9D-21B02573E835}" type="datetimeFigureOut">
              <a:rPr lang="en-US" smtClean="0"/>
              <a:t>9/22/14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4348-246C-4580-A87A-0398ABD39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97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D8D9-56C1-473A-9F9D-21B02573E835}" type="datetimeFigureOut">
              <a:rPr lang="en-US" smtClean="0"/>
              <a:t>9/22/14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4348-246C-4580-A87A-0398ABD39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384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D8D9-56C1-473A-9F9D-21B02573E835}" type="datetimeFigureOut">
              <a:rPr lang="en-US" smtClean="0"/>
              <a:t>9/22/14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4348-246C-4580-A87A-0398ABD39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58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D8D9-56C1-473A-9F9D-21B02573E835}" type="datetimeFigureOut">
              <a:rPr lang="en-US" smtClean="0"/>
              <a:t>9/22/14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4348-246C-4580-A87A-0398ABD39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0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D8D9-56C1-473A-9F9D-21B02573E835}" type="datetimeFigureOut">
              <a:rPr lang="en-US" smtClean="0"/>
              <a:t>9/22/14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4348-246C-4580-A87A-0398ABD39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732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D8D9-56C1-473A-9F9D-21B02573E835}" type="datetimeFigureOut">
              <a:rPr lang="en-US" smtClean="0"/>
              <a:t>9/22/14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4348-246C-4580-A87A-0398ABD39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12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D8D9-56C1-473A-9F9D-21B02573E835}" type="datetimeFigureOut">
              <a:rPr lang="en-US" smtClean="0"/>
              <a:t>9/22/14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4348-246C-4580-A87A-0398ABD39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2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D8D9-56C1-473A-9F9D-21B02573E835}" type="datetimeFigureOut">
              <a:rPr lang="en-US" smtClean="0"/>
              <a:t>9/22/14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4348-246C-4580-A87A-0398ABD39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201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D8D9-56C1-473A-9F9D-21B02573E835}" type="datetimeFigureOut">
              <a:rPr lang="en-US" smtClean="0"/>
              <a:t>9/22/14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14348-246C-4580-A87A-0398ABD396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84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6D8D9-56C1-473A-9F9D-21B02573E835}" type="datetimeFigureOut">
              <a:rPr lang="en-US" smtClean="0"/>
              <a:t>9/22/14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14348-246C-4580-A87A-0398ABD396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A714348-246C-4580-A87A-0398ABD396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gile2009.agilealliance.org/files/session_pdfs/Agile_2009_Release_Planning_Handouts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jp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1470025"/>
          </a:xfrm>
        </p:spPr>
        <p:txBody>
          <a:bodyPr/>
          <a:lstStyle/>
          <a:p>
            <a:r>
              <a:rPr lang="en-US" dirty="0" smtClean="0"/>
              <a:t>Planning – Agile Style</a:t>
            </a:r>
            <a:endParaRPr lang="en-US" dirty="0"/>
          </a:p>
        </p:txBody>
      </p:sp>
      <p:pic>
        <p:nvPicPr>
          <p:cNvPr id="4" name="Picture 3" descr="oni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447800"/>
            <a:ext cx="8521700" cy="4470400"/>
          </a:xfrm>
          <a:prstGeom prst="rect">
            <a:avLst/>
          </a:prstGeom>
        </p:spPr>
      </p:pic>
      <p:pic>
        <p:nvPicPr>
          <p:cNvPr id="5" name="Picture 31" descr="rose4"/>
          <p:cNvPicPr>
            <a:picLocks noChangeAspect="1" noChangeArrowheads="1"/>
          </p:cNvPicPr>
          <p:nvPr/>
        </p:nvPicPr>
        <p:blipFill>
          <a:blip r:embed="rId4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193808" y="6172200"/>
            <a:ext cx="29209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All kinds of iterations!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668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Iteration 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Anticipation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smtClean="0"/>
              <a:t>adaptation</a:t>
            </a:r>
          </a:p>
          <a:p>
            <a:endParaRPr lang="en-US" dirty="0"/>
          </a:p>
          <a:p>
            <a:r>
              <a:rPr lang="en-US" dirty="0" smtClean="0"/>
              <a:t>See </a:t>
            </a:r>
            <a:r>
              <a:rPr lang="en-US" dirty="0" err="1" smtClean="0"/>
              <a:t>Highsmith’s</a:t>
            </a:r>
            <a:r>
              <a:rPr lang="en-US" dirty="0"/>
              <a:t> presentation at </a:t>
            </a:r>
            <a:r>
              <a:rPr lang="en-US" sz="2800" dirty="0">
                <a:hlinkClick r:id="rId2"/>
              </a:rPr>
              <a:t>http://agile2009.agilealliance.org/files/session_pdfs/</a:t>
            </a:r>
            <a:r>
              <a:rPr lang="en-US" sz="2800" dirty="0" smtClean="0">
                <a:hlinkClick r:id="rId2"/>
              </a:rPr>
              <a:t>Agile_2009_Release_Planning_Handouts.pdf</a:t>
            </a:r>
            <a:r>
              <a:rPr lang="en-US" sz="2800" smtClean="0"/>
              <a:t>, Slides 13 – 15.</a:t>
            </a: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062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iterations simplify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3 main ways?</a:t>
            </a:r>
          </a:p>
          <a:p>
            <a:r>
              <a:rPr lang="en-US" dirty="0" smtClean="0"/>
              <a:t>Flexibility – change when you discover issues</a:t>
            </a:r>
          </a:p>
          <a:p>
            <a:pPr lvl="1"/>
            <a:r>
              <a:rPr lang="en-US" dirty="0" smtClean="0"/>
              <a:t>Know where problems are before committing </a:t>
            </a:r>
          </a:p>
          <a:p>
            <a:r>
              <a:rPr lang="en-US" dirty="0" smtClean="0"/>
              <a:t>It’s easier than up-front planning</a:t>
            </a:r>
          </a:p>
          <a:p>
            <a:r>
              <a:rPr lang="en-US" dirty="0" smtClean="0"/>
              <a:t>Feedback to customer</a:t>
            </a:r>
          </a:p>
          <a:p>
            <a:pPr lvl="1"/>
            <a:r>
              <a:rPr lang="en-US" dirty="0" smtClean="0"/>
              <a:t>Lets them changer their mind</a:t>
            </a:r>
            <a:endParaRPr lang="en-US" dirty="0"/>
          </a:p>
          <a:p>
            <a:r>
              <a:rPr lang="en-US" dirty="0" smtClean="0"/>
              <a:t>But – need to avoid “looming technical risk”</a:t>
            </a:r>
          </a:p>
          <a:p>
            <a:pPr lvl="1"/>
            <a:r>
              <a:rPr lang="en-US" dirty="0" smtClean="0"/>
              <a:t>Dodging “technical debt” – like building the DB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718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Visibility of iterations…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05000"/>
            <a:ext cx="89154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14400" y="4343400"/>
            <a:ext cx="6629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Difficult to explain to the customer: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Developer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Technologies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Integration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00759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a user story look like?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95437"/>
            <a:ext cx="8590488" cy="320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352800" y="5105400"/>
            <a:ext cx="5562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“The medium is the message.” </a:t>
            </a:r>
          </a:p>
          <a:p>
            <a:r>
              <a:rPr lang="en-US" sz="3200" b="1" dirty="0"/>
              <a:t>	</a:t>
            </a:r>
            <a:r>
              <a:rPr lang="en-US" sz="3200" b="1" dirty="0" smtClean="0"/>
              <a:t>- McLuhan</a:t>
            </a:r>
            <a:endParaRPr lang="en-US" sz="3200" dirty="0"/>
          </a:p>
        </p:txBody>
      </p:sp>
      <p:pic>
        <p:nvPicPr>
          <p:cNvPr id="3" name="Picture 2" descr="Herbert-Marshall-McLuhan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96" y="4876800"/>
            <a:ext cx="2241804" cy="1709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141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about big, messy stories?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114800"/>
            <a:ext cx="8229600" cy="2514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How about technical stories?</a:t>
            </a:r>
          </a:p>
          <a:p>
            <a:endParaRPr lang="en-US" dirty="0"/>
          </a:p>
          <a:p>
            <a:r>
              <a:rPr lang="en-US" dirty="0" smtClean="0"/>
              <a:t>“A script will migrate the old database to the new system.”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057400"/>
            <a:ext cx="8685353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9615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about things </a:t>
            </a:r>
            <a:r>
              <a:rPr lang="en-US" i="1" dirty="0" smtClean="0"/>
              <a:t>we</a:t>
            </a:r>
            <a:r>
              <a:rPr lang="en-US" dirty="0" smtClean="0"/>
              <a:t> discover </a:t>
            </a:r>
            <a:br>
              <a:rPr lang="en-US" dirty="0" smtClean="0"/>
            </a:br>
            <a:r>
              <a:rPr lang="en-US" dirty="0" smtClean="0"/>
              <a:t>they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“In planning a product, however, some items that need to be delivered may not sound – at least to customers or product managers – as though they provide direct benefit.”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609600" y="3962400"/>
            <a:ext cx="1981200" cy="1524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 wants children to be main users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581400" y="3962400"/>
            <a:ext cx="1981200" cy="1524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 safety, they’ll all need to have short hair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48400" y="5562600"/>
            <a:ext cx="236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guarantee that, our system better provide the haircuts!</a:t>
            </a:r>
          </a:p>
        </p:txBody>
      </p:sp>
      <p:pic>
        <p:nvPicPr>
          <p:cNvPr id="8" name="Picture 7" descr="haircut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3962400"/>
            <a:ext cx="865632" cy="1289304"/>
          </a:xfrm>
          <a:prstGeom prst="rect">
            <a:avLst/>
          </a:prstGeom>
        </p:spPr>
      </p:pic>
      <p:cxnSp>
        <p:nvCxnSpPr>
          <p:cNvPr id="10" name="Straight Arrow Connector 9"/>
          <p:cNvCxnSpPr>
            <a:stCxn id="4" idx="3"/>
            <a:endCxn id="5" idx="1"/>
          </p:cNvCxnSpPr>
          <p:nvPr/>
        </p:nvCxnSpPr>
        <p:spPr>
          <a:xfrm>
            <a:off x="2590800" y="4724400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562600" y="4724400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081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planning poker?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" y="1828800"/>
            <a:ext cx="910341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5146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the Business Analyst?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00200"/>
            <a:ext cx="9045409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278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quality ≠ More elaborate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62187"/>
            <a:ext cx="8791058" cy="1319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258_istock_mousetrap-e1305753476352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900" y="3987800"/>
            <a:ext cx="3695700" cy="246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233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330</Words>
  <Application>Microsoft Macintosh PowerPoint</Application>
  <PresentationFormat>On-screen Show (4:3)</PresentationFormat>
  <Paragraphs>43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Planning – Agile Style</vt:lpstr>
      <vt:lpstr>How iterations simplify planning</vt:lpstr>
      <vt:lpstr>Visibility of iterations…</vt:lpstr>
      <vt:lpstr>What’s a user story look like?</vt:lpstr>
      <vt:lpstr>How about big, messy stories?</vt:lpstr>
      <vt:lpstr>How about things we discover  they need?</vt:lpstr>
      <vt:lpstr>Remember planning poker?</vt:lpstr>
      <vt:lpstr>Remember the Business Analyst?</vt:lpstr>
      <vt:lpstr>High quality ≠ More elaborate</vt:lpstr>
      <vt:lpstr>Iteration 0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– Agile Style</dc:title>
  <dc:creator>Mike Hewner</dc:creator>
  <cp:lastModifiedBy>Steve Chenoweth</cp:lastModifiedBy>
  <cp:revision>19</cp:revision>
  <dcterms:created xsi:type="dcterms:W3CDTF">2013-09-23T13:28:24Z</dcterms:created>
  <dcterms:modified xsi:type="dcterms:W3CDTF">2014-09-22T12:39:50Z</dcterms:modified>
</cp:coreProperties>
</file>