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62" r:id="rId3"/>
    <p:sldId id="258" r:id="rId4"/>
    <p:sldId id="264" r:id="rId5"/>
    <p:sldId id="256" r:id="rId6"/>
    <p:sldId id="259" r:id="rId7"/>
    <p:sldId id="260" r:id="rId8"/>
    <p:sldId id="261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204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D17946-3C52-A94B-AD93-1952F916D7E8}" type="datetimeFigureOut">
              <a:rPr lang="en-US" smtClean="0"/>
              <a:t>9/18/14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5E9C2-9C4E-3A4D-9192-2A12AB9A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230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Dilbert cartoon from http://</a:t>
            </a:r>
            <a:r>
              <a:rPr lang="en-US" dirty="0" err="1" smtClean="0"/>
              <a:t>www.machinediscovery.com</a:t>
            </a:r>
            <a:r>
              <a:rPr lang="en-US" dirty="0" smtClean="0"/>
              <a:t>/</a:t>
            </a:r>
            <a:r>
              <a:rPr lang="en-US" dirty="0" err="1" smtClean="0"/>
              <a:t>nise</a:t>
            </a:r>
            <a:r>
              <a:rPr lang="en-US" dirty="0" smtClean="0"/>
              <a:t>/</a:t>
            </a:r>
            <a:r>
              <a:rPr lang="en-US" dirty="0" err="1" smtClean="0"/>
              <a:t>help.html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5E9C2-9C4E-3A4D-9192-2A12AB9A6C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77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Image from http://</a:t>
            </a:r>
            <a:r>
              <a:rPr lang="en-US" dirty="0" err="1" smtClean="0"/>
              <a:t>en.wikipedia.org</a:t>
            </a:r>
            <a:r>
              <a:rPr lang="en-US" dirty="0" smtClean="0"/>
              <a:t>/wiki/V-Model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5E9C2-9C4E-3A4D-9192-2A12AB9A6C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231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8421-1015-44F1-81D7-B8E71975523A}" type="datetimeFigureOut">
              <a:rPr lang="en-US" smtClean="0"/>
              <a:t>9/18/14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BA49-388D-434E-8A8D-C1C380E57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9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8421-1015-44F1-81D7-B8E71975523A}" type="datetimeFigureOut">
              <a:rPr lang="en-US" smtClean="0"/>
              <a:t>9/18/14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BA49-388D-434E-8A8D-C1C380E57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0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8421-1015-44F1-81D7-B8E71975523A}" type="datetimeFigureOut">
              <a:rPr lang="en-US" smtClean="0"/>
              <a:t>9/18/14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BA49-388D-434E-8A8D-C1C380E57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43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8421-1015-44F1-81D7-B8E71975523A}" type="datetimeFigureOut">
              <a:rPr lang="en-US" smtClean="0"/>
              <a:t>9/18/14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BA49-388D-434E-8A8D-C1C380E57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18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8421-1015-44F1-81D7-B8E71975523A}" type="datetimeFigureOut">
              <a:rPr lang="en-US" smtClean="0"/>
              <a:t>9/18/14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BA49-388D-434E-8A8D-C1C380E57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34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8421-1015-44F1-81D7-B8E71975523A}" type="datetimeFigureOut">
              <a:rPr lang="en-US" smtClean="0"/>
              <a:t>9/18/14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BA49-388D-434E-8A8D-C1C380E57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8421-1015-44F1-81D7-B8E71975523A}" type="datetimeFigureOut">
              <a:rPr lang="en-US" smtClean="0"/>
              <a:t>9/18/14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BA49-388D-434E-8A8D-C1C380E57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59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8421-1015-44F1-81D7-B8E71975523A}" type="datetimeFigureOut">
              <a:rPr lang="en-US" smtClean="0"/>
              <a:t>9/18/14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BA49-388D-434E-8A8D-C1C380E57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61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8421-1015-44F1-81D7-B8E71975523A}" type="datetimeFigureOut">
              <a:rPr lang="en-US" smtClean="0"/>
              <a:t>9/18/14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BA49-388D-434E-8A8D-C1C380E57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071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8421-1015-44F1-81D7-B8E71975523A}" type="datetimeFigureOut">
              <a:rPr lang="en-US" smtClean="0"/>
              <a:t>9/18/14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BA49-388D-434E-8A8D-C1C380E57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535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8421-1015-44F1-81D7-B8E71975523A}" type="datetimeFigureOut">
              <a:rPr lang="en-US" smtClean="0"/>
              <a:t>9/18/14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2BA49-388D-434E-8A8D-C1C380E57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40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78421-1015-44F1-81D7-B8E71975523A}" type="datetimeFigureOut">
              <a:rPr lang="en-US" smtClean="0"/>
              <a:t>9/18/14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2BA49-388D-434E-8A8D-C1C380E57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09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hebusyba.com/the-ba-role-is-not-to-gather-requirements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dirty="0" smtClean="0"/>
              <a:t>Requirements – “Old School”</a:t>
            </a:r>
            <a:endParaRPr lang="en-US" dirty="0"/>
          </a:p>
        </p:txBody>
      </p:sp>
      <p:pic>
        <p:nvPicPr>
          <p:cNvPr id="4" name="Picture 3" descr="requirements-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371600"/>
            <a:ext cx="7620000" cy="55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300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did you think of SPMH?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Was it interesting to read?</a:t>
            </a:r>
          </a:p>
          <a:p>
            <a:r>
              <a:rPr lang="en-US" dirty="0" smtClean="0"/>
              <a:t>Do you think it’ll be useful to you?</a:t>
            </a:r>
          </a:p>
          <a:p>
            <a:r>
              <a:rPr lang="en-US" dirty="0" smtClean="0"/>
              <a:t>Lots and lots of possible tricks to use –</a:t>
            </a:r>
          </a:p>
          <a:p>
            <a:pPr lvl="1"/>
            <a:r>
              <a:rPr lang="en-US" dirty="0" smtClean="0"/>
              <a:t>It’s like a reference for experts</a:t>
            </a:r>
          </a:p>
          <a:p>
            <a:pPr lvl="1"/>
            <a:r>
              <a:rPr lang="en-US" dirty="0" smtClean="0"/>
              <a:t>Start with what </a:t>
            </a:r>
            <a:r>
              <a:rPr lang="en-US" dirty="0" err="1" smtClean="0"/>
              <a:t>Chandan’s</a:t>
            </a:r>
            <a:r>
              <a:rPr lang="en-US" dirty="0" smtClean="0"/>
              <a:t> giving you in 371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379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There’s No “Customer”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traditional IT-style software development, a “Business Analyst” type person writes the requirements.</a:t>
            </a:r>
          </a:p>
          <a:p>
            <a:pPr lvl="1"/>
            <a:r>
              <a:rPr lang="en-US" dirty="0"/>
              <a:t>See </a:t>
            </a:r>
            <a:r>
              <a:rPr lang="en-US" dirty="0">
                <a:hlinkClick r:id="rId2"/>
              </a:rPr>
              <a:t>http://thebusyba.com/the-ba-role-is-not-to-gather-requirements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Customer(s)/ </a:t>
            </a:r>
            <a:r>
              <a:rPr lang="en-US" dirty="0" smtClean="0">
                <a:sym typeface="Wingdings"/>
              </a:rPr>
              <a:t> Business Analyst  Developers</a:t>
            </a: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Product </a:t>
            </a:r>
            <a:r>
              <a:rPr lang="en-US" dirty="0" err="1" smtClean="0">
                <a:sym typeface="Wingdings"/>
              </a:rPr>
              <a:t>Mgr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52400" y="4495800"/>
            <a:ext cx="2895600" cy="1676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927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points were interesting to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Like, all the tricks Phillips describes?</a:t>
            </a:r>
          </a:p>
          <a:p>
            <a:r>
              <a:rPr lang="en-US" dirty="0" smtClean="0"/>
              <a:t>What they mean?</a:t>
            </a:r>
          </a:p>
          <a:p>
            <a:r>
              <a:rPr lang="en-US" dirty="0" smtClean="0"/>
              <a:t>And which ones to try?</a:t>
            </a:r>
          </a:p>
          <a:p>
            <a:r>
              <a:rPr lang="en-US" dirty="0" smtClean="0"/>
              <a:t>And which ones will be covered in 371?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8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few points I thought were key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“Tense situations”</a:t>
            </a:r>
          </a:p>
          <a:p>
            <a:pPr lvl="1"/>
            <a:r>
              <a:rPr lang="en-US" dirty="0" smtClean="0"/>
              <a:t>When customers are frustrated</a:t>
            </a:r>
          </a:p>
          <a:p>
            <a:pPr lvl="1"/>
            <a:r>
              <a:rPr lang="en-US" dirty="0" smtClean="0"/>
              <a:t>When the problem is bad management</a:t>
            </a:r>
          </a:p>
          <a:p>
            <a:pPr lvl="1"/>
            <a:r>
              <a:rPr lang="en-US" dirty="0" smtClean="0"/>
              <a:t>Managing expectations</a:t>
            </a:r>
          </a:p>
          <a:p>
            <a:r>
              <a:rPr lang="en-US" dirty="0" smtClean="0"/>
              <a:t>Requirements Management: How to keep track of the decisions &amp; make new ones?</a:t>
            </a:r>
          </a:p>
          <a:p>
            <a:r>
              <a:rPr lang="en-US" dirty="0" smtClean="0"/>
              <a:t>How to get to “</a:t>
            </a:r>
            <a:r>
              <a:rPr lang="en-US" dirty="0" err="1" smtClean="0"/>
              <a:t>baselined</a:t>
            </a:r>
            <a:r>
              <a:rPr lang="en-US" dirty="0" smtClean="0"/>
              <a:t> requirements”?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756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talk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Facilitated Meetings </a:t>
            </a:r>
            <a:r>
              <a:rPr lang="en-US" b="1" dirty="0" smtClean="0"/>
              <a:t>(JAD) </a:t>
            </a:r>
            <a:r>
              <a:rPr lang="en-US" dirty="0" smtClean="0"/>
              <a:t>– </a:t>
            </a:r>
            <a:r>
              <a:rPr lang="en-US" dirty="0" smtClean="0"/>
              <a:t>have a big meeting with all the stakeholders, start with a draft, have a bunch of extra people help document it, then turn that into a big requirements doc a few days later</a:t>
            </a:r>
          </a:p>
          <a:p>
            <a:r>
              <a:rPr lang="en-US" b="1" dirty="0" smtClean="0"/>
              <a:t>System Storyboarding Technique</a:t>
            </a:r>
            <a:r>
              <a:rPr lang="en-US" dirty="0" smtClean="0"/>
              <a:t> – write random ideas on sticky notes and stick them on the wall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837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New, strange things…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4648200" cy="25908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ConOps</a:t>
            </a:r>
            <a:r>
              <a:rPr lang="en-US" sz="2800" dirty="0" smtClean="0"/>
              <a:t> – How they “do this” –</a:t>
            </a:r>
          </a:p>
          <a:p>
            <a:pPr lvl="1"/>
            <a:r>
              <a:rPr lang="en-US" sz="2400" dirty="0" smtClean="0"/>
              <a:t>Could be a video that shows detailed operation of the “concept” of the product</a:t>
            </a:r>
          </a:p>
        </p:txBody>
      </p:sp>
      <p:pic>
        <p:nvPicPr>
          <p:cNvPr id="4" name="Picture 3" descr="1280px-Systems_Engineering_Process_II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1076" y="1680686"/>
            <a:ext cx="4512924" cy="2510314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5029200" y="1524000"/>
            <a:ext cx="1676400" cy="10058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4237037"/>
            <a:ext cx="81534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Mind Maps – crazy sketch of the various pieces of the product</a:t>
            </a:r>
          </a:p>
          <a:p>
            <a:r>
              <a:rPr lang="en-US" sz="2800" dirty="0" err="1" smtClean="0"/>
              <a:t>Gilb</a:t>
            </a:r>
            <a:r>
              <a:rPr lang="en-US" sz="2800" dirty="0" smtClean="0"/>
              <a:t> Charts – turns qualitative requirements into quantitative ones</a:t>
            </a:r>
          </a:p>
          <a:p>
            <a:r>
              <a:rPr lang="en-US" sz="2800" dirty="0" smtClean="0"/>
              <a:t>All sorts of software diagrams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505200" y="5638800"/>
            <a:ext cx="56956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ym typeface="Wingdings"/>
              </a:rPr>
              <a:t> </a:t>
            </a:r>
            <a:r>
              <a:rPr lang="en-US" sz="2400" dirty="0" smtClean="0"/>
              <a:t>See Phillips </a:t>
            </a:r>
            <a:r>
              <a:rPr lang="en-US" sz="2400" dirty="0" err="1" smtClean="0"/>
              <a:t>pp</a:t>
            </a:r>
            <a:r>
              <a:rPr lang="en-US" sz="2400" dirty="0" smtClean="0"/>
              <a:t> 270-1 for a good example!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32828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a good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is it’s function?</a:t>
            </a:r>
          </a:p>
          <a:p>
            <a:r>
              <a:rPr lang="en-US" dirty="0" smtClean="0"/>
              <a:t>What is the management view?</a:t>
            </a:r>
          </a:p>
          <a:p>
            <a:r>
              <a:rPr lang="en-US" dirty="0" smtClean="0"/>
              <a:t>Who are the readers?</a:t>
            </a:r>
          </a:p>
          <a:p>
            <a:r>
              <a:rPr lang="en-US" dirty="0" smtClean="0"/>
              <a:t>What conventions must it follow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“Avoid creating a document to satisfy a checklist. If a document is not necessary, don’t create one. If it is necessary, it requires diligence from its creators and reviews.”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73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a good requirements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Written by the developers or written by the customers?</a:t>
            </a:r>
          </a:p>
          <a:p>
            <a:r>
              <a:rPr lang="en-US" dirty="0" smtClean="0"/>
              <a:t>“What if” requirements</a:t>
            </a:r>
          </a:p>
          <a:p>
            <a:r>
              <a:rPr lang="en-US" dirty="0" smtClean="0"/>
              <a:t>Detailed in the right places, vague in the right places</a:t>
            </a:r>
          </a:p>
          <a:p>
            <a:r>
              <a:rPr lang="en-US" dirty="0" smtClean="0"/>
              <a:t>Verifiable</a:t>
            </a:r>
          </a:p>
          <a:p>
            <a:r>
              <a:rPr lang="en-US" dirty="0" smtClean="0"/>
              <a:t>Understandable by the customer</a:t>
            </a:r>
          </a:p>
          <a:p>
            <a:r>
              <a:rPr lang="en-US" dirty="0" smtClean="0"/>
              <a:t>Traceable</a:t>
            </a:r>
          </a:p>
          <a:p>
            <a:r>
              <a:rPr lang="en-US" dirty="0" smtClean="0"/>
              <a:t>Signed by the stakeholders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654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9120</TotalTime>
  <Words>454</Words>
  <Application>Microsoft Macintosh PowerPoint</Application>
  <PresentationFormat>On-screen Show (4:3)</PresentationFormat>
  <Paragraphs>54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Requirements – “Old School”</vt:lpstr>
      <vt:lpstr>What did you think of SPMH?</vt:lpstr>
      <vt:lpstr>Step 1: There’s No “Customer”</vt:lpstr>
      <vt:lpstr>What points were interesting to you?</vt:lpstr>
      <vt:lpstr>A few points I thought were key</vt:lpstr>
      <vt:lpstr>Let’s talk techniques</vt:lpstr>
      <vt:lpstr>New, strange things…</vt:lpstr>
      <vt:lpstr>Elements of a good document</vt:lpstr>
      <vt:lpstr>Characteristics of a good requirements document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Philips recommend when eliciting requirements?</dc:title>
  <dc:creator>Mike Hewner</dc:creator>
  <cp:lastModifiedBy>Steve Chenoweth</cp:lastModifiedBy>
  <cp:revision>16</cp:revision>
  <dcterms:created xsi:type="dcterms:W3CDTF">2013-09-16T15:43:22Z</dcterms:created>
  <dcterms:modified xsi:type="dcterms:W3CDTF">2014-09-18T12:31:24Z</dcterms:modified>
</cp:coreProperties>
</file>