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4" r:id="rId4"/>
    <p:sldId id="268" r:id="rId5"/>
    <p:sldId id="267" r:id="rId6"/>
    <p:sldId id="258" r:id="rId7"/>
    <p:sldId id="259" r:id="rId8"/>
    <p:sldId id="263" r:id="rId9"/>
    <p:sldId id="269" r:id="rId10"/>
    <p:sldId id="261" r:id="rId11"/>
    <p:sldId id="260" r:id="rId12"/>
    <p:sldId id="262" r:id="rId13"/>
    <p:sldId id="265" r:id="rId14"/>
    <p:sldId id="266"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2040" y="-1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B8F17-E759-1D40-9C61-A2154F9FB4A9}" type="datetimeFigureOut">
              <a:rPr lang="en-US" smtClean="0"/>
              <a:t>9/16/14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AF3A1-92B4-A94C-BFB7-BAEC419A38F2}" type="slidenum">
              <a:rPr lang="en-US" smtClean="0"/>
              <a:t>‹#›</a:t>
            </a:fld>
            <a:endParaRPr lang="en-US"/>
          </a:p>
        </p:txBody>
      </p:sp>
    </p:spTree>
    <p:extLst>
      <p:ext uri="{BB962C8B-B14F-4D97-AF65-F5344CB8AC3E}">
        <p14:creationId xmlns:p14="http://schemas.microsoft.com/office/powerpoint/2010/main" val="4195756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www.entrepreneur.com</a:t>
            </a:r>
            <a:r>
              <a:rPr lang="en-US" dirty="0" smtClean="0"/>
              <a:t>/article/236307</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1</a:t>
            </a:fld>
            <a:endParaRPr lang="en-US"/>
          </a:p>
        </p:txBody>
      </p:sp>
    </p:spTree>
    <p:extLst>
      <p:ext uri="{BB962C8B-B14F-4D97-AF65-F5344CB8AC3E}">
        <p14:creationId xmlns:p14="http://schemas.microsoft.com/office/powerpoint/2010/main" val="1443331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Spider image from http://</a:t>
            </a:r>
            <a:r>
              <a:rPr lang="en-US" dirty="0" err="1" smtClean="0"/>
              <a:t>en.wikipedia.org</a:t>
            </a:r>
            <a:r>
              <a:rPr lang="en-US" dirty="0" smtClean="0"/>
              <a:t>/wiki/</a:t>
            </a:r>
            <a:r>
              <a:rPr lang="en-US" dirty="0" err="1" smtClean="0"/>
              <a:t>Zebra_spider</a:t>
            </a:r>
            <a:endParaRPr lang="en-US" dirty="0" smtClean="0"/>
          </a:p>
          <a:p>
            <a:r>
              <a:rPr lang="en-US" dirty="0" smtClean="0"/>
              <a:t>Cheetah image from http://</a:t>
            </a:r>
            <a:r>
              <a:rPr lang="en-US" dirty="0" err="1" smtClean="0"/>
              <a:t>www.discovery.com</a:t>
            </a:r>
            <a:r>
              <a:rPr lang="en-US" dirty="0" smtClean="0"/>
              <a:t>/</a:t>
            </a:r>
            <a:r>
              <a:rPr lang="en-US" dirty="0" err="1" smtClean="0"/>
              <a:t>tv</a:t>
            </a:r>
            <a:r>
              <a:rPr lang="en-US" dirty="0" smtClean="0"/>
              <a:t>-shows/man-cheetah-wild/videos/cheetah-</a:t>
            </a:r>
            <a:r>
              <a:rPr lang="en-US" smtClean="0"/>
              <a:t>videos.htm</a:t>
            </a:r>
            <a:endParaRPr lang="en-US"/>
          </a:p>
        </p:txBody>
      </p:sp>
      <p:sp>
        <p:nvSpPr>
          <p:cNvPr id="4" name="Slide Number Placeholder 3"/>
          <p:cNvSpPr>
            <a:spLocks noGrp="1"/>
          </p:cNvSpPr>
          <p:nvPr>
            <p:ph type="sldNum" sz="quarter" idx="10"/>
          </p:nvPr>
        </p:nvSpPr>
        <p:spPr/>
        <p:txBody>
          <a:bodyPr/>
          <a:lstStyle/>
          <a:p>
            <a:fld id="{AB5AF3A1-92B4-A94C-BFB7-BAEC419A38F2}" type="slidenum">
              <a:rPr lang="en-US" smtClean="0"/>
              <a:t>15</a:t>
            </a:fld>
            <a:endParaRPr lang="en-US"/>
          </a:p>
        </p:txBody>
      </p:sp>
    </p:spTree>
    <p:extLst>
      <p:ext uri="{BB962C8B-B14F-4D97-AF65-F5344CB8AC3E}">
        <p14:creationId xmlns:p14="http://schemas.microsoft.com/office/powerpoint/2010/main" val="1510432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a:t>
            </a:r>
            <a:r>
              <a:rPr lang="en-US" dirty="0" err="1" smtClean="0"/>
              <a:t>Jascha</a:t>
            </a:r>
            <a:r>
              <a:rPr lang="en-US" dirty="0" smtClean="0"/>
              <a:t> Heifetz</a:t>
            </a:r>
            <a:r>
              <a:rPr lang="en-US" baseline="0" dirty="0" smtClean="0"/>
              <a:t> from http://</a:t>
            </a:r>
            <a:r>
              <a:rPr lang="en-US" baseline="0" dirty="0" err="1" smtClean="0"/>
              <a:t>www.jaschaheifetzsociety.org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3</a:t>
            </a:fld>
            <a:endParaRPr lang="en-US"/>
          </a:p>
        </p:txBody>
      </p:sp>
    </p:spTree>
    <p:extLst>
      <p:ext uri="{BB962C8B-B14F-4D97-AF65-F5344CB8AC3E}">
        <p14:creationId xmlns:p14="http://schemas.microsoft.com/office/powerpoint/2010/main" val="326779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Cartoon from http://</a:t>
            </a:r>
            <a:r>
              <a:rPr lang="en-US" dirty="0" err="1" smtClean="0"/>
              <a:t>www.ritholtz.com</a:t>
            </a:r>
            <a:r>
              <a:rPr lang="en-US" dirty="0" smtClean="0"/>
              <a:t>/blog/2012/11/shareholder-value/.</a:t>
            </a:r>
          </a:p>
          <a:p>
            <a:endParaRPr lang="en-US" dirty="0" smtClean="0"/>
          </a:p>
          <a:p>
            <a:r>
              <a:rPr lang="en-US" dirty="0" smtClean="0"/>
              <a:t>HBS’s steps from Daniel</a:t>
            </a:r>
            <a:r>
              <a:rPr lang="en-US" baseline="0" dirty="0" smtClean="0"/>
              <a:t> Isenberg, </a:t>
            </a:r>
            <a:r>
              <a:rPr lang="en-US" i="1" baseline="0" dirty="0" smtClean="0"/>
              <a:t>Worthless, Impossible, and Stupid: How Contrarian Entrepreneurs Create and Capture Extraordinary Value. </a:t>
            </a:r>
            <a:r>
              <a:rPr lang="en-US" baseline="0" dirty="0" smtClean="0"/>
              <a:t> Harvard Business Review Press, 2013.</a:t>
            </a:r>
            <a:endParaRPr lang="en-US" dirty="0"/>
          </a:p>
        </p:txBody>
      </p:sp>
      <p:sp>
        <p:nvSpPr>
          <p:cNvPr id="4" name="Slide Number Placeholder 3"/>
          <p:cNvSpPr>
            <a:spLocks noGrp="1"/>
          </p:cNvSpPr>
          <p:nvPr>
            <p:ph type="sldNum" sz="quarter" idx="10"/>
          </p:nvPr>
        </p:nvSpPr>
        <p:spPr/>
        <p:txBody>
          <a:bodyPr/>
          <a:lstStyle/>
          <a:p>
            <a:fld id="{D4421AF3-0BC2-8945-B0BF-52FB24A07FC8}" type="slidenum">
              <a:rPr lang="en-US" smtClean="0"/>
              <a:t>4</a:t>
            </a:fld>
            <a:endParaRPr lang="en-US"/>
          </a:p>
        </p:txBody>
      </p:sp>
    </p:spTree>
    <p:extLst>
      <p:ext uri="{BB962C8B-B14F-4D97-AF65-F5344CB8AC3E}">
        <p14:creationId xmlns:p14="http://schemas.microsoft.com/office/powerpoint/2010/main" val="276862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is from http://</a:t>
            </a:r>
            <a:r>
              <a:rPr lang="en-US" dirty="0" err="1" smtClean="0"/>
              <a:t>en.wikipedia.org</a:t>
            </a:r>
            <a:r>
              <a:rPr lang="en-US" dirty="0" smtClean="0"/>
              <a:t>/wiki/Role_(disambiguation)</a:t>
            </a:r>
          </a:p>
          <a:p>
            <a:r>
              <a:rPr lang="en-US" dirty="0" smtClean="0"/>
              <a:t>See http://</a:t>
            </a:r>
            <a:r>
              <a:rPr lang="en-US" dirty="0" err="1" smtClean="0"/>
              <a:t>en.wikipedia.org</a:t>
            </a:r>
            <a:r>
              <a:rPr lang="en-US" dirty="0" smtClean="0"/>
              <a:t>/wiki/Persona for more on personas.</a:t>
            </a:r>
          </a:p>
          <a:p>
            <a:r>
              <a:rPr lang="en-US" dirty="0" smtClean="0"/>
              <a:t>Avatar</a:t>
            </a:r>
            <a:r>
              <a:rPr lang="en-US" baseline="0" dirty="0" smtClean="0"/>
              <a:t> image from http://</a:t>
            </a:r>
            <a:r>
              <a:rPr lang="en-US" baseline="0" dirty="0" err="1" smtClean="0"/>
              <a:t>poultryreport.blogspot.com</a:t>
            </a:r>
            <a:r>
              <a:rPr lang="en-US" baseline="0" dirty="0" smtClean="0"/>
              <a:t>/2012/09/avatars-characters-</a:t>
            </a:r>
            <a:r>
              <a:rPr lang="en-US" baseline="0" dirty="0" err="1" smtClean="0"/>
              <a:t>persona.html</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5</a:t>
            </a:fld>
            <a:endParaRPr lang="en-US"/>
          </a:p>
        </p:txBody>
      </p:sp>
    </p:spTree>
    <p:extLst>
      <p:ext uri="{BB962C8B-B14F-4D97-AF65-F5344CB8AC3E}">
        <p14:creationId xmlns:p14="http://schemas.microsoft.com/office/powerpoint/2010/main" val="10945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a:t>
            </a:r>
            <a:r>
              <a:rPr lang="en-US" i="1" dirty="0" smtClean="0"/>
              <a:t>The Lean Startup: How Today's Entrepreneurs Use Continuous Innovation to Create</a:t>
            </a:r>
            <a:r>
              <a:rPr lang="en-US" i="1" baseline="0" dirty="0" smtClean="0"/>
              <a:t> Radically Successful Businesses,</a:t>
            </a:r>
            <a:r>
              <a:rPr lang="en-US" dirty="0" smtClean="0"/>
              <a:t> by Eric </a:t>
            </a:r>
            <a:r>
              <a:rPr lang="en-US" dirty="0" err="1" smtClean="0"/>
              <a:t>Ries</a:t>
            </a:r>
            <a:r>
              <a:rPr lang="en-US" dirty="0" smtClean="0"/>
              <a:t>, p 134</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10</a:t>
            </a:fld>
            <a:endParaRPr lang="en-US"/>
          </a:p>
        </p:txBody>
      </p:sp>
    </p:spTree>
    <p:extLst>
      <p:ext uri="{BB962C8B-B14F-4D97-AF65-F5344CB8AC3E}">
        <p14:creationId xmlns:p14="http://schemas.microsoft.com/office/powerpoint/2010/main" val="1438508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about the </a:t>
            </a:r>
            <a:r>
              <a:rPr lang="en-US" dirty="0" err="1" smtClean="0"/>
              <a:t>Scrum</a:t>
            </a:r>
            <a:r>
              <a:rPr lang="en-US" baseline="0" dirty="0" err="1" smtClean="0"/>
              <a:t>Master’s</a:t>
            </a:r>
            <a:r>
              <a:rPr lang="en-US" baseline="0" dirty="0" smtClean="0"/>
              <a:t> role is at http://</a:t>
            </a:r>
            <a:r>
              <a:rPr lang="en-US" baseline="0" dirty="0" err="1" smtClean="0"/>
              <a:t>www.mountaingoatsoftware.com</a:t>
            </a:r>
            <a:r>
              <a:rPr lang="en-US" baseline="0" dirty="0" smtClean="0"/>
              <a:t>/agile/scrum/</a:t>
            </a:r>
            <a:r>
              <a:rPr lang="en-US" baseline="0" dirty="0" err="1" smtClean="0"/>
              <a:t>scrummaster</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11</a:t>
            </a:fld>
            <a:endParaRPr lang="en-US"/>
          </a:p>
        </p:txBody>
      </p:sp>
    </p:spTree>
    <p:extLst>
      <p:ext uri="{BB962C8B-B14F-4D97-AF65-F5344CB8AC3E}">
        <p14:creationId xmlns:p14="http://schemas.microsoft.com/office/powerpoint/2010/main" val="64292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thebusyba.com</a:t>
            </a:r>
            <a:r>
              <a:rPr lang="en-US" dirty="0" smtClean="0"/>
              <a:t>/the-</a:t>
            </a:r>
            <a:r>
              <a:rPr lang="en-US" dirty="0" err="1" smtClean="0"/>
              <a:t>ba</a:t>
            </a:r>
            <a:r>
              <a:rPr lang="en-US" dirty="0" smtClean="0"/>
              <a:t>-role-is-not-to-gather-requirements/</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12</a:t>
            </a:fld>
            <a:endParaRPr lang="en-US"/>
          </a:p>
        </p:txBody>
      </p:sp>
    </p:spTree>
    <p:extLst>
      <p:ext uri="{BB962C8B-B14F-4D97-AF65-F5344CB8AC3E}">
        <p14:creationId xmlns:p14="http://schemas.microsoft.com/office/powerpoint/2010/main" val="164299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www.ironegg.com</a:t>
            </a:r>
            <a:r>
              <a:rPr lang="en-US" dirty="0" smtClean="0"/>
              <a:t>/website-tips-basic-requirements-to-start-a-website/</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13</a:t>
            </a:fld>
            <a:endParaRPr lang="en-US"/>
          </a:p>
        </p:txBody>
      </p:sp>
    </p:spTree>
    <p:extLst>
      <p:ext uri="{BB962C8B-B14F-4D97-AF65-F5344CB8AC3E}">
        <p14:creationId xmlns:p14="http://schemas.microsoft.com/office/powerpoint/2010/main" val="1695904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en.wikipedia.org</a:t>
            </a:r>
            <a:r>
              <a:rPr lang="en-US" dirty="0" smtClean="0"/>
              <a:t>/wiki/V-Model</a:t>
            </a:r>
            <a:endParaRPr lang="en-US" dirty="0"/>
          </a:p>
        </p:txBody>
      </p:sp>
      <p:sp>
        <p:nvSpPr>
          <p:cNvPr id="4" name="Slide Number Placeholder 3"/>
          <p:cNvSpPr>
            <a:spLocks noGrp="1"/>
          </p:cNvSpPr>
          <p:nvPr>
            <p:ph type="sldNum" sz="quarter" idx="10"/>
          </p:nvPr>
        </p:nvSpPr>
        <p:spPr/>
        <p:txBody>
          <a:bodyPr/>
          <a:lstStyle/>
          <a:p>
            <a:fld id="{AB5AF3A1-92B4-A94C-BFB7-BAEC419A38F2}" type="slidenum">
              <a:rPr lang="en-US" smtClean="0"/>
              <a:t>14</a:t>
            </a:fld>
            <a:endParaRPr lang="en-US"/>
          </a:p>
        </p:txBody>
      </p:sp>
    </p:spTree>
    <p:extLst>
      <p:ext uri="{BB962C8B-B14F-4D97-AF65-F5344CB8AC3E}">
        <p14:creationId xmlns:p14="http://schemas.microsoft.com/office/powerpoint/2010/main" val="198478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549613-35FB-4592-9CF6-23B6B2EF3782}"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188974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49613-35FB-4592-9CF6-23B6B2EF3782}"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300280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49613-35FB-4592-9CF6-23B6B2EF3782}"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423012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549613-35FB-4592-9CF6-23B6B2EF3782}"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34750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549613-35FB-4592-9CF6-23B6B2EF3782}"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372123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549613-35FB-4592-9CF6-23B6B2EF3782}"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62206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549613-35FB-4592-9CF6-23B6B2EF3782}" type="datetimeFigureOut">
              <a:rPr lang="en-US" smtClean="0"/>
              <a:t>9/16/14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359038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549613-35FB-4592-9CF6-23B6B2EF3782}" type="datetimeFigureOut">
              <a:rPr lang="en-US" smtClean="0"/>
              <a:t>9/16/14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42046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49613-35FB-4592-9CF6-23B6B2EF3782}" type="datetimeFigureOut">
              <a:rPr lang="en-US" smtClean="0"/>
              <a:t>9/16/14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179505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49613-35FB-4592-9CF6-23B6B2EF3782}"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275965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549613-35FB-4592-9CF6-23B6B2EF3782}"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072E-B56A-4BA8-8B43-5C859344A6C7}" type="slidenum">
              <a:rPr lang="en-US" smtClean="0"/>
              <a:t>‹#›</a:t>
            </a:fld>
            <a:endParaRPr lang="en-US"/>
          </a:p>
        </p:txBody>
      </p:sp>
    </p:spTree>
    <p:extLst>
      <p:ext uri="{BB962C8B-B14F-4D97-AF65-F5344CB8AC3E}">
        <p14:creationId xmlns:p14="http://schemas.microsoft.com/office/powerpoint/2010/main" val="685558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49613-35FB-4592-9CF6-23B6B2EF3782}" type="datetimeFigureOut">
              <a:rPr lang="en-US" smtClean="0"/>
              <a:t>9/16/14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9072E-B56A-4BA8-8B43-5C859344A6C7}"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49072E-B56A-4BA8-8B43-5C859344A6C7}" type="slidenum">
              <a:rPr lang="en-US" smtClean="0"/>
              <a:pPr/>
              <a:t>‹#›</a:t>
            </a:fld>
            <a:endParaRPr lang="en-US"/>
          </a:p>
        </p:txBody>
      </p:sp>
    </p:spTree>
    <p:extLst>
      <p:ext uri="{BB962C8B-B14F-4D97-AF65-F5344CB8AC3E}">
        <p14:creationId xmlns:p14="http://schemas.microsoft.com/office/powerpoint/2010/main" val="78974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Plan</a:t>
            </a:r>
            <a:endParaRPr lang="en-US" dirty="0"/>
          </a:p>
        </p:txBody>
      </p:sp>
      <p:sp>
        <p:nvSpPr>
          <p:cNvPr id="5" name="Content Placeholder 4"/>
          <p:cNvSpPr>
            <a:spLocks noGrp="1"/>
          </p:cNvSpPr>
          <p:nvPr>
            <p:ph idx="1"/>
          </p:nvPr>
        </p:nvSpPr>
        <p:spPr/>
        <p:txBody>
          <a:bodyPr/>
          <a:lstStyle/>
          <a:p>
            <a:r>
              <a:rPr lang="en-US" dirty="0" smtClean="0"/>
              <a:t>In Class Exam – Quick Review</a:t>
            </a:r>
          </a:p>
          <a:p>
            <a:r>
              <a:rPr lang="en-US" dirty="0" smtClean="0"/>
              <a:t>Thoughts on your Junior Projects, </a:t>
            </a:r>
            <a:r>
              <a:rPr lang="en-US" dirty="0" err="1" smtClean="0"/>
              <a:t>cntd</a:t>
            </a:r>
            <a:endParaRPr lang="en-US" dirty="0" smtClean="0"/>
          </a:p>
          <a:p>
            <a:r>
              <a:rPr lang="en-US" dirty="0" smtClean="0"/>
              <a:t>People and Roles on Projects</a:t>
            </a:r>
          </a:p>
          <a:p>
            <a:endParaRPr lang="en-US" dirty="0"/>
          </a:p>
        </p:txBody>
      </p:sp>
      <p:pic>
        <p:nvPicPr>
          <p:cNvPr id="2" name="Picture 1" descr="1407523609-to-succeed-fill-these-5-roles-with-right-people-chair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581400"/>
            <a:ext cx="5410200" cy="2483370"/>
          </a:xfrm>
          <a:prstGeom prst="rect">
            <a:avLst/>
          </a:prstGeom>
        </p:spPr>
      </p:pic>
      <p:pic>
        <p:nvPicPr>
          <p:cNvPr id="6" name="Picture 31" descr="rose4"/>
          <p:cNvPicPr>
            <a:picLocks noChangeAspect="1" noChangeArrowheads="1"/>
          </p:cNvPicPr>
          <p:nvPr/>
        </p:nvPicPr>
        <p:blipFill>
          <a:blip r:embed="rId4">
            <a:alphaModFix/>
          </a:blip>
          <a:srcRect l="12895" t="22858"/>
          <a:stretch>
            <a:fillRect/>
          </a:stretch>
        </p:blipFill>
        <p:spPr bwMode="auto">
          <a:xfrm>
            <a:off x="5784576" y="6300787"/>
            <a:ext cx="3359424" cy="557213"/>
          </a:xfrm>
          <a:prstGeom prst="rect">
            <a:avLst/>
          </a:prstGeom>
          <a:noFill/>
        </p:spPr>
      </p:pic>
    </p:spTree>
    <p:extLst>
      <p:ext uri="{BB962C8B-B14F-4D97-AF65-F5344CB8AC3E}">
        <p14:creationId xmlns:p14="http://schemas.microsoft.com/office/powerpoint/2010/main" val="42457116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38335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Fragile agile</a:t>
            </a:r>
            <a:endParaRPr lang="en-US" dirty="0"/>
          </a:p>
        </p:txBody>
      </p:sp>
    </p:spTree>
    <p:extLst>
      <p:ext uri="{BB962C8B-B14F-4D97-AF65-F5344CB8AC3E}">
        <p14:creationId xmlns:p14="http://schemas.microsoft.com/office/powerpoint/2010/main" val="23488547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 role you’re just learning about</a:t>
            </a:r>
            <a:endParaRPr lang="en-US" dirty="0"/>
          </a:p>
        </p:txBody>
      </p:sp>
      <p:sp>
        <p:nvSpPr>
          <p:cNvPr id="3" name="Content Placeholder 2"/>
          <p:cNvSpPr>
            <a:spLocks noGrp="1"/>
          </p:cNvSpPr>
          <p:nvPr>
            <p:ph idx="1"/>
          </p:nvPr>
        </p:nvSpPr>
        <p:spPr>
          <a:xfrm>
            <a:off x="228600" y="914400"/>
            <a:ext cx="8686800" cy="4525963"/>
          </a:xfrm>
        </p:spPr>
        <p:txBody>
          <a:bodyPr>
            <a:noAutofit/>
          </a:bodyPr>
          <a:lstStyle/>
          <a:p>
            <a:r>
              <a:rPr lang="en-US" sz="1800" dirty="0" smtClean="0"/>
              <a:t>The </a:t>
            </a:r>
            <a:r>
              <a:rPr lang="en-US" sz="1800" dirty="0" err="1" smtClean="0"/>
              <a:t>ScrumMaster</a:t>
            </a:r>
            <a:r>
              <a:rPr lang="en-US" sz="1800" dirty="0" smtClean="0"/>
              <a:t> is a "servant leader" who helps the rest of the Scrum team follow the process. The </a:t>
            </a:r>
            <a:r>
              <a:rPr lang="en-US" sz="1800" dirty="0" err="1" smtClean="0"/>
              <a:t>ScrumMaster</a:t>
            </a:r>
            <a:r>
              <a:rPr lang="en-US" sz="1800" dirty="0" smtClean="0"/>
              <a:t> must have a good understanding of the Scrum framework and the ability to train others in its subtleties.</a:t>
            </a:r>
            <a:br>
              <a:rPr lang="en-US" sz="1800" dirty="0" smtClean="0"/>
            </a:br>
            <a:endParaRPr lang="en-US" sz="1800" dirty="0" smtClean="0"/>
          </a:p>
          <a:p>
            <a:r>
              <a:rPr lang="en-US" sz="1800" dirty="0" smtClean="0"/>
              <a:t>The </a:t>
            </a:r>
            <a:r>
              <a:rPr lang="en-US" sz="1800" dirty="0" err="1" smtClean="0"/>
              <a:t>ScrumMaster</a:t>
            </a:r>
            <a:r>
              <a:rPr lang="en-US" sz="1800" dirty="0" smtClean="0"/>
              <a:t> helps the product owner understand how to create and maintain the product backlog. He or she works with the entire Scrum team to evolve the Definition of Done. The </a:t>
            </a:r>
            <a:r>
              <a:rPr lang="en-US" sz="1800" dirty="0" err="1" smtClean="0"/>
              <a:t>ScrumMaster</a:t>
            </a:r>
            <a:r>
              <a:rPr lang="en-US" sz="1800" dirty="0" smtClean="0"/>
              <a:t> also works with the development team to find and implement the technical practices needed to get to Done at the end of each sprint.</a:t>
            </a:r>
            <a:br>
              <a:rPr lang="en-US" sz="1800" dirty="0" smtClean="0"/>
            </a:br>
            <a:endParaRPr lang="en-US" sz="1800" dirty="0" smtClean="0"/>
          </a:p>
          <a:p>
            <a:r>
              <a:rPr lang="en-US" sz="1800" dirty="0" smtClean="0"/>
              <a:t>Another responsibility of the </a:t>
            </a:r>
            <a:r>
              <a:rPr lang="en-US" sz="1800" dirty="0" err="1" smtClean="0"/>
              <a:t>ScrumMaster</a:t>
            </a:r>
            <a:r>
              <a:rPr lang="en-US" sz="1800" dirty="0" smtClean="0"/>
              <a:t> is to remove impediments to the team’s progress. These impediments may be external to the team (such as a lack of support from another team) or internal (such as the product owner not knowing how to properly prepare the product backlog). That said, the </a:t>
            </a:r>
            <a:r>
              <a:rPr lang="en-US" sz="1800" dirty="0" err="1" smtClean="0"/>
              <a:t>ScrumMaster</a:t>
            </a:r>
            <a:r>
              <a:rPr lang="en-US" sz="1800" dirty="0" smtClean="0"/>
              <a:t> fosters </a:t>
            </a:r>
            <a:r>
              <a:rPr lang="en-US" sz="1800" i="1" dirty="0" smtClean="0"/>
              <a:t>self</a:t>
            </a:r>
            <a:r>
              <a:rPr lang="en-US" sz="1800" dirty="0" smtClean="0"/>
              <a:t>-organization, meaning that the team itself should remove issues wherever possible.</a:t>
            </a:r>
            <a:br>
              <a:rPr lang="en-US" sz="1800" dirty="0" smtClean="0"/>
            </a:br>
            <a:endParaRPr lang="en-US" sz="1800" dirty="0" smtClean="0"/>
          </a:p>
          <a:p>
            <a:r>
              <a:rPr lang="en-US" sz="1800" dirty="0" smtClean="0"/>
              <a:t>The </a:t>
            </a:r>
            <a:r>
              <a:rPr lang="en-US" sz="1800" dirty="0" err="1" smtClean="0"/>
              <a:t>ScrumMaster</a:t>
            </a:r>
            <a:r>
              <a:rPr lang="en-US" sz="1800" dirty="0" smtClean="0"/>
              <a:t> may facilitate meetings and always acts as a coach for the Scrum team, helping it execute the Scrum process. He or she helps team members work together and learn the Scrum framework, and protects them from both internal and external distractions. The </a:t>
            </a:r>
            <a:r>
              <a:rPr lang="en-US" sz="1800" dirty="0" err="1" smtClean="0"/>
              <a:t>ScrumMaster</a:t>
            </a:r>
            <a:r>
              <a:rPr lang="en-US" sz="1800" dirty="0" smtClean="0"/>
              <a:t> keeps the Scrum team on track, productive, and growing in ability.</a:t>
            </a:r>
            <a:endParaRPr lang="en-US" sz="1800" dirty="0"/>
          </a:p>
        </p:txBody>
      </p:sp>
    </p:spTree>
    <p:extLst>
      <p:ext uri="{BB962C8B-B14F-4D97-AF65-F5344CB8AC3E}">
        <p14:creationId xmlns:p14="http://schemas.microsoft.com/office/powerpoint/2010/main" val="2626803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Generally a weakness of Agile processes</a:t>
            </a:r>
          </a:p>
          <a:p>
            <a:pPr lvl="1"/>
            <a:r>
              <a:rPr lang="en-US" dirty="0" smtClean="0"/>
              <a:t>How do agile processes get around this?</a:t>
            </a:r>
            <a:endParaRPr lang="en-US" dirty="0"/>
          </a:p>
        </p:txBody>
      </p:sp>
      <p:pic>
        <p:nvPicPr>
          <p:cNvPr id="4" name="Picture 3" descr="requirement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124199"/>
            <a:ext cx="3838795" cy="2667001"/>
          </a:xfrm>
          <a:prstGeom prst="rect">
            <a:avLst/>
          </a:prstGeom>
        </p:spPr>
      </p:pic>
      <p:sp>
        <p:nvSpPr>
          <p:cNvPr id="5" name="TextBox 4"/>
          <p:cNvSpPr txBox="1"/>
          <p:nvPr/>
        </p:nvSpPr>
        <p:spPr>
          <a:xfrm>
            <a:off x="1600200" y="6107668"/>
            <a:ext cx="6104481" cy="369332"/>
          </a:xfrm>
          <a:prstGeom prst="rect">
            <a:avLst/>
          </a:prstGeom>
          <a:noFill/>
        </p:spPr>
        <p:txBody>
          <a:bodyPr wrap="none" rtlCol="0">
            <a:spAutoFit/>
          </a:bodyPr>
          <a:lstStyle/>
          <a:p>
            <a:r>
              <a:rPr lang="en-US" dirty="0" smtClean="0"/>
              <a:t>“How do all these user stories they want relate to each other?”</a:t>
            </a:r>
            <a:endParaRPr lang="en-US" dirty="0"/>
          </a:p>
        </p:txBody>
      </p:sp>
      <p:sp>
        <p:nvSpPr>
          <p:cNvPr id="6" name="TextBox 5"/>
          <p:cNvSpPr txBox="1"/>
          <p:nvPr/>
        </p:nvSpPr>
        <p:spPr>
          <a:xfrm>
            <a:off x="7010400" y="3352800"/>
            <a:ext cx="1752600" cy="1015663"/>
          </a:xfrm>
          <a:prstGeom prst="rect">
            <a:avLst/>
          </a:prstGeom>
          <a:noFill/>
        </p:spPr>
        <p:txBody>
          <a:bodyPr wrap="square" rtlCol="0">
            <a:spAutoFit/>
          </a:bodyPr>
          <a:lstStyle/>
          <a:p>
            <a:r>
              <a:rPr lang="en-US" sz="2000" dirty="0" smtClean="0">
                <a:solidFill>
                  <a:srgbClr val="FF0000"/>
                </a:solidFill>
              </a:rPr>
              <a:t>Whose role to make the </a:t>
            </a:r>
            <a:r>
              <a:rPr lang="en-US" sz="2000" dirty="0" err="1" smtClean="0">
                <a:solidFill>
                  <a:srgbClr val="FF0000"/>
                </a:solidFill>
              </a:rPr>
              <a:t>req</a:t>
            </a:r>
            <a:r>
              <a:rPr lang="en-US" sz="2000" dirty="0" smtClean="0">
                <a:solidFill>
                  <a:srgbClr val="FF0000"/>
                </a:solidFill>
              </a:rPr>
              <a:t> all consistent?</a:t>
            </a:r>
            <a:endParaRPr lang="en-US" sz="2000" dirty="0">
              <a:solidFill>
                <a:srgbClr val="FF0000"/>
              </a:solidFill>
            </a:endParaRPr>
          </a:p>
        </p:txBody>
      </p:sp>
    </p:spTree>
    <p:extLst>
      <p:ext uri="{BB962C8B-B14F-4D97-AF65-F5344CB8AC3E}">
        <p14:creationId xmlns:p14="http://schemas.microsoft.com/office/powerpoint/2010/main" val="2867480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Can be </a:t>
            </a:r>
            <a:r>
              <a:rPr lang="en-US" dirty="0"/>
              <a:t>a weakness of Agile processes</a:t>
            </a:r>
          </a:p>
          <a:p>
            <a:pPr lvl="1"/>
            <a:r>
              <a:rPr lang="en-US" dirty="0"/>
              <a:t>How do agile processes get around this</a:t>
            </a:r>
            <a:r>
              <a:rPr lang="en-US" dirty="0" smtClean="0"/>
              <a:t>?</a:t>
            </a:r>
          </a:p>
          <a:p>
            <a:pPr lvl="1"/>
            <a:endParaRPr lang="en-US" dirty="0"/>
          </a:p>
          <a:p>
            <a:pPr lvl="1"/>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a:p>
          <a:p>
            <a:pPr lvl="1"/>
            <a:r>
              <a:rPr lang="en-US" dirty="0" smtClean="0"/>
              <a:t>Who keeps the whole thing working together?</a:t>
            </a:r>
            <a:endParaRPr lang="en-US" dirty="0"/>
          </a:p>
          <a:p>
            <a:endParaRPr lang="en-US" dirty="0"/>
          </a:p>
        </p:txBody>
      </p:sp>
      <p:pic>
        <p:nvPicPr>
          <p:cNvPr id="5" name="Picture 4" descr="start-a-web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048000"/>
            <a:ext cx="3352800" cy="2425700"/>
          </a:xfrm>
          <a:prstGeom prst="rect">
            <a:avLst/>
          </a:prstGeom>
        </p:spPr>
      </p:pic>
      <p:sp>
        <p:nvSpPr>
          <p:cNvPr id="6" name="TextBox 5"/>
          <p:cNvSpPr txBox="1"/>
          <p:nvPr/>
        </p:nvSpPr>
        <p:spPr>
          <a:xfrm>
            <a:off x="7010400" y="3352800"/>
            <a:ext cx="1752600" cy="1323439"/>
          </a:xfrm>
          <a:prstGeom prst="rect">
            <a:avLst/>
          </a:prstGeom>
          <a:noFill/>
        </p:spPr>
        <p:txBody>
          <a:bodyPr wrap="square" rtlCol="0">
            <a:spAutoFit/>
          </a:bodyPr>
          <a:lstStyle/>
          <a:p>
            <a:r>
              <a:rPr lang="en-US" sz="2000" dirty="0" smtClean="0">
                <a:solidFill>
                  <a:srgbClr val="FF0000"/>
                </a:solidFill>
              </a:rPr>
              <a:t>Whose fault if the whole thing doesn’t work?</a:t>
            </a:r>
            <a:endParaRPr lang="en-US" sz="2000" dirty="0">
              <a:solidFill>
                <a:srgbClr val="FF0000"/>
              </a:solidFill>
            </a:endParaRPr>
          </a:p>
        </p:txBody>
      </p:sp>
    </p:spTree>
    <p:extLst>
      <p:ext uri="{BB962C8B-B14F-4D97-AF65-F5344CB8AC3E}">
        <p14:creationId xmlns:p14="http://schemas.microsoft.com/office/powerpoint/2010/main" val="1183105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&amp; Acceptance Testing</a:t>
            </a:r>
            <a:endParaRPr lang="en-US" dirty="0"/>
          </a:p>
        </p:txBody>
      </p:sp>
      <p:sp>
        <p:nvSpPr>
          <p:cNvPr id="3" name="Content Placeholder 2"/>
          <p:cNvSpPr>
            <a:spLocks noGrp="1"/>
          </p:cNvSpPr>
          <p:nvPr>
            <p:ph idx="1"/>
          </p:nvPr>
        </p:nvSpPr>
        <p:spPr/>
        <p:txBody>
          <a:bodyPr/>
          <a:lstStyle/>
          <a:p>
            <a:r>
              <a:rPr lang="en-US" dirty="0" smtClean="0"/>
              <a:t>The reverse of architecture and </a:t>
            </a:r>
            <a:r>
              <a:rPr lang="en-US" dirty="0" err="1" smtClean="0"/>
              <a:t>req</a:t>
            </a:r>
            <a:r>
              <a:rPr lang="en-US" dirty="0" smtClean="0"/>
              <a:t>, resp.</a:t>
            </a:r>
          </a:p>
          <a:p>
            <a:r>
              <a:rPr lang="en-US" dirty="0" smtClean="0"/>
              <a:t>With Agile, how do you know those are right?</a:t>
            </a:r>
            <a:endParaRPr lang="en-US" dirty="0"/>
          </a:p>
        </p:txBody>
      </p:sp>
      <p:pic>
        <p:nvPicPr>
          <p:cNvPr id="4" name="Picture 3" descr="1280px-Systems_Engineering_Process_II.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 y="3280886"/>
            <a:ext cx="6019800" cy="3348514"/>
          </a:xfrm>
          <a:prstGeom prst="rect">
            <a:avLst/>
          </a:prstGeom>
        </p:spPr>
      </p:pic>
      <p:sp>
        <p:nvSpPr>
          <p:cNvPr id="5" name="Oval 4"/>
          <p:cNvSpPr/>
          <p:nvPr/>
        </p:nvSpPr>
        <p:spPr>
          <a:xfrm>
            <a:off x="1295400" y="3962400"/>
            <a:ext cx="1905000" cy="1143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657600" y="3962400"/>
            <a:ext cx="1905000" cy="1143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53200" y="3276600"/>
            <a:ext cx="2514600" cy="1477328"/>
          </a:xfrm>
          <a:prstGeom prst="rect">
            <a:avLst/>
          </a:prstGeom>
          <a:noFill/>
        </p:spPr>
        <p:txBody>
          <a:bodyPr wrap="square" rtlCol="0">
            <a:spAutoFit/>
          </a:bodyPr>
          <a:lstStyle/>
          <a:p>
            <a:r>
              <a:rPr lang="en-US" dirty="0" smtClean="0"/>
              <a:t>This is the “V model” of systems engineering. Acceptance testing is via “system verification and validation”.</a:t>
            </a:r>
            <a:endParaRPr lang="en-US" dirty="0"/>
          </a:p>
        </p:txBody>
      </p:sp>
      <p:sp>
        <p:nvSpPr>
          <p:cNvPr id="8" name="TextBox 7"/>
          <p:cNvSpPr txBox="1"/>
          <p:nvPr/>
        </p:nvSpPr>
        <p:spPr>
          <a:xfrm>
            <a:off x="6553200" y="4927937"/>
            <a:ext cx="1981200" cy="1323439"/>
          </a:xfrm>
          <a:prstGeom prst="rect">
            <a:avLst/>
          </a:prstGeom>
          <a:noFill/>
        </p:spPr>
        <p:txBody>
          <a:bodyPr wrap="square" rtlCol="0">
            <a:spAutoFit/>
          </a:bodyPr>
          <a:lstStyle/>
          <a:p>
            <a:r>
              <a:rPr lang="en-US" sz="2000" dirty="0" smtClean="0">
                <a:solidFill>
                  <a:srgbClr val="FF0000"/>
                </a:solidFill>
              </a:rPr>
              <a:t>When and where is this testing done before you ship it?</a:t>
            </a:r>
            <a:endParaRPr lang="en-US" sz="2000" dirty="0">
              <a:solidFill>
                <a:srgbClr val="FF0000"/>
              </a:solidFill>
            </a:endParaRPr>
          </a:p>
        </p:txBody>
      </p:sp>
    </p:spTree>
    <p:extLst>
      <p:ext uri="{BB962C8B-B14F-4D97-AF65-F5344CB8AC3E}">
        <p14:creationId xmlns:p14="http://schemas.microsoft.com/office/powerpoint/2010/main" val="3965411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Approach Possible?</a:t>
            </a:r>
            <a:endParaRPr lang="en-US" dirty="0"/>
          </a:p>
        </p:txBody>
      </p:sp>
      <p:sp>
        <p:nvSpPr>
          <p:cNvPr id="3" name="Content Placeholder 2"/>
          <p:cNvSpPr>
            <a:spLocks noGrp="1"/>
          </p:cNvSpPr>
          <p:nvPr>
            <p:ph idx="1"/>
          </p:nvPr>
        </p:nvSpPr>
        <p:spPr/>
        <p:txBody>
          <a:bodyPr/>
          <a:lstStyle/>
          <a:p>
            <a:r>
              <a:rPr lang="en-US" dirty="0" smtClean="0"/>
              <a:t>Let’s take testing as an example</a:t>
            </a:r>
          </a:p>
          <a:p>
            <a:r>
              <a:rPr lang="en-US" dirty="0" smtClean="0"/>
              <a:t>MS – Lots of professional testers</a:t>
            </a:r>
          </a:p>
          <a:p>
            <a:r>
              <a:rPr lang="en-US" dirty="0" smtClean="0"/>
              <a:t>Scrum/XP – not really a thing</a:t>
            </a:r>
          </a:p>
          <a:p>
            <a:r>
              <a:rPr lang="en-US" dirty="0" smtClean="0"/>
              <a:t>Why wouldn’t you just add a professional testing in a simplistic way (say, to an XP project)?</a:t>
            </a:r>
          </a:p>
          <a:p>
            <a:r>
              <a:rPr lang="en-US" dirty="0" smtClean="0"/>
              <a:t>Is there any role for professional testers on an agile project?</a:t>
            </a:r>
            <a:endParaRPr lang="en-US" dirty="0"/>
          </a:p>
        </p:txBody>
      </p:sp>
      <p:pic>
        <p:nvPicPr>
          <p:cNvPr id="6" name="Picture 5" descr="127300029615112925003501197_CHEETAH_POO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5495925"/>
            <a:ext cx="2286000" cy="1285875"/>
          </a:xfrm>
          <a:prstGeom prst="rect">
            <a:avLst/>
          </a:prstGeom>
        </p:spPr>
      </p:pic>
      <p:pic>
        <p:nvPicPr>
          <p:cNvPr id="7" name="Picture 6" descr="Kaldari_Salticus_scenicus_female_0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5581650"/>
            <a:ext cx="1600200" cy="1200150"/>
          </a:xfrm>
          <a:prstGeom prst="rect">
            <a:avLst/>
          </a:prstGeom>
        </p:spPr>
      </p:pic>
    </p:spTree>
    <p:extLst>
      <p:ext uri="{BB962C8B-B14F-4D97-AF65-F5344CB8AC3E}">
        <p14:creationId xmlns:p14="http://schemas.microsoft.com/office/powerpoint/2010/main" val="271200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Specialization</a:t>
            </a:r>
            <a:endParaRPr lang="en-US" dirty="0"/>
          </a:p>
        </p:txBody>
      </p:sp>
      <p:sp>
        <p:nvSpPr>
          <p:cNvPr id="3" name="Content Placeholder 2"/>
          <p:cNvSpPr>
            <a:spLocks noGrp="1"/>
          </p:cNvSpPr>
          <p:nvPr>
            <p:ph idx="1"/>
          </p:nvPr>
        </p:nvSpPr>
        <p:spPr/>
        <p:txBody>
          <a:bodyPr/>
          <a:lstStyle/>
          <a:p>
            <a:r>
              <a:rPr lang="en-US" dirty="0" smtClean="0"/>
              <a:t>Every developer uses the database</a:t>
            </a:r>
          </a:p>
          <a:p>
            <a:r>
              <a:rPr lang="en-US" dirty="0" smtClean="0"/>
              <a:t>There’s a database expert on the team</a:t>
            </a:r>
          </a:p>
          <a:p>
            <a:r>
              <a:rPr lang="en-US" dirty="0" smtClean="0"/>
              <a:t>There’s a database team that you need to get approval from</a:t>
            </a:r>
          </a:p>
          <a:p>
            <a:r>
              <a:rPr lang="en-US" dirty="0" smtClean="0"/>
              <a:t>There’s a separate team that handles storing your data for you</a:t>
            </a:r>
          </a:p>
        </p:txBody>
      </p:sp>
    </p:spTree>
    <p:extLst>
      <p:ext uri="{BB962C8B-B14F-4D97-AF65-F5344CB8AC3E}">
        <p14:creationId xmlns:p14="http://schemas.microsoft.com/office/powerpoint/2010/main" val="3584476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normAutofit fontScale="90000"/>
          </a:bodyPr>
          <a:lstStyle/>
          <a:p>
            <a:r>
              <a:rPr lang="en-US" dirty="0" smtClean="0"/>
              <a:t>Mike’s Hints for Junior Projects</a:t>
            </a:r>
            <a:endParaRPr lang="en-US" dirty="0"/>
          </a:p>
        </p:txBody>
      </p:sp>
      <p:sp>
        <p:nvSpPr>
          <p:cNvPr id="3" name="Content Placeholder 2"/>
          <p:cNvSpPr>
            <a:spLocks noGrp="1"/>
          </p:cNvSpPr>
          <p:nvPr>
            <p:ph idx="1"/>
          </p:nvPr>
        </p:nvSpPr>
        <p:spPr>
          <a:xfrm>
            <a:off x="457200" y="2179637"/>
            <a:ext cx="8229600" cy="4525963"/>
          </a:xfrm>
        </p:spPr>
        <p:txBody>
          <a:bodyPr>
            <a:normAutofit/>
          </a:bodyPr>
          <a:lstStyle/>
          <a:p>
            <a:r>
              <a:rPr lang="en-US" dirty="0" smtClean="0"/>
              <a:t>Move risk early</a:t>
            </a:r>
          </a:p>
          <a:p>
            <a:r>
              <a:rPr lang="en-US" dirty="0" smtClean="0"/>
              <a:t>Constantly give working versions for your customer to try out</a:t>
            </a:r>
          </a:p>
          <a:p>
            <a:r>
              <a:rPr lang="en-US" dirty="0" smtClean="0"/>
              <a:t>Code a specific amount of time each week, and if possible code together</a:t>
            </a:r>
          </a:p>
          <a:p>
            <a:r>
              <a:rPr lang="en-US" dirty="0" smtClean="0"/>
              <a:t>Remember that the goal is to deliver good software to the customer (not just to do academically well in the courses)</a:t>
            </a:r>
            <a:endParaRPr lang="en-US" dirty="0"/>
          </a:p>
        </p:txBody>
      </p:sp>
      <p:pic>
        <p:nvPicPr>
          <p:cNvPr id="4" name="Picture 3"/>
          <p:cNvPicPr>
            <a:picLocks noChangeAspect="1"/>
          </p:cNvPicPr>
          <p:nvPr/>
        </p:nvPicPr>
        <p:blipFill>
          <a:blip r:embed="rId2"/>
          <a:stretch>
            <a:fillRect/>
          </a:stretch>
        </p:blipFill>
        <p:spPr>
          <a:xfrm>
            <a:off x="6934200" y="381000"/>
            <a:ext cx="1778000" cy="2222500"/>
          </a:xfrm>
          <a:prstGeom prst="rect">
            <a:avLst/>
          </a:prstGeom>
        </p:spPr>
      </p:pic>
    </p:spTree>
    <p:extLst>
      <p:ext uri="{BB962C8B-B14F-4D97-AF65-F5344CB8AC3E}">
        <p14:creationId xmlns:p14="http://schemas.microsoft.com/office/powerpoint/2010/main" val="191789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4114800" cy="1143000"/>
          </a:xfrm>
        </p:spPr>
        <p:txBody>
          <a:bodyPr>
            <a:normAutofit fontScale="90000"/>
          </a:bodyPr>
          <a:lstStyle/>
          <a:p>
            <a:r>
              <a:rPr lang="en-US" dirty="0" smtClean="0"/>
              <a:t>Steve’s Hints for Junior Projects</a:t>
            </a:r>
            <a:endParaRPr lang="en-US" dirty="0"/>
          </a:p>
        </p:txBody>
      </p:sp>
      <p:sp>
        <p:nvSpPr>
          <p:cNvPr id="3" name="Content Placeholder 2"/>
          <p:cNvSpPr>
            <a:spLocks noGrp="1"/>
          </p:cNvSpPr>
          <p:nvPr>
            <p:ph idx="1"/>
          </p:nvPr>
        </p:nvSpPr>
        <p:spPr>
          <a:xfrm>
            <a:off x="457200" y="2286000"/>
            <a:ext cx="8229600" cy="4525963"/>
          </a:xfrm>
        </p:spPr>
        <p:txBody>
          <a:bodyPr>
            <a:normAutofit fontScale="92500" lnSpcReduction="20000"/>
          </a:bodyPr>
          <a:lstStyle/>
          <a:p>
            <a:r>
              <a:rPr lang="en-US" dirty="0" smtClean="0"/>
              <a:t>It’s normal to be worried at the start</a:t>
            </a:r>
          </a:p>
          <a:p>
            <a:r>
              <a:rPr lang="en-US" dirty="0" smtClean="0"/>
              <a:t>Fail fast – work on hardest part first</a:t>
            </a:r>
          </a:p>
          <a:p>
            <a:r>
              <a:rPr lang="en-US" dirty="0" smtClean="0"/>
              <a:t>These are new ideas – expect changing </a:t>
            </a:r>
            <a:r>
              <a:rPr lang="en-US" dirty="0" err="1" smtClean="0"/>
              <a:t>req</a:t>
            </a:r>
            <a:endParaRPr lang="en-US" dirty="0" smtClean="0"/>
          </a:p>
          <a:p>
            <a:r>
              <a:rPr lang="en-US" dirty="0" smtClean="0"/>
              <a:t>Find a way for every team member to add value (“Positive interdependence”)</a:t>
            </a:r>
          </a:p>
          <a:p>
            <a:r>
              <a:rPr lang="en-US" dirty="0" smtClean="0"/>
              <a:t>Dual project goals are common in industry</a:t>
            </a:r>
          </a:p>
          <a:p>
            <a:pPr lvl="1"/>
            <a:r>
              <a:rPr lang="en-US" dirty="0" smtClean="0"/>
              <a:t>“Deliver good software to the customer” and</a:t>
            </a:r>
          </a:p>
          <a:p>
            <a:pPr lvl="1"/>
            <a:r>
              <a:rPr lang="en-US" dirty="0" smtClean="0"/>
              <a:t>Add to the team’s IP base, making the next job easier – so has to follow your own standards, etc.</a:t>
            </a:r>
          </a:p>
          <a:p>
            <a:pPr lvl="1"/>
            <a:r>
              <a:rPr lang="en-US" dirty="0" smtClean="0">
                <a:sym typeface="Wingdings"/>
              </a:rPr>
              <a:t>See next slide, from first day of class </a:t>
            </a:r>
            <a:endParaRPr lang="en-US" dirty="0"/>
          </a:p>
        </p:txBody>
      </p:sp>
      <p:pic>
        <p:nvPicPr>
          <p:cNvPr id="4" name="Picture 3" descr="YellowSelfie.jpg"/>
          <p:cNvPicPr>
            <a:picLocks noChangeAspect="1"/>
          </p:cNvPicPr>
          <p:nvPr/>
        </p:nvPicPr>
        <p:blipFill>
          <a:blip r:embed="rId3">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val="0"/>
              </a:ext>
            </a:extLst>
          </a:blip>
          <a:stretch>
            <a:fillRect/>
          </a:stretch>
        </p:blipFill>
        <p:spPr>
          <a:xfrm>
            <a:off x="7162800" y="175010"/>
            <a:ext cx="1663700" cy="1771597"/>
          </a:xfrm>
          <a:prstGeom prst="rect">
            <a:avLst/>
          </a:prstGeom>
        </p:spPr>
      </p:pic>
      <p:pic>
        <p:nvPicPr>
          <p:cNvPr id="5" name="Picture 4" descr="JaschaHeifetzPlay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838200"/>
            <a:ext cx="2133600" cy="1378576"/>
          </a:xfrm>
          <a:prstGeom prst="rect">
            <a:avLst/>
          </a:prstGeom>
        </p:spPr>
      </p:pic>
    </p:spTree>
    <p:extLst>
      <p:ext uri="{BB962C8B-B14F-4D97-AF65-F5344CB8AC3E}">
        <p14:creationId xmlns:p14="http://schemas.microsoft.com/office/powerpoint/2010/main" val="267925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Sample big strategy – to combat risk</a:t>
            </a:r>
            <a:endParaRPr lang="en-US" dirty="0"/>
          </a:p>
        </p:txBody>
      </p:sp>
      <p:sp>
        <p:nvSpPr>
          <p:cNvPr id="3" name="Content Placeholder 2"/>
          <p:cNvSpPr>
            <a:spLocks noGrp="1"/>
          </p:cNvSpPr>
          <p:nvPr>
            <p:ph idx="1"/>
          </p:nvPr>
        </p:nvSpPr>
        <p:spPr/>
        <p:txBody>
          <a:bodyPr>
            <a:normAutofit/>
          </a:bodyPr>
          <a:lstStyle/>
          <a:p>
            <a:r>
              <a:rPr lang="en-US" sz="2800" dirty="0" smtClean="0"/>
              <a:t>Harvard Business School’s steps in entrepreneurship:</a:t>
            </a:r>
          </a:p>
          <a:p>
            <a:pPr lvl="1"/>
            <a:r>
              <a:rPr lang="en-US" sz="2400" dirty="0" smtClean="0"/>
              <a:t>Perceive where extraordinary value lies.</a:t>
            </a:r>
          </a:p>
          <a:p>
            <a:pPr marL="914400" lvl="1" indent="-457200">
              <a:buFont typeface="+mj-lt"/>
              <a:buAutoNum type="arabicPeriod"/>
            </a:pPr>
            <a:r>
              <a:rPr lang="en-US" sz="2400" dirty="0" smtClean="0"/>
              <a:t>Create that value for customers.</a:t>
            </a:r>
          </a:p>
          <a:p>
            <a:pPr marL="914400" lvl="1" indent="-457200">
              <a:buFont typeface="+mj-lt"/>
              <a:buAutoNum type="arabicPeriod"/>
            </a:pPr>
            <a:r>
              <a:rPr lang="en-US" sz="2400" dirty="0" smtClean="0"/>
              <a:t>Capture it in rewards for your </a:t>
            </a:r>
            <a:br>
              <a:rPr lang="en-US" sz="2400" dirty="0" smtClean="0"/>
            </a:br>
            <a:r>
              <a:rPr lang="en-US" sz="2400" dirty="0" smtClean="0"/>
              <a:t>work.</a:t>
            </a:r>
          </a:p>
          <a:p>
            <a:r>
              <a:rPr lang="en-US" sz="2800" dirty="0" smtClean="0">
                <a:solidFill>
                  <a:srgbClr val="FF0000"/>
                </a:solidFill>
              </a:rPr>
              <a:t>Essence of requirements </a:t>
            </a:r>
            <a:br>
              <a:rPr lang="en-US" sz="2800" dirty="0" smtClean="0">
                <a:solidFill>
                  <a:srgbClr val="FF0000"/>
                </a:solidFill>
              </a:rPr>
            </a:br>
            <a:r>
              <a:rPr lang="en-US" sz="2800" dirty="0" smtClean="0">
                <a:solidFill>
                  <a:srgbClr val="FF0000"/>
                </a:solidFill>
              </a:rPr>
              <a:t>discovery!  But what do</a:t>
            </a:r>
            <a:br>
              <a:rPr lang="en-US" sz="2800" dirty="0" smtClean="0">
                <a:solidFill>
                  <a:srgbClr val="FF0000"/>
                </a:solidFill>
              </a:rPr>
            </a:br>
            <a:r>
              <a:rPr lang="en-US" sz="2800" dirty="0" smtClean="0">
                <a:solidFill>
                  <a:srgbClr val="FF0000"/>
                </a:solidFill>
              </a:rPr>
              <a:t>you do with that value?</a:t>
            </a:r>
            <a:endParaRPr lang="en-US" sz="2800" dirty="0">
              <a:solidFill>
                <a:srgbClr val="FF0000"/>
              </a:solidFill>
            </a:endParaRPr>
          </a:p>
        </p:txBody>
      </p:sp>
      <p:pic>
        <p:nvPicPr>
          <p:cNvPr id="4" name="Picture 3" descr="shareholder-va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811" y="2971800"/>
            <a:ext cx="3812994" cy="3429000"/>
          </a:xfrm>
          <a:prstGeom prst="rect">
            <a:avLst/>
          </a:prstGeom>
        </p:spPr>
      </p:pic>
      <p:sp>
        <p:nvSpPr>
          <p:cNvPr id="6" name="Rectangle 5"/>
          <p:cNvSpPr/>
          <p:nvPr/>
        </p:nvSpPr>
        <p:spPr>
          <a:xfrm>
            <a:off x="5791200" y="6019800"/>
            <a:ext cx="2819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876800" y="5943600"/>
            <a:ext cx="3962400" cy="923330"/>
          </a:xfrm>
          <a:prstGeom prst="rect">
            <a:avLst/>
          </a:prstGeom>
          <a:noFill/>
        </p:spPr>
        <p:txBody>
          <a:bodyPr wrap="square" rtlCol="0">
            <a:spAutoFit/>
          </a:bodyPr>
          <a:lstStyle/>
          <a:p>
            <a:r>
              <a:rPr lang="en-US" dirty="0" smtClean="0"/>
              <a:t>“Yes, the planet got destroyed. But for a beautiful moment in time we created a lot of value for shareholders.”</a:t>
            </a:r>
            <a:endParaRPr lang="en-US" dirty="0"/>
          </a:p>
        </p:txBody>
      </p:sp>
    </p:spTree>
    <p:extLst>
      <p:ext uri="{BB962C8B-B14F-4D97-AF65-F5344CB8AC3E}">
        <p14:creationId xmlns:p14="http://schemas.microsoft.com/office/powerpoint/2010/main" val="3668963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Project Roles?</a:t>
            </a:r>
            <a:endParaRPr lang="en-US" dirty="0"/>
          </a:p>
        </p:txBody>
      </p:sp>
      <p:sp>
        <p:nvSpPr>
          <p:cNvPr id="3" name="Content Placeholder 2"/>
          <p:cNvSpPr>
            <a:spLocks noGrp="1"/>
          </p:cNvSpPr>
          <p:nvPr>
            <p:ph idx="1"/>
          </p:nvPr>
        </p:nvSpPr>
        <p:spPr>
          <a:xfrm>
            <a:off x="457200" y="1600200"/>
            <a:ext cx="5638800" cy="4525963"/>
          </a:xfrm>
        </p:spPr>
        <p:txBody>
          <a:bodyPr>
            <a:normAutofit fontScale="77500" lnSpcReduction="20000"/>
          </a:bodyPr>
          <a:lstStyle/>
          <a:p>
            <a:r>
              <a:rPr lang="en-US" dirty="0" smtClean="0"/>
              <a:t>“A </a:t>
            </a:r>
            <a:r>
              <a:rPr lang="en-US" dirty="0"/>
              <a:t>role is defined mostly in social context as a set of connected </a:t>
            </a:r>
            <a:r>
              <a:rPr lang="en-US" dirty="0" err="1"/>
              <a:t>behaviours</a:t>
            </a:r>
            <a:r>
              <a:rPr lang="en-US" dirty="0"/>
              <a:t>, rights, obligations, beliefs, and norms as </a:t>
            </a:r>
            <a:r>
              <a:rPr lang="en-US" dirty="0" err="1"/>
              <a:t>conceptualised</a:t>
            </a:r>
            <a:r>
              <a:rPr lang="en-US" dirty="0"/>
              <a:t> by actors in a social situation</a:t>
            </a:r>
            <a:r>
              <a:rPr lang="en-US" dirty="0" smtClean="0"/>
              <a:t>.”</a:t>
            </a:r>
          </a:p>
          <a:p>
            <a:r>
              <a:rPr lang="en-US" dirty="0" smtClean="0"/>
              <a:t>On a project, these are temporary and bounded by working with others on that project.</a:t>
            </a:r>
          </a:p>
          <a:p>
            <a:r>
              <a:rPr lang="en-US" dirty="0" smtClean="0"/>
              <a:t>Everyone sees these roles differently:  </a:t>
            </a:r>
          </a:p>
          <a:p>
            <a:pPr lvl="1"/>
            <a:r>
              <a:rPr lang="en-US" dirty="0" smtClean="0"/>
              <a:t>E.g., To a customer, you can’t blame teammates.</a:t>
            </a:r>
          </a:p>
          <a:p>
            <a:pPr lvl="1"/>
            <a:r>
              <a:rPr lang="en-US" dirty="0" smtClean="0"/>
              <a:t>E.g., Within the team, you often get treated in line with the perceived value of your latest contribution!</a:t>
            </a:r>
            <a:endParaRPr lang="en-US" dirty="0"/>
          </a:p>
        </p:txBody>
      </p:sp>
      <p:pic>
        <p:nvPicPr>
          <p:cNvPr id="5" name="Picture 4" descr="An older al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76400"/>
            <a:ext cx="2362200" cy="2362200"/>
          </a:xfrm>
          <a:prstGeom prst="rect">
            <a:avLst/>
          </a:prstGeom>
        </p:spPr>
      </p:pic>
      <p:sp>
        <p:nvSpPr>
          <p:cNvPr id="6" name="TextBox 5"/>
          <p:cNvSpPr txBox="1"/>
          <p:nvPr/>
        </p:nvSpPr>
        <p:spPr>
          <a:xfrm>
            <a:off x="6324600" y="4191000"/>
            <a:ext cx="2743200" cy="2031325"/>
          </a:xfrm>
          <a:prstGeom prst="rect">
            <a:avLst/>
          </a:prstGeom>
          <a:noFill/>
        </p:spPr>
        <p:txBody>
          <a:bodyPr wrap="square" rtlCol="0">
            <a:spAutoFit/>
          </a:bodyPr>
          <a:lstStyle/>
          <a:p>
            <a:r>
              <a:rPr lang="en-US" dirty="0" smtClean="0"/>
              <a:t>In industry, a project team is like a game, only you get paid. Everyone takes on a “persona” for that particular activity, related to the team’s expectations of you.</a:t>
            </a:r>
            <a:endParaRPr lang="en-US" dirty="0"/>
          </a:p>
        </p:txBody>
      </p:sp>
    </p:spTree>
    <p:extLst>
      <p:ext uri="{BB962C8B-B14F-4D97-AF65-F5344CB8AC3E}">
        <p14:creationId xmlns:p14="http://schemas.microsoft.com/office/powerpoint/2010/main" val="2929151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Manager Roles – </a:t>
            </a:r>
            <a:br>
              <a:rPr lang="en-US" dirty="0" smtClean="0"/>
            </a:br>
            <a:r>
              <a:rPr lang="en-US" dirty="0" smtClean="0"/>
              <a:t>in my experience</a:t>
            </a:r>
            <a:endParaRPr lang="en-US" dirty="0"/>
          </a:p>
        </p:txBody>
      </p:sp>
      <p:sp>
        <p:nvSpPr>
          <p:cNvPr id="3" name="Content Placeholder 2"/>
          <p:cNvSpPr>
            <a:spLocks noGrp="1"/>
          </p:cNvSpPr>
          <p:nvPr>
            <p:ph idx="1"/>
          </p:nvPr>
        </p:nvSpPr>
        <p:spPr/>
        <p:txBody>
          <a:bodyPr>
            <a:normAutofit lnSpcReduction="10000"/>
          </a:bodyPr>
          <a:lstStyle/>
          <a:p>
            <a:r>
              <a:rPr lang="en-US" b="1" dirty="0" smtClean="0"/>
              <a:t>Project Manager </a:t>
            </a:r>
            <a:r>
              <a:rPr lang="en-US" dirty="0" smtClean="0"/>
              <a:t>– in charge of “</a:t>
            </a:r>
            <a:r>
              <a:rPr lang="en-US" dirty="0" err="1" smtClean="0"/>
              <a:t>burndown</a:t>
            </a:r>
            <a:r>
              <a:rPr lang="en-US" dirty="0" smtClean="0"/>
              <a:t>” – keeping the project moving &amp; people busy</a:t>
            </a:r>
          </a:p>
          <a:p>
            <a:r>
              <a:rPr lang="en-US" b="1" dirty="0" smtClean="0"/>
              <a:t>Manager</a:t>
            </a:r>
            <a:r>
              <a:rPr lang="en-US" dirty="0" smtClean="0"/>
              <a:t> (Resource manager) – in charge of the people, usually on several projects</a:t>
            </a:r>
          </a:p>
          <a:p>
            <a:r>
              <a:rPr lang="en-US" dirty="0" smtClean="0"/>
              <a:t>“</a:t>
            </a:r>
            <a:r>
              <a:rPr lang="en-US" b="1" dirty="0" smtClean="0"/>
              <a:t>Release Manager</a:t>
            </a:r>
            <a:r>
              <a:rPr lang="en-US" dirty="0" smtClean="0"/>
              <a:t>” – decides what goes out</a:t>
            </a:r>
          </a:p>
          <a:p>
            <a:r>
              <a:rPr lang="en-US" b="1" dirty="0" smtClean="0"/>
              <a:t>Product Manager </a:t>
            </a:r>
            <a:r>
              <a:rPr lang="en-US" dirty="0" smtClean="0"/>
              <a:t>– in charge of project success, hands out money, may be an exec</a:t>
            </a:r>
          </a:p>
          <a:p>
            <a:r>
              <a:rPr lang="en-US" b="1" dirty="0" smtClean="0"/>
              <a:t>Program Manager </a:t>
            </a:r>
            <a:r>
              <a:rPr lang="en-US" dirty="0" smtClean="0"/>
              <a:t>– a higher level product manager with a portfolio of projects</a:t>
            </a:r>
            <a:endParaRPr lang="en-US" dirty="0"/>
          </a:p>
        </p:txBody>
      </p:sp>
    </p:spTree>
    <p:extLst>
      <p:ext uri="{BB962C8B-B14F-4D97-AF65-F5344CB8AC3E}">
        <p14:creationId xmlns:p14="http://schemas.microsoft.com/office/powerpoint/2010/main" val="32127053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tell a lot about a process by the people roles it has</a:t>
            </a:r>
            <a:endParaRPr lang="en-US" dirty="0"/>
          </a:p>
        </p:txBody>
      </p:sp>
      <p:sp>
        <p:nvSpPr>
          <p:cNvPr id="3" name="Content Placeholder 2"/>
          <p:cNvSpPr>
            <a:spLocks noGrp="1"/>
          </p:cNvSpPr>
          <p:nvPr>
            <p:ph idx="1"/>
          </p:nvPr>
        </p:nvSpPr>
        <p:spPr/>
        <p:txBody>
          <a:bodyPr/>
          <a:lstStyle/>
          <a:p>
            <a:r>
              <a:rPr lang="en-US" b="1" dirty="0" smtClean="0"/>
              <a:t>XP</a:t>
            </a:r>
            <a:r>
              <a:rPr lang="en-US" dirty="0" smtClean="0"/>
              <a:t> – only programmers and customer</a:t>
            </a:r>
          </a:p>
          <a:p>
            <a:r>
              <a:rPr lang="en-US" dirty="0" smtClean="0"/>
              <a:t>In </a:t>
            </a:r>
            <a:r>
              <a:rPr lang="en-US" b="1" dirty="0" smtClean="0"/>
              <a:t>Scrum</a:t>
            </a:r>
            <a:r>
              <a:rPr lang="en-US" dirty="0" smtClean="0"/>
              <a:t>, the customer is called the “product owner” – is there are difference?</a:t>
            </a:r>
          </a:p>
          <a:p>
            <a:r>
              <a:rPr lang="en-US" dirty="0" smtClean="0"/>
              <a:t>In Phillips’ </a:t>
            </a:r>
            <a:r>
              <a:rPr lang="en-US" b="1" dirty="0" smtClean="0"/>
              <a:t>Waterfall</a:t>
            </a:r>
            <a:r>
              <a:rPr lang="en-US" dirty="0" smtClean="0"/>
              <a:t> – the “configuration management” people are special</a:t>
            </a:r>
          </a:p>
          <a:p>
            <a:r>
              <a:rPr lang="en-US" dirty="0" smtClean="0"/>
              <a:t>At </a:t>
            </a:r>
            <a:r>
              <a:rPr lang="en-US" b="1" dirty="0" smtClean="0"/>
              <a:t>Microsoft</a:t>
            </a:r>
            <a:r>
              <a:rPr lang="en-US" dirty="0" smtClean="0"/>
              <a:t> – developers and testers</a:t>
            </a:r>
            <a:endParaRPr lang="en-US" dirty="0"/>
          </a:p>
        </p:txBody>
      </p:sp>
    </p:spTree>
    <p:extLst>
      <p:ext uri="{BB962C8B-B14F-4D97-AF65-F5344CB8AC3E}">
        <p14:creationId xmlns:p14="http://schemas.microsoft.com/office/powerpoint/2010/main" val="2914668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we haven’t talked about</a:t>
            </a:r>
            <a:endParaRPr lang="en-US" dirty="0"/>
          </a:p>
        </p:txBody>
      </p:sp>
      <p:sp>
        <p:nvSpPr>
          <p:cNvPr id="3" name="Content Placeholder 2"/>
          <p:cNvSpPr>
            <a:spLocks noGrp="1"/>
          </p:cNvSpPr>
          <p:nvPr>
            <p:ph idx="1"/>
          </p:nvPr>
        </p:nvSpPr>
        <p:spPr/>
        <p:txBody>
          <a:bodyPr/>
          <a:lstStyle/>
          <a:p>
            <a:r>
              <a:rPr lang="en-US" b="1" dirty="0" smtClean="0"/>
              <a:t>Designer / Architect</a:t>
            </a:r>
            <a:r>
              <a:rPr lang="en-US" dirty="0" smtClean="0"/>
              <a:t> – Has a “design manager” social role, customer link</a:t>
            </a:r>
          </a:p>
          <a:p>
            <a:r>
              <a:rPr lang="en-US" b="1" dirty="0" smtClean="0"/>
              <a:t>Tester</a:t>
            </a:r>
            <a:r>
              <a:rPr lang="en-US" dirty="0" smtClean="0"/>
              <a:t> – Interacts with developers and with release manager</a:t>
            </a:r>
          </a:p>
          <a:p>
            <a:r>
              <a:rPr lang="en-US" b="1" dirty="0" smtClean="0"/>
              <a:t>Senior Developer </a:t>
            </a:r>
            <a:r>
              <a:rPr lang="en-US" dirty="0" smtClean="0"/>
              <a:t>– Fits current project to technologies, guides junior developers</a:t>
            </a:r>
          </a:p>
          <a:p>
            <a:r>
              <a:rPr lang="en-US" b="1" dirty="0" smtClean="0"/>
              <a:t>Contractor/Specialist</a:t>
            </a:r>
            <a:r>
              <a:rPr lang="en-US" dirty="0" smtClean="0"/>
              <a:t> – Does things we don’t</a:t>
            </a:r>
          </a:p>
          <a:p>
            <a:r>
              <a:rPr lang="en-US" b="1" dirty="0" smtClean="0"/>
              <a:t>DB engineer</a:t>
            </a:r>
            <a:r>
              <a:rPr lang="en-US" dirty="0" smtClean="0"/>
              <a:t> – Designs backend interfaces</a:t>
            </a:r>
            <a:endParaRPr lang="en-US" dirty="0"/>
          </a:p>
        </p:txBody>
      </p:sp>
      <p:sp>
        <p:nvSpPr>
          <p:cNvPr id="4" name="TextBox 3"/>
          <p:cNvSpPr txBox="1"/>
          <p:nvPr/>
        </p:nvSpPr>
        <p:spPr>
          <a:xfrm>
            <a:off x="3124200" y="6096000"/>
            <a:ext cx="1136649" cy="584776"/>
          </a:xfrm>
          <a:prstGeom prst="rect">
            <a:avLst/>
          </a:prstGeom>
          <a:noFill/>
        </p:spPr>
        <p:txBody>
          <a:bodyPr wrap="none" rtlCol="0">
            <a:spAutoFit/>
          </a:bodyPr>
          <a:lstStyle/>
          <a:p>
            <a:r>
              <a:rPr lang="en-US" sz="3200" dirty="0" smtClean="0"/>
              <a:t>And…</a:t>
            </a:r>
            <a:endParaRPr lang="en-US" sz="3200" dirty="0"/>
          </a:p>
        </p:txBody>
      </p:sp>
    </p:spTree>
    <p:extLst>
      <p:ext uri="{BB962C8B-B14F-4D97-AF65-F5344CB8AC3E}">
        <p14:creationId xmlns:p14="http://schemas.microsoft.com/office/powerpoint/2010/main" val="3319095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Where’s a Requirements Engineer Fit?</a:t>
            </a:r>
            <a:endParaRPr lang="en-US" dirty="0"/>
          </a:p>
        </p:txBody>
      </p:sp>
      <p:sp>
        <p:nvSpPr>
          <p:cNvPr id="4" name="Rounded Rectangle 3"/>
          <p:cNvSpPr/>
          <p:nvPr/>
        </p:nvSpPr>
        <p:spPr>
          <a:xfrm>
            <a:off x="457200" y="2209800"/>
            <a:ext cx="22860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Customers</a:t>
            </a:r>
            <a:endParaRPr lang="en-US" sz="2800" dirty="0"/>
          </a:p>
        </p:txBody>
      </p:sp>
      <p:sp>
        <p:nvSpPr>
          <p:cNvPr id="5" name="Rounded Rectangle 4"/>
          <p:cNvSpPr/>
          <p:nvPr/>
        </p:nvSpPr>
        <p:spPr>
          <a:xfrm>
            <a:off x="6400800" y="2209800"/>
            <a:ext cx="22860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Developers</a:t>
            </a:r>
            <a:endParaRPr lang="en-US" sz="2800" dirty="0"/>
          </a:p>
        </p:txBody>
      </p:sp>
      <p:sp>
        <p:nvSpPr>
          <p:cNvPr id="6" name="Rounded Rectangle 5"/>
          <p:cNvSpPr/>
          <p:nvPr/>
        </p:nvSpPr>
        <p:spPr>
          <a:xfrm>
            <a:off x="3276600" y="2209800"/>
            <a:ext cx="25146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Requirements Engineers?</a:t>
            </a:r>
            <a:endParaRPr lang="en-US" sz="2800" dirty="0"/>
          </a:p>
        </p:txBody>
      </p:sp>
      <p:sp>
        <p:nvSpPr>
          <p:cNvPr id="7" name="Oval 6"/>
          <p:cNvSpPr/>
          <p:nvPr/>
        </p:nvSpPr>
        <p:spPr>
          <a:xfrm>
            <a:off x="152400" y="1600200"/>
            <a:ext cx="5943600" cy="4648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97558" y="3962400"/>
            <a:ext cx="2093442" cy="584776"/>
          </a:xfrm>
          <a:prstGeom prst="rect">
            <a:avLst/>
          </a:prstGeom>
          <a:noFill/>
        </p:spPr>
        <p:txBody>
          <a:bodyPr wrap="none" rtlCol="0">
            <a:spAutoFit/>
          </a:bodyPr>
          <a:lstStyle/>
          <a:p>
            <a:r>
              <a:rPr lang="en-US" sz="3200" dirty="0" smtClean="0"/>
              <a:t>Marketing?</a:t>
            </a:r>
            <a:endParaRPr lang="en-US" sz="3200" dirty="0"/>
          </a:p>
        </p:txBody>
      </p:sp>
      <p:sp>
        <p:nvSpPr>
          <p:cNvPr id="9" name="Oval 8"/>
          <p:cNvSpPr/>
          <p:nvPr/>
        </p:nvSpPr>
        <p:spPr>
          <a:xfrm>
            <a:off x="3124200" y="1524000"/>
            <a:ext cx="5943600" cy="4648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993158" y="3886200"/>
            <a:ext cx="2348119" cy="584776"/>
          </a:xfrm>
          <a:prstGeom prst="rect">
            <a:avLst/>
          </a:prstGeom>
          <a:noFill/>
        </p:spPr>
        <p:txBody>
          <a:bodyPr wrap="none" rtlCol="0">
            <a:spAutoFit/>
          </a:bodyPr>
          <a:lstStyle/>
          <a:p>
            <a:r>
              <a:rPr lang="en-US" sz="3200" dirty="0" smtClean="0"/>
              <a:t>Engineering?</a:t>
            </a:r>
            <a:endParaRPr lang="en-US" sz="3200" dirty="0"/>
          </a:p>
        </p:txBody>
      </p:sp>
    </p:spTree>
    <p:extLst>
      <p:ext uri="{BB962C8B-B14F-4D97-AF65-F5344CB8AC3E}">
        <p14:creationId xmlns:p14="http://schemas.microsoft.com/office/powerpoint/2010/main" val="3210618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9324</TotalTime>
  <Words>1102</Words>
  <Application>Microsoft Macintosh PowerPoint</Application>
  <PresentationFormat>On-screen Show (4:3)</PresentationFormat>
  <Paragraphs>120</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Today’s Plan</vt:lpstr>
      <vt:lpstr>Mike’s Hints for Junior Projects</vt:lpstr>
      <vt:lpstr>Steve’s Hints for Junior Projects</vt:lpstr>
      <vt:lpstr>Sample big strategy – to combat risk</vt:lpstr>
      <vt:lpstr>What are Project Roles?</vt:lpstr>
      <vt:lpstr>Review of Manager Roles –  in my experience</vt:lpstr>
      <vt:lpstr>You can tell a lot about a process by the people roles it has</vt:lpstr>
      <vt:lpstr>Roles we haven’t talked about</vt:lpstr>
      <vt:lpstr>Where’s a Requirements Engineer Fit?</vt:lpstr>
      <vt:lpstr>Fragile agile</vt:lpstr>
      <vt:lpstr>A role you’re just learning about</vt:lpstr>
      <vt:lpstr>Requirements</vt:lpstr>
      <vt:lpstr>Architecture</vt:lpstr>
      <vt:lpstr>System &amp; Acceptance Testing</vt:lpstr>
      <vt:lpstr>Hybrid Approach Possible?</vt:lpstr>
      <vt:lpstr>Specialization</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dc:title>
  <dc:creator>Mike Hewner</dc:creator>
  <cp:lastModifiedBy>Steve Chenoweth</cp:lastModifiedBy>
  <cp:revision>34</cp:revision>
  <dcterms:created xsi:type="dcterms:W3CDTF">2013-09-16T13:33:25Z</dcterms:created>
  <dcterms:modified xsi:type="dcterms:W3CDTF">2014-09-16T12:53:09Z</dcterms:modified>
</cp:coreProperties>
</file>