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6" r:id="rId3"/>
    <p:sldId id="258" r:id="rId4"/>
    <p:sldId id="259" r:id="rId5"/>
    <p:sldId id="268" r:id="rId6"/>
    <p:sldId id="263" r:id="rId7"/>
    <p:sldId id="264" r:id="rId8"/>
    <p:sldId id="265" r:id="rId9"/>
    <p:sldId id="260" r:id="rId10"/>
    <p:sldId id="261" r:id="rId11"/>
    <p:sldId id="257" r:id="rId12"/>
    <p:sldId id="262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9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481EB5-8ABD-1D4C-8565-F2EC9EE6F762}" type="datetimeFigureOut">
              <a:rPr lang="en-US" smtClean="0"/>
              <a:t>9/11/14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BD8EF-2EEF-204E-94A4-CFA2C26B3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704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Microsoft headquarters image from http://</a:t>
            </a:r>
            <a:r>
              <a:rPr lang="en-US" dirty="0" err="1" smtClean="0"/>
              <a:t>www.digitaltrends.com</a:t>
            </a:r>
            <a:r>
              <a:rPr lang="en-US" dirty="0" smtClean="0"/>
              <a:t>/home/microsoft-just-launched-accelerator-program-home-automation-startups/#!bQ3tlS.</a:t>
            </a:r>
          </a:p>
          <a:p>
            <a:r>
              <a:rPr lang="en-US" dirty="0" smtClean="0"/>
              <a:t>Article is from </a:t>
            </a:r>
            <a:r>
              <a:rPr lang="en-US" i="1" dirty="0" smtClean="0"/>
              <a:t>American Programmer</a:t>
            </a:r>
            <a:r>
              <a:rPr lang="en-US" dirty="0" smtClean="0"/>
              <a:t>, February, 1995.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BD8EF-2EEF-204E-94A4-CFA2C26B38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95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</a:t>
            </a:r>
            <a:r>
              <a:rPr lang="en-US" baseline="0" dirty="0" smtClean="0"/>
              <a:t> http://</a:t>
            </a:r>
            <a:r>
              <a:rPr lang="en-US" baseline="0" dirty="0" err="1" smtClean="0"/>
              <a:t>users.ece.cmu.edu</a:t>
            </a:r>
            <a:r>
              <a:rPr lang="en-US" baseline="0" dirty="0" smtClean="0"/>
              <a:t>/~</a:t>
            </a:r>
            <a:r>
              <a:rPr lang="en-US" baseline="0" dirty="0" err="1" smtClean="0"/>
              <a:t>koopman</a:t>
            </a:r>
            <a:r>
              <a:rPr lang="en-US" baseline="0" dirty="0" smtClean="0"/>
              <a:t>/des_s99/</a:t>
            </a:r>
            <a:r>
              <a:rPr lang="en-US" baseline="0" dirty="0" err="1" smtClean="0"/>
              <a:t>sw_reliability</a:t>
            </a:r>
            <a:r>
              <a:rPr lang="en-US" baseline="0" dirty="0" smtClean="0"/>
              <a:t>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BD8EF-2EEF-204E-94A4-CFA2C26B385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282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</a:t>
            </a:r>
            <a:r>
              <a:rPr lang="en-US" dirty="0" err="1" smtClean="0"/>
              <a:t>msdn.microsoft.com</a:t>
            </a:r>
            <a:r>
              <a:rPr lang="en-US" dirty="0" smtClean="0"/>
              <a:t>/en-us/</a:t>
            </a:r>
            <a:r>
              <a:rPr lang="en-US" dirty="0" err="1" smtClean="0"/>
              <a:t>libraRy</a:t>
            </a:r>
            <a:r>
              <a:rPr lang="en-US" dirty="0" smtClean="0"/>
              <a:t>/ms400752(v=vs.110).</a:t>
            </a:r>
            <a:r>
              <a:rPr lang="en-US" dirty="0" err="1" smtClean="0"/>
              <a:t>aspx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EBD8EF-2EEF-204E-94A4-CFA2C26B385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036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6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71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79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994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1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9/11/14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0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9/11/14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998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9/11/14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29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9/11/14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993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9/11/14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621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B3D9-16B0-4257-89D1-1F8530F17DE5}" type="datetimeFigureOut">
              <a:rPr lang="en-US" smtClean="0"/>
              <a:t>9/11/14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5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8B3D9-16B0-4257-89D1-1F8530F17DE5}" type="datetimeFigureOut">
              <a:rPr lang="en-US" smtClean="0"/>
              <a:t>9/11/14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6D611-5F2B-47B3-AA2D-0EBA63849FB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76D611-5F2B-47B3-AA2D-0EBA63849F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635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cs.duke.edu/courses/fall98/cps108/slides/MSdev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219200"/>
            <a:ext cx="4114800" cy="1470025"/>
          </a:xfrm>
        </p:spPr>
        <p:txBody>
          <a:bodyPr/>
          <a:lstStyle/>
          <a:p>
            <a:r>
              <a:rPr lang="en-US" dirty="0" smtClean="0"/>
              <a:t>Microsoft’s 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Redmond in the 90’s</a:t>
            </a:r>
          </a:p>
          <a:p>
            <a:r>
              <a:rPr lang="en-US" dirty="0" smtClean="0"/>
              <a:t>Article by Roger Sherman, Director of Testing, Worldwide Products Group, Microsoft</a:t>
            </a:r>
            <a:endParaRPr lang="en-US" dirty="0"/>
          </a:p>
        </p:txBody>
      </p:sp>
      <p:pic>
        <p:nvPicPr>
          <p:cNvPr id="4" name="Picture 31" descr="rose4"/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  <p:pic>
        <p:nvPicPr>
          <p:cNvPr id="5" name="Picture 4" descr="microsoft-headquarter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68300"/>
            <a:ext cx="5029200" cy="335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607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Deciding what to launch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2438400" y="2133600"/>
            <a:ext cx="4343400" cy="3657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76400" y="3515380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Reliability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036632" y="3591580"/>
            <a:ext cx="15071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Schedule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865443" y="6029980"/>
            <a:ext cx="1858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Feature Set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79903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many different kinds of testing are there?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Teacher/Pupil</a:t>
            </a:r>
          </a:p>
          <a:p>
            <a:r>
              <a:rPr lang="en-US" dirty="0" smtClean="0"/>
              <a:t>Automated Regression Testing</a:t>
            </a:r>
          </a:p>
          <a:p>
            <a:r>
              <a:rPr lang="en-US" dirty="0" smtClean="0"/>
              <a:t>Beta Testing</a:t>
            </a:r>
            <a:endParaRPr lang="en-US" dirty="0"/>
          </a:p>
          <a:p>
            <a:r>
              <a:rPr lang="en-US" dirty="0" smtClean="0"/>
              <a:t>Monkey Testing</a:t>
            </a:r>
          </a:p>
          <a:p>
            <a:r>
              <a:rPr lang="en-US" dirty="0" smtClean="0"/>
              <a:t>Intelligent Monkey Testing</a:t>
            </a:r>
          </a:p>
          <a:p>
            <a:r>
              <a:rPr lang="en-US" dirty="0" smtClean="0"/>
              <a:t>Resource Constraint Testing</a:t>
            </a:r>
          </a:p>
          <a:p>
            <a:r>
              <a:rPr lang="en-US" dirty="0" smtClean="0"/>
              <a:t>Daily Build Testing</a:t>
            </a:r>
          </a:p>
          <a:p>
            <a:r>
              <a:rPr lang="en-US" dirty="0" smtClean="0"/>
              <a:t>Smoke Testing</a:t>
            </a:r>
          </a:p>
          <a:p>
            <a:r>
              <a:rPr lang="en-US" dirty="0" smtClean="0"/>
              <a:t>Likely a bit of manual testing although they don’t talk about it too much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581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different forces does MS have vs. more agile-oriented places?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They have to decide what works best, over a huge customer base</a:t>
            </a:r>
          </a:p>
          <a:p>
            <a:pPr lvl="1"/>
            <a:r>
              <a:rPr lang="en-US" dirty="0" smtClean="0"/>
              <a:t>E.g., tool bars </a:t>
            </a:r>
            <a:r>
              <a:rPr lang="en-US" dirty="0" err="1" smtClean="0"/>
              <a:t>vs</a:t>
            </a:r>
            <a:r>
              <a:rPr lang="en-US" dirty="0" smtClean="0"/>
              <a:t> menus </a:t>
            </a:r>
            <a:r>
              <a:rPr lang="en-US" dirty="0" err="1" smtClean="0"/>
              <a:t>vs</a:t>
            </a:r>
            <a:r>
              <a:rPr lang="en-US" dirty="0" smtClean="0"/>
              <a:t> hot keys</a:t>
            </a:r>
          </a:p>
          <a:p>
            <a:r>
              <a:rPr lang="en-US" dirty="0" smtClean="0"/>
              <a:t>They are the “experts” on new features</a:t>
            </a:r>
          </a:p>
          <a:p>
            <a:pPr lvl="1"/>
            <a:r>
              <a:rPr lang="en-US" dirty="0" smtClean="0"/>
              <a:t>Propose these to management</a:t>
            </a:r>
          </a:p>
          <a:p>
            <a:pPr lvl="1"/>
            <a:r>
              <a:rPr lang="en-US" dirty="0" smtClean="0"/>
              <a:t>Must “exceed customer expectations” – want “best of breed”</a:t>
            </a:r>
          </a:p>
          <a:p>
            <a:pPr lvl="1"/>
            <a:r>
              <a:rPr lang="en-US" dirty="0" smtClean="0"/>
              <a:t>Their product experts challenge a product vision</a:t>
            </a:r>
          </a:p>
          <a:p>
            <a:r>
              <a:rPr lang="en-US" dirty="0" smtClean="0"/>
              <a:t>Don’t put out partial products</a:t>
            </a:r>
          </a:p>
          <a:p>
            <a:pPr lvl="1"/>
            <a:r>
              <a:rPr lang="en-US" dirty="0" smtClean="0"/>
              <a:t>Do put out “betas”</a:t>
            </a:r>
          </a:p>
          <a:p>
            <a:r>
              <a:rPr lang="en-US" dirty="0" smtClean="0"/>
              <a:t>High cost of recalls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529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on Microsoft’s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https://www.cs.duke.edu/courses/fall98/cps108/slides/</a:t>
            </a:r>
            <a:r>
              <a:rPr lang="en-US" dirty="0" smtClean="0">
                <a:hlinkClick r:id="rId2"/>
              </a:rPr>
              <a:t>MSdev.pdf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08655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did you think was interesting about MS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did you like?</a:t>
            </a:r>
          </a:p>
          <a:p>
            <a:r>
              <a:rPr lang="en-US" dirty="0" smtClean="0"/>
              <a:t>What didn’t you like?</a:t>
            </a:r>
          </a:p>
          <a:p>
            <a:r>
              <a:rPr lang="en-US" dirty="0" smtClean="0"/>
              <a:t>What </a:t>
            </a:r>
            <a:r>
              <a:rPr lang="en-US" smtClean="0"/>
              <a:t>was surprising?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141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Why isn’t it waterfall?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Milestones</a:t>
            </a:r>
          </a:p>
          <a:p>
            <a:pPr lvl="1"/>
            <a:r>
              <a:rPr lang="en-US" dirty="0" smtClean="0"/>
              <a:t>Several per customer release</a:t>
            </a:r>
          </a:p>
          <a:p>
            <a:pPr lvl="2"/>
            <a:r>
              <a:rPr lang="en-US" dirty="0" smtClean="0"/>
              <a:t>Goal – fix bugs early</a:t>
            </a:r>
          </a:p>
          <a:p>
            <a:pPr lvl="1"/>
            <a:r>
              <a:rPr lang="en-US" dirty="0" smtClean="0"/>
              <a:t>Stages the features</a:t>
            </a:r>
          </a:p>
          <a:p>
            <a:pPr lvl="1"/>
            <a:r>
              <a:rPr lang="en-US" dirty="0" smtClean="0"/>
              <a:t>Acceptance testing toward the end of each</a:t>
            </a:r>
          </a:p>
          <a:p>
            <a:pPr lvl="2"/>
            <a:r>
              <a:rPr lang="en-US" dirty="0" smtClean="0"/>
              <a:t>Test release document – scope</a:t>
            </a:r>
          </a:p>
          <a:p>
            <a:pPr lvl="1"/>
            <a:r>
              <a:rPr lang="en-US" dirty="0" smtClean="0"/>
              <a:t>“Post-mortem” after each, also plans next</a:t>
            </a:r>
          </a:p>
          <a:p>
            <a:r>
              <a:rPr lang="en-US" dirty="0" smtClean="0"/>
              <a:t>This is an “spiral” development approach</a:t>
            </a:r>
          </a:p>
          <a:p>
            <a:r>
              <a:rPr lang="en-US" dirty="0" smtClean="0"/>
              <a:t>When “code complete” goes to mfg.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992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talk “requirements”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what you do “acceptance testing” against!</a:t>
            </a:r>
          </a:p>
          <a:p>
            <a:r>
              <a:rPr lang="en-US" dirty="0" smtClean="0"/>
              <a:t>Final acceptance criterion – 5 days of testing without a “must fix” bug</a:t>
            </a:r>
          </a:p>
          <a:p>
            <a:r>
              <a:rPr lang="en-US" dirty="0" smtClean="0"/>
              <a:t>Reliability = “code stability”</a:t>
            </a:r>
          </a:p>
          <a:p>
            <a:r>
              <a:rPr lang="en-US" dirty="0" smtClean="0"/>
              <a:t>Microsoft’s “client” is a product manager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35274" y="3758624"/>
            <a:ext cx="309912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ym typeface="Wingdings"/>
              </a:rPr>
              <a:t> See next slide!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11378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“reliability” 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At Microsoft:</a:t>
            </a:r>
          </a:p>
          <a:p>
            <a:r>
              <a:rPr lang="en-US" sz="2400" dirty="0" smtClean="0"/>
              <a:t>Rate at which the end user will encounter anomalies.</a:t>
            </a:r>
          </a:p>
          <a:p>
            <a:r>
              <a:rPr lang="en-US" sz="2400" dirty="0" smtClean="0"/>
              <a:t>Goal is to maintain a product’s reliability while new features are being added.</a:t>
            </a:r>
          </a:p>
          <a:p>
            <a:r>
              <a:rPr lang="en-US" sz="2400" dirty="0" smtClean="0"/>
              <a:t>And to increase reliability in the system testing phase until “good enough”.</a:t>
            </a:r>
            <a:endParaRPr lang="en-US" sz="2400" dirty="0"/>
          </a:p>
        </p:txBody>
      </p:sp>
      <p:pic>
        <p:nvPicPr>
          <p:cNvPr id="4" name="Picture 3" descr="Image1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3886200"/>
            <a:ext cx="5043055" cy="2844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" y="4722673"/>
            <a:ext cx="236220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Right</a:t>
            </a:r>
            <a:r>
              <a:rPr lang="en-US" dirty="0" smtClean="0"/>
              <a:t> – This is the classic reliability “U-curve” used in all of engineering.  Does the “Wear out” phase happen with software?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572000" y="5105400"/>
            <a:ext cx="11430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91200" y="4800600"/>
            <a:ext cx="13715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“Bug convergence”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289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talk “requirements</a:t>
            </a:r>
            <a:r>
              <a:rPr lang="en-US" dirty="0" smtClean="0"/>
              <a:t>” -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Vision statement</a:t>
            </a:r>
          </a:p>
          <a:p>
            <a:r>
              <a:rPr lang="en-US" dirty="0" smtClean="0"/>
              <a:t>Analysis of competitors products</a:t>
            </a:r>
          </a:p>
          <a:p>
            <a:r>
              <a:rPr lang="en-US" dirty="0" smtClean="0"/>
              <a:t>Satisfaction surveys</a:t>
            </a:r>
          </a:p>
          <a:p>
            <a:r>
              <a:rPr lang="en-US" dirty="0" smtClean="0"/>
              <a:t>Annotated user studies</a:t>
            </a:r>
          </a:p>
          <a:p>
            <a:r>
              <a:rPr lang="en-US" dirty="0" smtClean="0"/>
              <a:t>New technologies</a:t>
            </a:r>
          </a:p>
          <a:p>
            <a:r>
              <a:rPr lang="en-US" dirty="0" smtClean="0"/>
              <a:t>Brainstorming to get great new features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006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spec to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Product specification</a:t>
            </a:r>
          </a:p>
          <a:p>
            <a:r>
              <a:rPr lang="en-US" dirty="0" smtClean="0"/>
              <a:t>Divided into features</a:t>
            </a:r>
          </a:p>
          <a:p>
            <a:r>
              <a:rPr lang="en-US" dirty="0" smtClean="0"/>
              <a:t>Milestones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4876800" y="3581400"/>
            <a:ext cx="2743200" cy="2514600"/>
          </a:xfrm>
          <a:prstGeom prst="triangl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05200" y="4724400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Reliability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332032" y="4724400"/>
            <a:ext cx="15071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Schedule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541843" y="6182380"/>
            <a:ext cx="1858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Feature Set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48506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4876800" cy="4525963"/>
          </a:xfrm>
        </p:spPr>
        <p:txBody>
          <a:bodyPr>
            <a:noAutofit/>
          </a:bodyPr>
          <a:lstStyle/>
          <a:p>
            <a:r>
              <a:rPr lang="en-US" sz="2000" dirty="0" smtClean="0"/>
              <a:t>Source control – “Source Library Manager”</a:t>
            </a:r>
          </a:p>
          <a:p>
            <a:r>
              <a:rPr lang="en-US" sz="2000" dirty="0" smtClean="0"/>
              <a:t>Bug tracking – RAID</a:t>
            </a:r>
          </a:p>
          <a:p>
            <a:pPr lvl="1"/>
            <a:r>
              <a:rPr lang="en-US" sz="1800" dirty="0" smtClean="0"/>
              <a:t>Does problem-resolution work-flow</a:t>
            </a:r>
          </a:p>
          <a:p>
            <a:pPr lvl="1"/>
            <a:r>
              <a:rPr lang="en-US" sz="1800" dirty="0" smtClean="0"/>
              <a:t>Also links issues to “release-ability” of the product</a:t>
            </a:r>
          </a:p>
          <a:p>
            <a:pPr lvl="1"/>
            <a:r>
              <a:rPr lang="en-US" sz="1800" dirty="0" smtClean="0"/>
              <a:t>And – can test hypotheses about causes!</a:t>
            </a:r>
          </a:p>
          <a:p>
            <a:r>
              <a:rPr lang="en-US" sz="2000" dirty="0" smtClean="0"/>
              <a:t>Automated “project testing” by each developer</a:t>
            </a:r>
          </a:p>
          <a:p>
            <a:r>
              <a:rPr lang="en-US" sz="2000" dirty="0" smtClean="0"/>
              <a:t>Putting “asserts” into debug versions of the code</a:t>
            </a:r>
          </a:p>
          <a:p>
            <a:r>
              <a:rPr lang="en-US" sz="2000" dirty="0" smtClean="0"/>
              <a:t>Overnight “teacher pupil” test runs</a:t>
            </a:r>
          </a:p>
          <a:p>
            <a:pPr lvl="1"/>
            <a:r>
              <a:rPr lang="en-US" sz="1800" dirty="0" smtClean="0"/>
              <a:t>Automated tests – nearly 100% coverage</a:t>
            </a:r>
          </a:p>
          <a:p>
            <a:pPr lvl="1"/>
            <a:r>
              <a:rPr lang="en-US" sz="1800" dirty="0" smtClean="0"/>
              <a:t>UI testing with “monkeys”</a:t>
            </a:r>
            <a:endParaRPr lang="en-US" sz="1800" dirty="0"/>
          </a:p>
        </p:txBody>
      </p:sp>
      <p:pic>
        <p:nvPicPr>
          <p:cNvPr id="4" name="Picture 3" descr="IC42150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524000"/>
            <a:ext cx="3455042" cy="4330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flipH="1">
            <a:off x="4800600" y="5943600"/>
            <a:ext cx="429768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Above</a:t>
            </a:r>
            <a:r>
              <a:rPr lang="en-US" sz="1600" dirty="0" smtClean="0"/>
              <a:t> – This is one of the bug tracking work flows you can choose today, built into Visual Studio.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73409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 they have Configuration Management?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Assumed to be a part of their bug resolution and feature selection processes for a release</a:t>
            </a:r>
          </a:p>
          <a:p>
            <a:r>
              <a:rPr lang="en-US" dirty="0" smtClean="0"/>
              <a:t>Each developer also appears to have a “sandbox” for testing their own code in a build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642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6832</TotalTime>
  <Words>656</Words>
  <Application>Microsoft Macintosh PowerPoint</Application>
  <PresentationFormat>On-screen Show (4:3)</PresentationFormat>
  <Paragraphs>92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Microsoft’s Process</vt:lpstr>
      <vt:lpstr>What did you think was interesting about MS process?</vt:lpstr>
      <vt:lpstr>Why isn’t it waterfall?</vt:lpstr>
      <vt:lpstr>Let’s talk “requirements”</vt:lpstr>
      <vt:lpstr>What is “reliability” here?</vt:lpstr>
      <vt:lpstr>Let’s talk “requirements” - process</vt:lpstr>
      <vt:lpstr>From spec to schedule</vt:lpstr>
      <vt:lpstr>Tools</vt:lpstr>
      <vt:lpstr>Do they have Configuration Management?</vt:lpstr>
      <vt:lpstr>Deciding what to launch</vt:lpstr>
      <vt:lpstr>How many different kinds of testing are there?</vt:lpstr>
      <vt:lpstr>What different forces does MS have vs. more agile-oriented places?</vt:lpstr>
      <vt:lpstr>Update on Microsoft’s Process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Microsoft’s Process</dc:title>
  <dc:creator>Mike Hewner</dc:creator>
  <cp:lastModifiedBy>Steve Chenoweth</cp:lastModifiedBy>
  <cp:revision>27</cp:revision>
  <dcterms:created xsi:type="dcterms:W3CDTF">2013-09-11T20:56:55Z</dcterms:created>
  <dcterms:modified xsi:type="dcterms:W3CDTF">2014-09-11T11:34:50Z</dcterms:modified>
</cp:coreProperties>
</file>