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258" r:id="rId4"/>
    <p:sldId id="265" r:id="rId5"/>
    <p:sldId id="257" r:id="rId6"/>
    <p:sldId id="259" r:id="rId7"/>
    <p:sldId id="260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82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AFCD7-77FF-B94E-96CC-DA98676B79D4}" type="datetimeFigureOut">
              <a:rPr lang="en-US" smtClean="0"/>
              <a:t>9/7/14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78C92-060A-4448-9373-9C8211F16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41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Pictured is the savage Scrum of the game Rugby, from</a:t>
            </a:r>
            <a:r>
              <a:rPr lang="en-US" baseline="0" dirty="0" smtClean="0"/>
              <a:t> which the Scrum agile software development process gets its name.  From http://</a:t>
            </a:r>
            <a:r>
              <a:rPr lang="en-US" baseline="0" dirty="0" err="1" smtClean="0"/>
              <a:t>www.coretrek.no</a:t>
            </a:r>
            <a:r>
              <a:rPr lang="en-US" baseline="0" dirty="0" smtClean="0"/>
              <a:t>/scrum-</a:t>
            </a:r>
            <a:r>
              <a:rPr lang="en-US" baseline="0" dirty="0" err="1" smtClean="0"/>
              <a:t>i</a:t>
            </a:r>
            <a:r>
              <a:rPr lang="en-US" baseline="0" dirty="0" smtClean="0"/>
              <a:t>-et-</a:t>
            </a:r>
            <a:r>
              <a:rPr lang="en-US" baseline="0" dirty="0" err="1" smtClean="0"/>
              <a:t>noetteskall</a:t>
            </a:r>
            <a:r>
              <a:rPr lang="en-US" baseline="0" dirty="0" smtClean="0"/>
              <a:t>/category642.html.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8C92-060A-4448-9373-9C8211F160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84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Staged waterfall image is from http://</a:t>
            </a:r>
            <a:r>
              <a:rPr lang="en-US" dirty="0" err="1" smtClean="0"/>
              <a:t>hdiphone-wallpapers.blogspot.com</a:t>
            </a:r>
            <a:r>
              <a:rPr lang="en-US" dirty="0" smtClean="0"/>
              <a:t>/2010/06/waterfalls-wallpapers-</a:t>
            </a:r>
            <a:r>
              <a:rPr lang="en-US" dirty="0" err="1" smtClean="0"/>
              <a:t>scenery.html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8C92-060A-4448-9373-9C8211F160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40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Geared railway turnout image from 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Railroad_switch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8C92-060A-4448-9373-9C8211F160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90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of standup meeting from http://</a:t>
            </a:r>
            <a:r>
              <a:rPr lang="en-US" dirty="0" err="1" smtClean="0"/>
              <a:t>online.wsj.com</a:t>
            </a:r>
            <a:r>
              <a:rPr lang="en-US" dirty="0" smtClean="0"/>
              <a:t>/news/articles/SB10001424052970204652904577193460472598378.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8C92-060A-4448-9373-9C8211F160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33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Burn down chart image from http://</a:t>
            </a:r>
            <a:r>
              <a:rPr lang="en-US" dirty="0" err="1" smtClean="0"/>
              <a:t>www.scrum-institute.org</a:t>
            </a:r>
            <a:r>
              <a:rPr lang="en-US" dirty="0" smtClean="0"/>
              <a:t>/</a:t>
            </a:r>
            <a:r>
              <a:rPr lang="en-US" dirty="0" err="1" smtClean="0"/>
              <a:t>Burndown_Chart.php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8C92-060A-4448-9373-9C8211F160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2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65C7-D45F-499B-B7E0-62593D0D0170}" type="datetimeFigureOut">
              <a:rPr lang="en-US" smtClean="0"/>
              <a:t>9/7/14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68C7-62D9-43E0-A2A1-4C2F5B3AF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64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65C7-D45F-499B-B7E0-62593D0D0170}" type="datetimeFigureOut">
              <a:rPr lang="en-US" smtClean="0"/>
              <a:t>9/7/14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68C7-62D9-43E0-A2A1-4C2F5B3AF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4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65C7-D45F-499B-B7E0-62593D0D0170}" type="datetimeFigureOut">
              <a:rPr lang="en-US" smtClean="0"/>
              <a:t>9/7/14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68C7-62D9-43E0-A2A1-4C2F5B3AF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1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65C7-D45F-499B-B7E0-62593D0D0170}" type="datetimeFigureOut">
              <a:rPr lang="en-US" smtClean="0"/>
              <a:t>9/7/14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68C7-62D9-43E0-A2A1-4C2F5B3AF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5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65C7-D45F-499B-B7E0-62593D0D0170}" type="datetimeFigureOut">
              <a:rPr lang="en-US" smtClean="0"/>
              <a:t>9/7/14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68C7-62D9-43E0-A2A1-4C2F5B3AF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16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65C7-D45F-499B-B7E0-62593D0D0170}" type="datetimeFigureOut">
              <a:rPr lang="en-US" smtClean="0"/>
              <a:t>9/7/14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68C7-62D9-43E0-A2A1-4C2F5B3AF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3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65C7-D45F-499B-B7E0-62593D0D0170}" type="datetimeFigureOut">
              <a:rPr lang="en-US" smtClean="0"/>
              <a:t>9/7/14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68C7-62D9-43E0-A2A1-4C2F5B3AF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8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65C7-D45F-499B-B7E0-62593D0D0170}" type="datetimeFigureOut">
              <a:rPr lang="en-US" smtClean="0"/>
              <a:t>9/7/14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68C7-62D9-43E0-A2A1-4C2F5B3AF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0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65C7-D45F-499B-B7E0-62593D0D0170}" type="datetimeFigureOut">
              <a:rPr lang="en-US" smtClean="0"/>
              <a:t>9/7/14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68C7-62D9-43E0-A2A1-4C2F5B3AF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6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65C7-D45F-499B-B7E0-62593D0D0170}" type="datetimeFigureOut">
              <a:rPr lang="en-US" smtClean="0"/>
              <a:t>9/7/14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68C7-62D9-43E0-A2A1-4C2F5B3AF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65C7-D45F-499B-B7E0-62593D0D0170}" type="datetimeFigureOut">
              <a:rPr lang="en-US" smtClean="0"/>
              <a:t>9/7/14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68C7-62D9-43E0-A2A1-4C2F5B3AF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3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A65C7-D45F-499B-B7E0-62593D0D0170}" type="datetimeFigureOut">
              <a:rPr lang="en-US" smtClean="0"/>
              <a:t>9/7/14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D68C7-62D9-43E0-A2A1-4C2F5B3AF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BD68C7-62D9-43E0-A2A1-4C2F5B3AF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6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ountaingoatsoftware.com/agile/planning-poker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0"/>
            <a:ext cx="7772400" cy="1470025"/>
          </a:xfrm>
        </p:spPr>
        <p:txBody>
          <a:bodyPr/>
          <a:lstStyle/>
          <a:p>
            <a:r>
              <a:rPr lang="en-US" dirty="0" smtClean="0"/>
              <a:t>Waterfall/Scrum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181600"/>
            <a:ext cx="6400800" cy="121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recommend you take notes because specific aspects of the processes will be on the exam.</a:t>
            </a:r>
          </a:p>
        </p:txBody>
      </p:sp>
      <p:pic>
        <p:nvPicPr>
          <p:cNvPr id="4" name="Picture 3" descr="scrum MTE2MjgxNTczMzE5MjIzMTY1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41300"/>
            <a:ext cx="5715000" cy="3721100"/>
          </a:xfrm>
          <a:prstGeom prst="rect">
            <a:avLst/>
          </a:prstGeom>
        </p:spPr>
      </p:pic>
      <p:pic>
        <p:nvPicPr>
          <p:cNvPr id="5" name="Picture 31" descr="rose4"/>
          <p:cNvPicPr>
            <a:picLocks noChangeAspect="1" noChangeArrowheads="1"/>
          </p:cNvPicPr>
          <p:nvPr/>
        </p:nvPicPr>
        <p:blipFill>
          <a:blip r:embed="rId4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391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questions from the reading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pick</a:t>
            </a:r>
          </a:p>
          <a:p>
            <a:r>
              <a:rPr lang="en-US" dirty="0" smtClean="0"/>
              <a:t>Your choice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320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week’s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4 specific processes in 3 days</a:t>
            </a:r>
          </a:p>
          <a:p>
            <a:r>
              <a:rPr lang="en-US" dirty="0" smtClean="0"/>
              <a:t>In class/</a:t>
            </a:r>
            <a:r>
              <a:rPr lang="en-US" dirty="0" err="1" smtClean="0"/>
              <a:t>takehome</a:t>
            </a:r>
            <a:r>
              <a:rPr lang="en-US" dirty="0" smtClean="0"/>
              <a:t> exam on them</a:t>
            </a:r>
          </a:p>
          <a:p>
            <a:pPr lvl="1"/>
            <a:r>
              <a:rPr lang="en-US" dirty="0" smtClean="0"/>
              <a:t>Friday</a:t>
            </a:r>
          </a:p>
          <a:p>
            <a:r>
              <a:rPr lang="en-US" dirty="0" smtClean="0"/>
              <a:t>Goal – You know these well enough to discuss with other people in the software business.</a:t>
            </a:r>
          </a:p>
          <a:p>
            <a:pPr lvl="1"/>
            <a:r>
              <a:rPr lang="en-US" dirty="0" smtClean="0"/>
              <a:t>Say, on Oct 1!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24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28600"/>
            <a:ext cx="5791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waterfall process?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stages?</a:t>
            </a:r>
            <a:endParaRPr lang="en-US" dirty="0"/>
          </a:p>
        </p:txBody>
      </p:sp>
      <p:pic>
        <p:nvPicPr>
          <p:cNvPr id="4" name="Picture 3" descr="Freebking-Waterfall-Screensaver_2.png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5143500" cy="4114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629400" y="381000"/>
            <a:ext cx="1676400" cy="990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Analyze what to do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629400" y="1600200"/>
            <a:ext cx="1676400" cy="990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Figure out a plan to do it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629400" y="2895600"/>
            <a:ext cx="1676400" cy="990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Make the pieces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629400" y="4191000"/>
            <a:ext cx="1676400" cy="990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Put them together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629400" y="5486400"/>
            <a:ext cx="1676400" cy="990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Ship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833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– in the Tech Republic 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 analysis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Testing</a:t>
            </a:r>
          </a:p>
          <a:p>
            <a:r>
              <a:rPr lang="en-US" dirty="0" smtClean="0"/>
              <a:t>Installation</a:t>
            </a:r>
          </a:p>
          <a:p>
            <a:r>
              <a:rPr lang="en-US" dirty="0" smtClean="0"/>
              <a:t>Maintenance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2438400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of these stages ends in a “milestone” – with the creation of some artifact representing the results of that work.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6059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 in groups of 3 to generate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Pros: advantages of the waterfall process</a:t>
            </a:r>
          </a:p>
          <a:p>
            <a:r>
              <a:rPr lang="en-US" dirty="0" smtClean="0"/>
              <a:t>Cons: disadvantages of the waterfall process</a:t>
            </a:r>
          </a:p>
          <a:p>
            <a:r>
              <a:rPr lang="en-US" dirty="0" smtClean="0"/>
              <a:t>Finally:</a:t>
            </a:r>
          </a:p>
          <a:p>
            <a:pPr marL="400050" lvl="1" indent="0">
              <a:buNone/>
            </a:pPr>
            <a:r>
              <a:rPr lang="en-US" dirty="0" smtClean="0"/>
              <a:t>Under what circumstances (given the pros and cons above) would waterfall be a potential process?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586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product backlog?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are things formulated? Why?</a:t>
            </a:r>
          </a:p>
          <a:p>
            <a:r>
              <a:rPr lang="en-US" dirty="0" smtClean="0"/>
              <a:t>Who prioritizes?</a:t>
            </a:r>
          </a:p>
          <a:p>
            <a:r>
              <a:rPr lang="en-US" dirty="0" smtClean="0"/>
              <a:t>Who estimates?</a:t>
            </a:r>
            <a:endParaRPr lang="en-US" dirty="0"/>
          </a:p>
        </p:txBody>
      </p:sp>
      <p:pic>
        <p:nvPicPr>
          <p:cNvPr id="4" name="Picture 3" descr="Rack_railway_turnout_(SPB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219211"/>
            <a:ext cx="3967872" cy="3562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3200" y="2743200"/>
            <a:ext cx="181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Switching gears…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19600" y="5706070"/>
            <a:ext cx="2208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Scrum!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1689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Sprint Planning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Before this – the team estimates features</a:t>
            </a:r>
          </a:p>
          <a:p>
            <a:pPr lvl="1"/>
            <a:r>
              <a:rPr lang="en-US" dirty="0" smtClean="0"/>
              <a:t>This rationalizes, and it unifies the team</a:t>
            </a:r>
          </a:p>
          <a:p>
            <a:pPr lvl="1"/>
            <a:r>
              <a:rPr lang="en-US" dirty="0" smtClean="0"/>
              <a:t>See the trick </a:t>
            </a:r>
            <a:r>
              <a:rPr lang="en-US" dirty="0" smtClean="0"/>
              <a:t>called </a:t>
            </a:r>
            <a:r>
              <a:rPr lang="en-US" dirty="0" smtClean="0">
                <a:hlinkClick r:id="rId2"/>
              </a:rPr>
              <a:t>Planning </a:t>
            </a:r>
            <a:r>
              <a:rPr lang="en-US" dirty="0" smtClean="0">
                <a:hlinkClick r:id="rId2"/>
              </a:rPr>
              <a:t>Poker</a:t>
            </a:r>
            <a:endParaRPr lang="en-US" dirty="0" smtClean="0"/>
          </a:p>
          <a:p>
            <a:r>
              <a:rPr lang="en-US" dirty="0" smtClean="0"/>
              <a:t>During – Can have fights with product owner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What are their common interests?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What are their o</a:t>
            </a:r>
            <a:r>
              <a:rPr lang="en-US" dirty="0" smtClean="0">
                <a:solidFill>
                  <a:srgbClr val="FF0000"/>
                </a:solidFill>
              </a:rPr>
              <a:t>pposing interests!</a:t>
            </a:r>
          </a:p>
          <a:p>
            <a:r>
              <a:rPr lang="en-US" dirty="0" smtClean="0"/>
              <a:t>Sprint backlog results</a:t>
            </a:r>
            <a:endParaRPr lang="en-US" dirty="0"/>
          </a:p>
          <a:p>
            <a:r>
              <a:rPr lang="en-US" dirty="0" smtClean="0"/>
              <a:t>Eight hour time limit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Once a Sprint's Product Backlog is committed, no additional functionality can be added to the Sprint except by the team. 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33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to day life in Scrum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“Daily Scrum” </a:t>
            </a:r>
            <a:r>
              <a:rPr lang="en-US" dirty="0" smtClean="0"/>
              <a:t>- 15 minute </a:t>
            </a:r>
            <a:r>
              <a:rPr lang="en-US" dirty="0" smtClean="0"/>
              <a:t>stand-up meetings</a:t>
            </a:r>
            <a:endParaRPr lang="en-US" dirty="0" smtClean="0"/>
          </a:p>
          <a:p>
            <a:r>
              <a:rPr lang="en-US" dirty="0" smtClean="0"/>
              <a:t>Work on code in the sprint backlog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What is missing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 smtClean="0"/>
              <a:t>this picture?</a:t>
            </a:r>
          </a:p>
          <a:p>
            <a:endParaRPr lang="en-US" dirty="0"/>
          </a:p>
        </p:txBody>
      </p:sp>
      <p:pic>
        <p:nvPicPr>
          <p:cNvPr id="4" name="Picture 3" descr="OB-RQ058_standu_D_201202012245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269" y="3124200"/>
            <a:ext cx="4933731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32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Sprint/Release burn down</a:t>
            </a:r>
          </a:p>
          <a:p>
            <a:r>
              <a:rPr lang="en-US" sz="2800" dirty="0" smtClean="0"/>
              <a:t>Sprint </a:t>
            </a:r>
            <a:r>
              <a:rPr lang="en-US" sz="2800" dirty="0" smtClean="0"/>
              <a:t>Review</a:t>
            </a:r>
          </a:p>
          <a:p>
            <a:pPr lvl="1"/>
            <a:r>
              <a:rPr lang="en-US" sz="2400" dirty="0" smtClean="0"/>
              <a:t>Show product owner what now works</a:t>
            </a:r>
            <a:endParaRPr lang="en-US" sz="2400" dirty="0" smtClean="0"/>
          </a:p>
          <a:p>
            <a:r>
              <a:rPr lang="en-US" sz="2800" dirty="0" smtClean="0"/>
              <a:t>Sprint </a:t>
            </a:r>
            <a:r>
              <a:rPr lang="en-US" sz="2800" dirty="0" smtClean="0"/>
              <a:t>Retrospective</a:t>
            </a:r>
          </a:p>
          <a:p>
            <a:pPr lvl="1"/>
            <a:r>
              <a:rPr lang="en-US" sz="2400" dirty="0" smtClean="0"/>
              <a:t>How well is Scrum </a:t>
            </a:r>
            <a:br>
              <a:rPr lang="en-US" sz="2400" dirty="0" smtClean="0"/>
            </a:br>
            <a:r>
              <a:rPr lang="en-US" sz="2400" dirty="0" smtClean="0"/>
              <a:t>working?</a:t>
            </a:r>
            <a:endParaRPr lang="en-US" sz="2400" dirty="0" smtClean="0"/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What is missing again?</a:t>
            </a:r>
            <a:endParaRPr lang="en-US" sz="2800" dirty="0"/>
          </a:p>
        </p:txBody>
      </p:sp>
      <p:pic>
        <p:nvPicPr>
          <p:cNvPr id="4" name="Picture 3" descr="Simple_Burndown_Ch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505200"/>
            <a:ext cx="479271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95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443</Words>
  <Application>Microsoft Macintosh PowerPoint</Application>
  <PresentationFormat>On-screen Show (4:3)</PresentationFormat>
  <Paragraphs>71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Waterfall/Scrum</vt:lpstr>
      <vt:lpstr>This week’s plan</vt:lpstr>
      <vt:lpstr>What is the waterfall process?</vt:lpstr>
      <vt:lpstr>Stages – in the Tech Republic Article</vt:lpstr>
      <vt:lpstr>Work in groups of 3 to generate lists</vt:lpstr>
      <vt:lpstr>What is the product backlog?</vt:lpstr>
      <vt:lpstr>The Sprint Planning Meeting</vt:lpstr>
      <vt:lpstr>Day to day life in Scrum</vt:lpstr>
      <vt:lpstr>Reflecting</vt:lpstr>
      <vt:lpstr>Your questions from the reading quiz</vt:lpstr>
    </vt:vector>
  </TitlesOfParts>
  <Company>SUNY Campus Agreement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Waterfall/Scrum</dc:title>
  <dc:creator>hewner</dc:creator>
  <cp:lastModifiedBy>Steve Chenoweth</cp:lastModifiedBy>
  <cp:revision>17</cp:revision>
  <dcterms:created xsi:type="dcterms:W3CDTF">2013-09-08T00:45:51Z</dcterms:created>
  <dcterms:modified xsi:type="dcterms:W3CDTF">2014-09-07T13:05:53Z</dcterms:modified>
</cp:coreProperties>
</file>