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7" r:id="rId3"/>
    <p:sldId id="257" r:id="rId4"/>
    <p:sldId id="258" r:id="rId5"/>
    <p:sldId id="259" r:id="rId6"/>
    <p:sldId id="260" r:id="rId7"/>
    <p:sldId id="261" r:id="rId8"/>
    <p:sldId id="263" r:id="rId9"/>
    <p:sldId id="264" r:id="rId10"/>
    <p:sldId id="271" r:id="rId11"/>
    <p:sldId id="270" r:id="rId12"/>
    <p:sldId id="265" r:id="rId13"/>
    <p:sldId id="272" r:id="rId14"/>
    <p:sldId id="269" r:id="rId15"/>
    <p:sldId id="266" r:id="rId16"/>
    <p:sldId id="268"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34" autoAdjust="0"/>
  </p:normalViewPr>
  <p:slideViewPr>
    <p:cSldViewPr>
      <p:cViewPr varScale="1">
        <p:scale>
          <a:sx n="49" d="100"/>
          <a:sy n="49" d="100"/>
        </p:scale>
        <p:origin x="-21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156DB-3EA5-7246-BAEA-848E07C1761D}" type="datetimeFigureOut">
              <a:rPr lang="en-US" smtClean="0"/>
              <a:t>11/13/14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D0751-AEA3-0E47-9F2A-1DD3B47D5251}" type="slidenum">
              <a:rPr lang="en-US" smtClean="0"/>
              <a:t>‹#›</a:t>
            </a:fld>
            <a:endParaRPr lang="en-US"/>
          </a:p>
        </p:txBody>
      </p:sp>
    </p:spTree>
    <p:extLst>
      <p:ext uri="{BB962C8B-B14F-4D97-AF65-F5344CB8AC3E}">
        <p14:creationId xmlns:p14="http://schemas.microsoft.com/office/powerpoint/2010/main" val="670226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article “Unjust Deserts?” by Mary </a:t>
            </a:r>
            <a:r>
              <a:rPr lang="en-US" dirty="0" err="1" smtClean="0"/>
              <a:t>Poppendieck</a:t>
            </a:r>
            <a:r>
              <a:rPr lang="en-US" dirty="0" smtClean="0"/>
              <a:t>.  </a:t>
            </a:r>
            <a:r>
              <a:rPr lang="en-US" dirty="0" err="1" smtClean="0"/>
              <a:t>www.stickyminds.com</a:t>
            </a:r>
            <a:r>
              <a:rPr lang="en-US" dirty="0" smtClean="0"/>
              <a:t>, July/August 2004.</a:t>
            </a:r>
          </a:p>
          <a:p>
            <a:r>
              <a:rPr lang="en-US" dirty="0" smtClean="0"/>
              <a:t>Image from http://</a:t>
            </a:r>
            <a:r>
              <a:rPr lang="en-US" dirty="0" err="1" smtClean="0"/>
              <a:t>deadline.com</a:t>
            </a:r>
            <a:r>
              <a:rPr lang="en-US" dirty="0" smtClean="0"/>
              <a:t>/2014/05/highest-paid-media-executives-2013-pay-list-sumner-redstone-721186/</a:t>
            </a:r>
          </a:p>
          <a:p>
            <a:r>
              <a:rPr lang="en-US" dirty="0" smtClean="0"/>
              <a:t>“It’s all about the </a:t>
            </a:r>
            <a:r>
              <a:rPr lang="en-US" dirty="0" err="1" smtClean="0"/>
              <a:t>Benjamins</a:t>
            </a:r>
            <a:r>
              <a:rPr lang="en-US" dirty="0" smtClean="0"/>
              <a:t>” – See http://</a:t>
            </a:r>
            <a:r>
              <a:rPr lang="en-US" dirty="0" err="1" smtClean="0"/>
              <a:t>en.wikipedia.org</a:t>
            </a:r>
            <a:r>
              <a:rPr lang="en-US" dirty="0" smtClean="0"/>
              <a:t>/wiki/It%27s_All_About_the_Benjamins.</a:t>
            </a:r>
          </a:p>
          <a:p>
            <a:r>
              <a:rPr lang="en-US" dirty="0" smtClean="0"/>
              <a:t>$100</a:t>
            </a:r>
            <a:r>
              <a:rPr lang="en-US" baseline="0" dirty="0" smtClean="0"/>
              <a:t> bill image from http://</a:t>
            </a:r>
            <a:r>
              <a:rPr lang="en-US" baseline="0" dirty="0" err="1" smtClean="0"/>
              <a:t>www.examiner.com</a:t>
            </a:r>
            <a:r>
              <a:rPr lang="en-US" baseline="0" dirty="0" smtClean="0"/>
              <a:t>/article/new-100-bill-debut-of-new-technological-bill-coming-</a:t>
            </a:r>
            <a:r>
              <a:rPr lang="en-US" baseline="0" dirty="0" smtClean="0"/>
              <a:t>tuesday</a:t>
            </a:r>
          </a:p>
          <a:p>
            <a:r>
              <a:rPr lang="en-US" baseline="0" dirty="0" smtClean="0"/>
              <a:t>Ref also the article referred to in Question 4 of the reading quiz, Dare </a:t>
            </a:r>
            <a:r>
              <a:rPr lang="en-US" baseline="0" dirty="0" err="1" smtClean="0"/>
              <a:t>Obasanjo’s</a:t>
            </a:r>
            <a:r>
              <a:rPr lang="en-US" baseline="0" dirty="0" smtClean="0"/>
              <a:t> weblog on </a:t>
            </a:r>
            <a:r>
              <a:rPr lang="en-US" baseline="0" smtClean="0"/>
              <a:t>stack ranking, at http://www.25hoursaday.com/weblog/2013/11/11/StackRankingWhyAreAmazonFacebookAndYahooCopyingMicrosoftsPerformanceReviewSystem.aspx</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a:t>
            </a:fld>
            <a:endParaRPr lang="en-US"/>
          </a:p>
        </p:txBody>
      </p:sp>
    </p:spTree>
    <p:extLst>
      <p:ext uri="{BB962C8B-B14F-4D97-AF65-F5344CB8AC3E}">
        <p14:creationId xmlns:p14="http://schemas.microsoft.com/office/powerpoint/2010/main" val="2105541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article, p 34.</a:t>
            </a:r>
          </a:p>
          <a:p>
            <a:r>
              <a:rPr lang="en-US" dirty="0" smtClean="0"/>
              <a:t>W. Edwards Deming image from http://</a:t>
            </a:r>
            <a:r>
              <a:rPr lang="en-US" dirty="0" err="1" smtClean="0"/>
              <a:t>en.wikipedia.org</a:t>
            </a:r>
            <a:r>
              <a:rPr lang="en-US" dirty="0" smtClean="0"/>
              <a:t>/wiki/W._</a:t>
            </a:r>
            <a:r>
              <a:rPr lang="en-US" dirty="0" err="1" smtClean="0"/>
              <a:t>Edwards_Deming</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2</a:t>
            </a:fld>
            <a:endParaRPr lang="en-US"/>
          </a:p>
        </p:txBody>
      </p:sp>
    </p:spTree>
    <p:extLst>
      <p:ext uri="{BB962C8B-B14F-4D97-AF65-F5344CB8AC3E}">
        <p14:creationId xmlns:p14="http://schemas.microsoft.com/office/powerpoint/2010/main" val="419900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is from http://</a:t>
            </a:r>
            <a:r>
              <a:rPr lang="en-US" dirty="0" err="1" smtClean="0"/>
              <a:t>allthingsd.com</a:t>
            </a:r>
            <a:r>
              <a:rPr lang="en-US" dirty="0" smtClean="0"/>
              <a:t>/20131108/because-marissa-said-so-yahoos-bristle-at-mayers-new-qpr-ranking-system-and-silent-layoffs/</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8</a:t>
            </a:fld>
            <a:endParaRPr lang="en-US"/>
          </a:p>
        </p:txBody>
      </p:sp>
    </p:spTree>
    <p:extLst>
      <p:ext uri="{BB962C8B-B14F-4D97-AF65-F5344CB8AC3E}">
        <p14:creationId xmlns:p14="http://schemas.microsoft.com/office/powerpoint/2010/main" val="2573548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and figure</a:t>
            </a:r>
            <a:r>
              <a:rPr lang="en-US" baseline="0" dirty="0" smtClean="0"/>
              <a:t> from </a:t>
            </a:r>
            <a:r>
              <a:rPr lang="en-US" dirty="0" smtClean="0"/>
              <a:t>http://</a:t>
            </a:r>
            <a:r>
              <a:rPr lang="en-US" dirty="0" err="1" smtClean="0"/>
              <a:t>www.rightattitudes.com</a:t>
            </a:r>
            <a:r>
              <a:rPr lang="en-US" dirty="0" smtClean="0"/>
              <a:t>/2006/09/27/performance-management-forced-ranking/</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10</a:t>
            </a:fld>
            <a:endParaRPr lang="en-US"/>
          </a:p>
        </p:txBody>
      </p:sp>
    </p:spTree>
    <p:extLst>
      <p:ext uri="{BB962C8B-B14F-4D97-AF65-F5344CB8AC3E}">
        <p14:creationId xmlns:p14="http://schemas.microsoft.com/office/powerpoint/2010/main" val="38301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www.salesforce.com</a:t>
            </a:r>
            <a:r>
              <a:rPr lang="en-US" dirty="0" smtClean="0"/>
              <a:t>/us/developer/docs/fundamentals/Content/</a:t>
            </a:r>
            <a:r>
              <a:rPr lang="en-US" smtClean="0"/>
              <a:t>adg_securing_data_role_hierarchies.htm</a:t>
            </a:r>
            <a:endParaRPr lang="en-US"/>
          </a:p>
        </p:txBody>
      </p:sp>
      <p:sp>
        <p:nvSpPr>
          <p:cNvPr id="4" name="Slide Number Placeholder 3"/>
          <p:cNvSpPr>
            <a:spLocks noGrp="1"/>
          </p:cNvSpPr>
          <p:nvPr>
            <p:ph type="sldNum" sz="quarter" idx="10"/>
          </p:nvPr>
        </p:nvSpPr>
        <p:spPr/>
        <p:txBody>
          <a:bodyPr/>
          <a:lstStyle/>
          <a:p>
            <a:fld id="{684D0751-AEA3-0E47-9F2A-1DD3B47D5251}" type="slidenum">
              <a:rPr lang="en-US" smtClean="0"/>
              <a:t>11</a:t>
            </a:fld>
            <a:endParaRPr lang="en-US"/>
          </a:p>
        </p:txBody>
      </p:sp>
    </p:spTree>
    <p:extLst>
      <p:ext uri="{BB962C8B-B14F-4D97-AF65-F5344CB8AC3E}">
        <p14:creationId xmlns:p14="http://schemas.microsoft.com/office/powerpoint/2010/main" val="4502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Quote from http://</a:t>
            </a:r>
            <a:r>
              <a:rPr lang="en-US" dirty="0" err="1" smtClean="0"/>
              <a:t>izquotes.com</a:t>
            </a:r>
            <a:r>
              <a:rPr lang="en-US" dirty="0" smtClean="0"/>
              <a:t>/quote/208855</a:t>
            </a:r>
          </a:p>
          <a:p>
            <a:r>
              <a:rPr lang="en-US" dirty="0" smtClean="0"/>
              <a:t>The discussion</a:t>
            </a:r>
            <a:r>
              <a:rPr lang="en-US" baseline="0" dirty="0" smtClean="0"/>
              <a:t> of the Soviet Union is attributable to many places.  The phrase “Beyond Good and Evil” goes back to a book by that name, by Nietzsche. Totalitarian states generally liked this read, and believed they could set all the rules, because their “truth” came first.  There could not possibly be any reason to analyze the logic of their fundamental positions.  If you think such belief is silly, it’s worthwhile to consider ways in which we make the same assumption.  In companies, there often is a general sense that nothing the company does should be criticized, because it is what everyone shares a stake in.  This includes the “systems” used by the company, like the way it compensate people.  Those at the top usually make the most money, and so also have a strong interest in believing in the fairness of the systems which got them there. Is it any wonder that Deming is among the few to blame the underlying systems, and the top managers, for 80% of the problems a company has?</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13</a:t>
            </a:fld>
            <a:endParaRPr lang="en-US"/>
          </a:p>
        </p:txBody>
      </p:sp>
    </p:spTree>
    <p:extLst>
      <p:ext uri="{BB962C8B-B14F-4D97-AF65-F5344CB8AC3E}">
        <p14:creationId xmlns:p14="http://schemas.microsoft.com/office/powerpoint/2010/main" val="418499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“Performance Management and the Pony Express,” by Marcus Buckingham. https://</a:t>
            </a:r>
            <a:r>
              <a:rPr lang="en-US" dirty="0" err="1" smtClean="0"/>
              <a:t>hbr.org</a:t>
            </a:r>
            <a:r>
              <a:rPr lang="en-US" dirty="0" smtClean="0"/>
              <a:t>/2013/11/performance-management-and-the-pony-express</a:t>
            </a:r>
          </a:p>
          <a:p>
            <a:r>
              <a:rPr lang="en-US" dirty="0" smtClean="0"/>
              <a:t>Image of Salt Lake City Olympic figure</a:t>
            </a:r>
            <a:r>
              <a:rPr lang="en-US" baseline="0" dirty="0" smtClean="0"/>
              <a:t> skating judging, from https://</a:t>
            </a:r>
            <a:r>
              <a:rPr lang="en-US" baseline="0" dirty="0" err="1" smtClean="0"/>
              <a:t>www.linkedin.com</a:t>
            </a:r>
            <a:r>
              <a:rPr lang="en-US" baseline="0" dirty="0" smtClean="0"/>
              <a:t>/pulse/article/20140722012752-32267018-educational-politics-needs-to-be-judged-like-olympic-skating</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14</a:t>
            </a:fld>
            <a:endParaRPr lang="en-US"/>
          </a:p>
        </p:txBody>
      </p:sp>
    </p:spTree>
    <p:extLst>
      <p:ext uri="{BB962C8B-B14F-4D97-AF65-F5344CB8AC3E}">
        <p14:creationId xmlns:p14="http://schemas.microsoft.com/office/powerpoint/2010/main" val="287026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http://</a:t>
            </a:r>
            <a:r>
              <a:rPr lang="en-US" dirty="0" err="1" smtClean="0"/>
              <a:t>www.gopixpic.com</a:t>
            </a:r>
            <a:r>
              <a:rPr lang="en-US" dirty="0" smtClean="0"/>
              <a:t>/500/</a:t>
            </a:r>
            <a:r>
              <a:rPr lang="en-US" dirty="0" err="1" smtClean="0"/>
              <a:t>african</a:t>
            </a:r>
            <a:r>
              <a:rPr lang="en-US" dirty="0" smtClean="0"/>
              <a:t>-motives/http:%7C%7Ccloud*</a:t>
            </a:r>
            <a:r>
              <a:rPr lang="en-US" dirty="0" err="1" smtClean="0"/>
              <a:t>graphicleftovers</a:t>
            </a:r>
            <a:r>
              <a:rPr lang="en-US" dirty="0" smtClean="0"/>
              <a:t>*com%7C15919%7C351222%7Cblue-african-motives*jpg/</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15</a:t>
            </a:fld>
            <a:endParaRPr lang="en-US"/>
          </a:p>
        </p:txBody>
      </p:sp>
    </p:spTree>
    <p:extLst>
      <p:ext uri="{BB962C8B-B14F-4D97-AF65-F5344CB8AC3E}">
        <p14:creationId xmlns:p14="http://schemas.microsoft.com/office/powerpoint/2010/main" val="200026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https://</a:t>
            </a:r>
            <a:r>
              <a:rPr lang="en-US" dirty="0" err="1" smtClean="0"/>
              <a:t>hbr.org</a:t>
            </a:r>
            <a:r>
              <a:rPr lang="en-US" dirty="0" smtClean="0"/>
              <a:t>/2013/11/</a:t>
            </a:r>
            <a:r>
              <a:rPr lang="en-US" dirty="0" err="1" smtClean="0"/>
              <a:t>dont</a:t>
            </a:r>
            <a:r>
              <a:rPr lang="en-US" dirty="0" smtClean="0"/>
              <a:t>-rate-your-employees-on-a-curve</a:t>
            </a:r>
          </a:p>
          <a:p>
            <a:r>
              <a:rPr lang="en-US" dirty="0" smtClean="0"/>
              <a:t>Original</a:t>
            </a:r>
            <a:r>
              <a:rPr lang="en-US" baseline="0" dirty="0" smtClean="0"/>
              <a:t> article about Microsoft is at http://</a:t>
            </a:r>
            <a:r>
              <a:rPr lang="en-US" baseline="0" dirty="0" err="1" smtClean="0"/>
              <a:t>www.vanityfair.com</a:t>
            </a:r>
            <a:r>
              <a:rPr lang="en-US" baseline="0" dirty="0" smtClean="0"/>
              <a:t>/online/daily/2012/07/</a:t>
            </a:r>
            <a:r>
              <a:rPr lang="en-US" baseline="0" dirty="0" err="1" smtClean="0"/>
              <a:t>microsoft</a:t>
            </a:r>
            <a:r>
              <a:rPr lang="en-US" baseline="0" dirty="0" smtClean="0"/>
              <a:t>-downfall-emails-</a:t>
            </a:r>
            <a:r>
              <a:rPr lang="en-US" baseline="0" dirty="0" err="1" smtClean="0"/>
              <a:t>steve</a:t>
            </a:r>
            <a:r>
              <a:rPr lang="en-US" baseline="0" dirty="0" smtClean="0"/>
              <a:t>-</a:t>
            </a:r>
            <a:r>
              <a:rPr lang="en-US" baseline="0" dirty="0" err="1" smtClean="0"/>
              <a:t>ballmer</a:t>
            </a:r>
            <a:endParaRPr lang="en-US" dirty="0" smtClean="0"/>
          </a:p>
          <a:p>
            <a:r>
              <a:rPr lang="en-US" dirty="0" smtClean="0"/>
              <a:t>Image from http://</a:t>
            </a:r>
            <a:r>
              <a:rPr lang="en-US" dirty="0" err="1" smtClean="0"/>
              <a:t>www.marvelmasterworks.com</a:t>
            </a:r>
            <a:r>
              <a:rPr lang="en-US" dirty="0" smtClean="0"/>
              <a:t>/</a:t>
            </a:r>
            <a:r>
              <a:rPr lang="en-US" dirty="0" err="1" smtClean="0"/>
              <a:t>superman_lostdecade.html</a:t>
            </a:r>
            <a:endParaRPr lang="en-US" dirty="0"/>
          </a:p>
        </p:txBody>
      </p:sp>
      <p:sp>
        <p:nvSpPr>
          <p:cNvPr id="4" name="Slide Number Placeholder 3"/>
          <p:cNvSpPr>
            <a:spLocks noGrp="1"/>
          </p:cNvSpPr>
          <p:nvPr>
            <p:ph type="sldNum" sz="quarter" idx="10"/>
          </p:nvPr>
        </p:nvSpPr>
        <p:spPr/>
        <p:txBody>
          <a:bodyPr/>
          <a:lstStyle/>
          <a:p>
            <a:fld id="{684D0751-AEA3-0E47-9F2A-1DD3B47D5251}" type="slidenum">
              <a:rPr lang="en-US" smtClean="0"/>
              <a:t>16</a:t>
            </a:fld>
            <a:endParaRPr lang="en-US"/>
          </a:p>
        </p:txBody>
      </p:sp>
    </p:spTree>
    <p:extLst>
      <p:ext uri="{BB962C8B-B14F-4D97-AF65-F5344CB8AC3E}">
        <p14:creationId xmlns:p14="http://schemas.microsoft.com/office/powerpoint/2010/main" val="220728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F8696-C379-4B26-A004-C75F2674948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656861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F8696-C379-4B26-A004-C75F2674948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295607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F8696-C379-4B26-A004-C75F2674948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163477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F8696-C379-4B26-A004-C75F2674948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195763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F8696-C379-4B26-A004-C75F2674948B}" type="datetimeFigureOut">
              <a:rPr lang="en-US" smtClean="0"/>
              <a:t>11/13/14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75310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F8696-C379-4B26-A004-C75F2674948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5366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F8696-C379-4B26-A004-C75F2674948B}" type="datetimeFigureOut">
              <a:rPr lang="en-US" smtClean="0"/>
              <a:t>11/13/14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297147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F8696-C379-4B26-A004-C75F2674948B}" type="datetimeFigureOut">
              <a:rPr lang="en-US" smtClean="0"/>
              <a:t>11/13/14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136568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F8696-C379-4B26-A004-C75F2674948B}" type="datetimeFigureOut">
              <a:rPr lang="en-US" smtClean="0"/>
              <a:t>11/13/14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283631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F8696-C379-4B26-A004-C75F2674948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52705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F8696-C379-4B26-A004-C75F2674948B}" type="datetimeFigureOut">
              <a:rPr lang="en-US" smtClean="0"/>
              <a:t>11/13/14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CC6FC-4EA0-487C-9B61-F06B929A5A1A}" type="slidenum">
              <a:rPr lang="en-US" smtClean="0"/>
              <a:t>‹#›</a:t>
            </a:fld>
            <a:endParaRPr lang="en-US"/>
          </a:p>
        </p:txBody>
      </p:sp>
    </p:spTree>
    <p:extLst>
      <p:ext uri="{BB962C8B-B14F-4D97-AF65-F5344CB8AC3E}">
        <p14:creationId xmlns:p14="http://schemas.microsoft.com/office/powerpoint/2010/main" val="18334645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F8696-C379-4B26-A004-C75F2674948B}" type="datetimeFigureOut">
              <a:rPr lang="en-US" smtClean="0"/>
              <a:t>11/13/14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CC6FC-4EA0-487C-9B61-F06B929A5A1A}" type="slidenum">
              <a:rPr lang="en-US" smtClean="0"/>
              <a:t>‹#›</a:t>
            </a:fld>
            <a:endParaRPr lang="en-US"/>
          </a:p>
        </p:txBody>
      </p:sp>
      <p:sp>
        <p:nvSpPr>
          <p:cNvPr id="7" name="Slide Number Placeholder 5"/>
          <p:cNvSpPr txBox="1">
            <a:spLocks/>
          </p:cNvSpPr>
          <p:nvPr userDrawn="1"/>
        </p:nvSpPr>
        <p:spPr>
          <a:xfrm>
            <a:off x="6705600" y="6172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1CC6FC-4EA0-487C-9B61-F06B929A5A1A}" type="slidenum">
              <a:rPr lang="en-US" smtClean="0"/>
              <a:pPr/>
              <a:t>‹#›</a:t>
            </a:fld>
            <a:endParaRPr lang="en-US"/>
          </a:p>
        </p:txBody>
      </p:sp>
    </p:spTree>
    <p:extLst>
      <p:ext uri="{BB962C8B-B14F-4D97-AF65-F5344CB8AC3E}">
        <p14:creationId xmlns:p14="http://schemas.microsoft.com/office/powerpoint/2010/main" val="179482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1905000"/>
            <a:ext cx="4648200" cy="1470025"/>
          </a:xfrm>
        </p:spPr>
        <p:txBody>
          <a:bodyPr/>
          <a:lstStyle/>
          <a:p>
            <a:r>
              <a:rPr lang="en-US" dirty="0" smtClean="0"/>
              <a:t>Compensation &amp; Promotion</a:t>
            </a:r>
            <a:endParaRPr lang="en-US" dirty="0"/>
          </a:p>
        </p:txBody>
      </p:sp>
      <p:sp>
        <p:nvSpPr>
          <p:cNvPr id="3" name="Subtitle 2"/>
          <p:cNvSpPr>
            <a:spLocks noGrp="1"/>
          </p:cNvSpPr>
          <p:nvPr>
            <p:ph type="subTitle" idx="1"/>
          </p:nvPr>
        </p:nvSpPr>
        <p:spPr>
          <a:xfrm>
            <a:off x="4191000" y="3813175"/>
            <a:ext cx="4038600" cy="1752600"/>
          </a:xfrm>
        </p:spPr>
        <p:txBody>
          <a:bodyPr/>
          <a:lstStyle/>
          <a:p>
            <a:r>
              <a:rPr lang="en-US" dirty="0" smtClean="0"/>
              <a:t>Is it all about the </a:t>
            </a:r>
            <a:r>
              <a:rPr lang="en-US" dirty="0" err="1" smtClean="0"/>
              <a:t>benjamins</a:t>
            </a:r>
            <a:r>
              <a:rPr lang="en-US" dirty="0" smtClean="0"/>
              <a:t>?</a:t>
            </a:r>
            <a:endParaRPr lang="en-US" dirty="0"/>
          </a:p>
        </p:txBody>
      </p:sp>
      <p:pic>
        <p:nvPicPr>
          <p:cNvPr id="4" name="Picture 31" descr="rose4"/>
          <p:cNvPicPr>
            <a:picLocks noChangeAspect="1" noChangeArrowheads="1"/>
          </p:cNvPicPr>
          <p:nvPr/>
        </p:nvPicPr>
        <p:blipFill>
          <a:blip r:embed="rId3">
            <a:alphaModFix/>
          </a:blip>
          <a:srcRect l="12895" t="22858"/>
          <a:stretch>
            <a:fillRect/>
          </a:stretch>
        </p:blipFill>
        <p:spPr bwMode="auto">
          <a:xfrm>
            <a:off x="5784576" y="6300787"/>
            <a:ext cx="3359424" cy="557213"/>
          </a:xfrm>
          <a:prstGeom prst="rect">
            <a:avLst/>
          </a:prstGeom>
          <a:noFill/>
        </p:spPr>
      </p:pic>
      <p:pic>
        <p:nvPicPr>
          <p:cNvPr id="5" name="Picture 4"/>
          <p:cNvPicPr>
            <a:picLocks noChangeAspect="1"/>
          </p:cNvPicPr>
          <p:nvPr/>
        </p:nvPicPr>
        <p:blipFill>
          <a:blip r:embed="rId4"/>
          <a:stretch>
            <a:fillRect/>
          </a:stretch>
        </p:blipFill>
        <p:spPr>
          <a:xfrm>
            <a:off x="228600" y="1905000"/>
            <a:ext cx="3492500" cy="3200400"/>
          </a:xfrm>
          <a:prstGeom prst="rect">
            <a:avLst/>
          </a:prstGeom>
        </p:spPr>
      </p:pic>
      <p:pic>
        <p:nvPicPr>
          <p:cNvPr id="6" name="Picture 5" descr="f7329c94e40213bafab578c7d789708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5291201"/>
            <a:ext cx="2781300" cy="1566799"/>
          </a:xfrm>
          <a:prstGeom prst="rect">
            <a:avLst/>
          </a:prstGeom>
        </p:spPr>
      </p:pic>
    </p:spTree>
    <p:extLst>
      <p:ext uri="{BB962C8B-B14F-4D97-AF65-F5344CB8AC3E}">
        <p14:creationId xmlns:p14="http://schemas.microsoft.com/office/powerpoint/2010/main" val="3839955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Usage</a:t>
            </a:r>
            <a:endParaRPr lang="en-US" dirty="0"/>
          </a:p>
        </p:txBody>
      </p:sp>
      <p:pic>
        <p:nvPicPr>
          <p:cNvPr id="4" name="Picture 3"/>
          <p:cNvPicPr>
            <a:picLocks noChangeAspect="1"/>
          </p:cNvPicPr>
          <p:nvPr/>
        </p:nvPicPr>
        <p:blipFill>
          <a:blip r:embed="rId3"/>
          <a:stretch>
            <a:fillRect/>
          </a:stretch>
        </p:blipFill>
        <p:spPr>
          <a:xfrm>
            <a:off x="1524000" y="1600200"/>
            <a:ext cx="6096000" cy="2844800"/>
          </a:xfrm>
          <a:prstGeom prst="rect">
            <a:avLst/>
          </a:prstGeom>
        </p:spPr>
      </p:pic>
      <p:sp>
        <p:nvSpPr>
          <p:cNvPr id="5" name="TextBox 4"/>
          <p:cNvSpPr txBox="1"/>
          <p:nvPr/>
        </p:nvSpPr>
        <p:spPr>
          <a:xfrm>
            <a:off x="838201" y="4724400"/>
            <a:ext cx="7772399" cy="1754327"/>
          </a:xfrm>
          <a:prstGeom prst="rect">
            <a:avLst/>
          </a:prstGeom>
          <a:noFill/>
        </p:spPr>
        <p:txBody>
          <a:bodyPr wrap="square" rtlCol="0">
            <a:spAutoFit/>
          </a:bodyPr>
          <a:lstStyle/>
          <a:p>
            <a:r>
              <a:rPr lang="en-US" dirty="0" smtClean="0"/>
              <a:t>“Jack </a:t>
            </a:r>
            <a:r>
              <a:rPr lang="en-US" dirty="0"/>
              <a:t>Welch, General Electric’s former CEO, is often associated with a 20-70-10 distribution: the top 20 percent is rewarded for best performance, the middle 70 percent is rated ‘average’ and the bottom 10 percent is coached for improvement. The ‘rank-and-yank’ system, also associated with Jack Welch, automatically terminates employees in the bottom category, allowing organizations to purge the worst </a:t>
            </a:r>
            <a:r>
              <a:rPr lang="en-US" dirty="0" smtClean="0"/>
              <a:t>performers.” 	– </a:t>
            </a:r>
            <a:r>
              <a:rPr lang="en-US" dirty="0" err="1" smtClean="0"/>
              <a:t>Nagesh</a:t>
            </a:r>
            <a:r>
              <a:rPr lang="en-US" dirty="0" smtClean="0"/>
              <a:t> </a:t>
            </a:r>
            <a:r>
              <a:rPr lang="en-US" dirty="0" err="1" smtClean="0"/>
              <a:t>Belludi</a:t>
            </a:r>
            <a:endParaRPr lang="en-US" dirty="0"/>
          </a:p>
        </p:txBody>
      </p:sp>
    </p:spTree>
    <p:extLst>
      <p:ext uri="{BB962C8B-B14F-4D97-AF65-F5344CB8AC3E}">
        <p14:creationId xmlns:p14="http://schemas.microsoft.com/office/powerpoint/2010/main" val="15887875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of the worst</a:t>
            </a:r>
            <a:endParaRPr lang="en-US" dirty="0"/>
          </a:p>
        </p:txBody>
      </p:sp>
      <p:sp>
        <p:nvSpPr>
          <p:cNvPr id="3" name="Content Placeholder 2"/>
          <p:cNvSpPr>
            <a:spLocks noGrp="1"/>
          </p:cNvSpPr>
          <p:nvPr>
            <p:ph idx="1"/>
          </p:nvPr>
        </p:nvSpPr>
        <p:spPr/>
        <p:txBody>
          <a:bodyPr>
            <a:normAutofit/>
          </a:bodyPr>
          <a:lstStyle/>
          <a:p>
            <a:r>
              <a:rPr lang="en-US" sz="2800" dirty="0" smtClean="0"/>
              <a:t>“Of course, each division head doesn’t have to push down this forced curve, to any lower level.”</a:t>
            </a:r>
          </a:p>
          <a:p>
            <a:r>
              <a:rPr lang="en-US" sz="2800" dirty="0" smtClean="0"/>
              <a:t>And, of course, they do.  It’s so easy that way. Not to mention “fair.”</a:t>
            </a:r>
            <a:endParaRPr lang="en-US" sz="2800" dirty="0"/>
          </a:p>
        </p:txBody>
      </p:sp>
      <p:pic>
        <p:nvPicPr>
          <p:cNvPr id="4" name="Picture 3" descr="adg_security_role_hierarch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505200"/>
            <a:ext cx="5146766" cy="2775857"/>
          </a:xfrm>
          <a:prstGeom prst="rect">
            <a:avLst/>
          </a:prstGeom>
        </p:spPr>
      </p:pic>
      <p:cxnSp>
        <p:nvCxnSpPr>
          <p:cNvPr id="6" name="Straight Arrow Connector 5"/>
          <p:cNvCxnSpPr/>
          <p:nvPr/>
        </p:nvCxnSpPr>
        <p:spPr>
          <a:xfrm>
            <a:off x="6324600" y="3352800"/>
            <a:ext cx="381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7239000" y="4038600"/>
            <a:ext cx="381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8153400" y="4953000"/>
            <a:ext cx="381000" cy="533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272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Make Sure the Promotion System is </a:t>
            </a:r>
            <a:r>
              <a:rPr lang="en-US" dirty="0" smtClean="0">
                <a:solidFill>
                  <a:srgbClr val="FF0000"/>
                </a:solidFill>
              </a:rPr>
              <a:t>Unassailably Fair</a:t>
            </a:r>
            <a:endParaRPr lang="en-US" dirty="0">
              <a:solidFill>
                <a:srgbClr val="FF0000"/>
              </a:solidFill>
            </a:endParaRPr>
          </a:p>
        </p:txBody>
      </p:sp>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dirty="0" smtClean="0"/>
              <a:t>Whenever somebody attached the phrase </a:t>
            </a:r>
            <a:r>
              <a:rPr lang="en-US" dirty="0" smtClean="0"/>
              <a:t>“</a:t>
            </a:r>
            <a:r>
              <a:rPr lang="en-US" dirty="0" smtClean="0"/>
              <a:t>unassailably fair” to a part of your process, you can be sure there’s </a:t>
            </a:r>
            <a:r>
              <a:rPr lang="en-US" dirty="0" err="1" smtClean="0"/>
              <a:t>gonna</a:t>
            </a:r>
            <a:r>
              <a:rPr lang="en-US" dirty="0" smtClean="0"/>
              <a:t> be some </a:t>
            </a:r>
            <a:r>
              <a:rPr lang="en-US" dirty="0" smtClean="0"/>
              <a:t>problems.</a:t>
            </a:r>
            <a:endParaRPr lang="en-US" dirty="0" smtClean="0"/>
          </a:p>
          <a:p>
            <a:r>
              <a:rPr lang="en-US" dirty="0" smtClean="0"/>
              <a:t>Often, self-fulfilling prophecies</a:t>
            </a:r>
          </a:p>
          <a:p>
            <a:pPr lvl="1"/>
            <a:r>
              <a:rPr lang="en-US" dirty="0" smtClean="0"/>
              <a:t>Just like in school?</a:t>
            </a:r>
          </a:p>
          <a:p>
            <a:r>
              <a:rPr lang="en-US" dirty="0" smtClean="0"/>
              <a:t>Different ladders</a:t>
            </a:r>
          </a:p>
          <a:p>
            <a:pPr lvl="1"/>
            <a:r>
              <a:rPr lang="en-US" dirty="0" smtClean="0"/>
              <a:t>I once had a star performer who had come from an admin job.  I gave her a 40% raise to gain parity with the rest of my department.  I was told that this “wasn’t done.”</a:t>
            </a:r>
            <a:endParaRPr lang="en-US" dirty="0" smtClean="0"/>
          </a:p>
        </p:txBody>
      </p:sp>
    </p:spTree>
    <p:extLst>
      <p:ext uri="{BB962C8B-B14F-4D97-AF65-F5344CB8AC3E}">
        <p14:creationId xmlns:p14="http://schemas.microsoft.com/office/powerpoint/2010/main" val="712896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Assailing Unassailable…</a:t>
            </a:r>
            <a:endParaRPr lang="en-US" dirty="0"/>
          </a:p>
        </p:txBody>
      </p:sp>
      <p:sp>
        <p:nvSpPr>
          <p:cNvPr id="3" name="Content Placeholder 2"/>
          <p:cNvSpPr>
            <a:spLocks noGrp="1"/>
          </p:cNvSpPr>
          <p:nvPr>
            <p:ph idx="1"/>
          </p:nvPr>
        </p:nvSpPr>
        <p:spPr/>
        <p:txBody>
          <a:bodyPr/>
          <a:lstStyle/>
          <a:p>
            <a:r>
              <a:rPr lang="en-US" dirty="0" smtClean="0"/>
              <a:t>The Soviet Union was built upon the belief that their system itself was “beyond good and evil.”</a:t>
            </a:r>
          </a:p>
          <a:p>
            <a:pPr lvl="1"/>
            <a:r>
              <a:rPr lang="en-US" dirty="0" smtClean="0"/>
              <a:t>Which explained a lot of the things they did!</a:t>
            </a:r>
            <a:endParaRPr lang="en-US" dirty="0"/>
          </a:p>
        </p:txBody>
      </p:sp>
      <p:pic>
        <p:nvPicPr>
          <p:cNvPr id="5" name="Picture 4"/>
          <p:cNvPicPr>
            <a:picLocks noChangeAspect="1"/>
          </p:cNvPicPr>
          <p:nvPr/>
        </p:nvPicPr>
        <p:blipFill>
          <a:blip r:embed="rId3"/>
          <a:stretch>
            <a:fillRect/>
          </a:stretch>
        </p:blipFill>
        <p:spPr>
          <a:xfrm>
            <a:off x="1371600" y="4038600"/>
            <a:ext cx="5334000" cy="2510118"/>
          </a:xfrm>
          <a:prstGeom prst="rect">
            <a:avLst/>
          </a:prstGeom>
        </p:spPr>
      </p:pic>
    </p:spTree>
    <p:extLst>
      <p:ext uri="{BB962C8B-B14F-4D97-AF65-F5344CB8AC3E}">
        <p14:creationId xmlns:p14="http://schemas.microsoft.com/office/powerpoint/2010/main" val="2150009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easy to do!</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“…an </a:t>
            </a:r>
            <a:r>
              <a:rPr lang="en-US" sz="2400" dirty="0"/>
              <a:t>overwhelming amount of evidence shows that each of us is a horribly unreliable rater of another person’s strengths and skills. It appears that, when it comes to rating someone else, our own strengths, skills, and biases get in the way and we end up rating the person not on some wonderfully objective scale, but on our own scale. Our rating of the other person simply answers the question: </a:t>
            </a:r>
            <a:r>
              <a:rPr lang="en-US" sz="2400" dirty="0" smtClean="0"/>
              <a:t>‘Does </a:t>
            </a:r>
            <a:br>
              <a:rPr lang="en-US" sz="2400" dirty="0" smtClean="0"/>
            </a:br>
            <a:r>
              <a:rPr lang="en-US" sz="2400" dirty="0" smtClean="0"/>
              <a:t>she </a:t>
            </a:r>
            <a:r>
              <a:rPr lang="en-US" sz="2400" dirty="0"/>
              <a:t>have more or less </a:t>
            </a:r>
            <a:r>
              <a:rPr lang="en-US" sz="2400" dirty="0" smtClean="0"/>
              <a:t/>
            </a:r>
            <a:br>
              <a:rPr lang="en-US" sz="2400" dirty="0" smtClean="0"/>
            </a:br>
            <a:r>
              <a:rPr lang="en-US" sz="2400" dirty="0" smtClean="0"/>
              <a:t>of </a:t>
            </a:r>
            <a:r>
              <a:rPr lang="en-US" sz="2400" dirty="0"/>
              <a:t>this strength or skill </a:t>
            </a:r>
            <a:r>
              <a:rPr lang="en-US" sz="2400" dirty="0" smtClean="0"/>
              <a:t/>
            </a:r>
            <a:br>
              <a:rPr lang="en-US" sz="2400" dirty="0" smtClean="0"/>
            </a:br>
            <a:r>
              <a:rPr lang="en-US" sz="2400" dirty="0" smtClean="0"/>
              <a:t>than </a:t>
            </a:r>
            <a:r>
              <a:rPr lang="en-US" sz="2400" dirty="0"/>
              <a:t>I do</a:t>
            </a:r>
            <a:r>
              <a:rPr lang="en-US" sz="2400" dirty="0" smtClean="0"/>
              <a:t>?’ </a:t>
            </a:r>
            <a:r>
              <a:rPr lang="en-US" sz="2400" dirty="0"/>
              <a:t>“</a:t>
            </a:r>
            <a:br>
              <a:rPr lang="en-US" sz="2400" dirty="0"/>
            </a:br>
            <a:r>
              <a:rPr lang="en-US" sz="2400" dirty="0"/>
              <a:t>- Marcus Buckingham</a:t>
            </a:r>
          </a:p>
        </p:txBody>
      </p:sp>
      <p:pic>
        <p:nvPicPr>
          <p:cNvPr id="4" name="Picture 3" descr="15775d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4017966"/>
            <a:ext cx="4343400" cy="2459034"/>
          </a:xfrm>
          <a:prstGeom prst="rect">
            <a:avLst/>
          </a:prstGeom>
        </p:spPr>
      </p:pic>
    </p:spTree>
    <p:extLst>
      <p:ext uri="{BB962C8B-B14F-4D97-AF65-F5344CB8AC3E}">
        <p14:creationId xmlns:p14="http://schemas.microsoft.com/office/powerpoint/2010/main" val="12392336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Find </a:t>
            </a:r>
            <a:r>
              <a:rPr lang="en-US" dirty="0" smtClean="0"/>
              <a:t>Motivators Other than </a:t>
            </a:r>
            <a:r>
              <a:rPr lang="en-US" dirty="0" smtClean="0"/>
              <a:t>Money</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t>Do you like it when </a:t>
            </a:r>
            <a:r>
              <a:rPr lang="en-US" smtClean="0"/>
              <a:t>your company </a:t>
            </a:r>
            <a:r>
              <a:rPr lang="en-US" dirty="0" smtClean="0"/>
              <a:t>finds other motivators than money?</a:t>
            </a:r>
            <a:endParaRPr lang="en-US" dirty="0"/>
          </a:p>
        </p:txBody>
      </p:sp>
      <p:pic>
        <p:nvPicPr>
          <p:cNvPr id="4" name="Picture 3" descr="AF_African-Motive-I-33x23-240-paper-10_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124200"/>
            <a:ext cx="4191000" cy="3135923"/>
          </a:xfrm>
          <a:prstGeom prst="rect">
            <a:avLst/>
          </a:prstGeom>
        </p:spPr>
      </p:pic>
      <p:sp>
        <p:nvSpPr>
          <p:cNvPr id="5" name="TextBox 4"/>
          <p:cNvSpPr txBox="1"/>
          <p:nvPr/>
        </p:nvSpPr>
        <p:spPr>
          <a:xfrm>
            <a:off x="5181600" y="4114800"/>
            <a:ext cx="3429000" cy="1200329"/>
          </a:xfrm>
          <a:prstGeom prst="rect">
            <a:avLst/>
          </a:prstGeom>
          <a:noFill/>
        </p:spPr>
        <p:txBody>
          <a:bodyPr wrap="square" rtlCol="0">
            <a:spAutoFit/>
          </a:bodyPr>
          <a:lstStyle/>
          <a:p>
            <a:r>
              <a:rPr lang="en-US" dirty="0" smtClean="0"/>
              <a:t>A search for motivators might lead you to conclude that the people you work with are very individualistic about this!</a:t>
            </a:r>
            <a:endParaRPr lang="en-US" dirty="0"/>
          </a:p>
        </p:txBody>
      </p:sp>
    </p:spTree>
    <p:extLst>
      <p:ext uri="{BB962C8B-B14F-4D97-AF65-F5344CB8AC3E}">
        <p14:creationId xmlns:p14="http://schemas.microsoft.com/office/powerpoint/2010/main" val="2904552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 - Work for a company that </a:t>
            </a:r>
            <a:br>
              <a:rPr lang="en-US" dirty="0" smtClean="0"/>
            </a:br>
            <a:r>
              <a:rPr lang="en-US" dirty="0" smtClean="0"/>
              <a:t>doesn’t do this!</a:t>
            </a:r>
            <a:endParaRPr lang="en-US" dirty="0"/>
          </a:p>
        </p:txBody>
      </p:sp>
      <p:sp>
        <p:nvSpPr>
          <p:cNvPr id="3" name="Content Placeholder 2"/>
          <p:cNvSpPr>
            <a:spLocks noGrp="1"/>
          </p:cNvSpPr>
          <p:nvPr>
            <p:ph idx="1"/>
          </p:nvPr>
        </p:nvSpPr>
        <p:spPr>
          <a:xfrm>
            <a:off x="381000" y="1798637"/>
            <a:ext cx="5029200" cy="4525963"/>
          </a:xfrm>
        </p:spPr>
        <p:txBody>
          <a:bodyPr>
            <a:normAutofit fontScale="77500" lnSpcReduction="20000"/>
          </a:bodyPr>
          <a:lstStyle/>
          <a:p>
            <a:r>
              <a:rPr lang="en-US" dirty="0" smtClean="0"/>
              <a:t>Microsoft got rid of their ranking system, in 2013.</a:t>
            </a:r>
          </a:p>
          <a:p>
            <a:r>
              <a:rPr lang="en-US" dirty="0" smtClean="0"/>
              <a:t>Blamed it for a “lost decade” of </a:t>
            </a:r>
            <a:br>
              <a:rPr lang="en-US" dirty="0" smtClean="0"/>
            </a:br>
            <a:r>
              <a:rPr lang="en-US" dirty="0" smtClean="0"/>
              <a:t>productivity.</a:t>
            </a:r>
          </a:p>
          <a:p>
            <a:r>
              <a:rPr lang="en-US" dirty="0"/>
              <a:t>“Every current and former Microsoft employee I interviewed—</a:t>
            </a:r>
            <a:r>
              <a:rPr lang="en-US" i="1" dirty="0"/>
              <a:t>every one—</a:t>
            </a:r>
            <a:r>
              <a:rPr lang="en-US" dirty="0"/>
              <a:t>cited stack ranking as the most destructive process inside of Microsoft, something that drove out untold numbers of </a:t>
            </a:r>
            <a:r>
              <a:rPr lang="en-US" dirty="0" smtClean="0"/>
              <a:t>employees.”</a:t>
            </a:r>
            <a:r>
              <a:rPr lang="en-US" dirty="0"/>
              <a:t/>
            </a:r>
            <a:br>
              <a:rPr lang="en-US" dirty="0"/>
            </a:br>
            <a:r>
              <a:rPr lang="en-US" dirty="0" smtClean="0"/>
              <a:t>	- Kurt </a:t>
            </a:r>
            <a:r>
              <a:rPr lang="en-US" dirty="0" err="1"/>
              <a:t>Eichenwald</a:t>
            </a:r>
            <a:endParaRPr lang="en-US" dirty="0" smtClean="0"/>
          </a:p>
        </p:txBody>
      </p:sp>
      <p:pic>
        <p:nvPicPr>
          <p:cNvPr id="4" name="Picture 3" descr="superman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3243" y="1524000"/>
            <a:ext cx="3389757" cy="4724400"/>
          </a:xfrm>
          <a:prstGeom prst="rect">
            <a:avLst/>
          </a:prstGeom>
        </p:spPr>
      </p:pic>
    </p:spTree>
    <p:extLst>
      <p:ext uri="{BB962C8B-B14F-4D97-AF65-F5344CB8AC3E}">
        <p14:creationId xmlns:p14="http://schemas.microsoft.com/office/powerpoint/2010/main" val="4231314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marL="0" indent="0">
              <a:buNone/>
            </a:pPr>
            <a:r>
              <a:rPr lang="en-US" dirty="0" smtClean="0"/>
              <a:t>Imagine that you are manager of a small team.  Your team has been doing alright this year – not great, not bad.  You get to award final bonuses, which don’t directly come out of your budget.  To do this, you rank employees </a:t>
            </a:r>
            <a:r>
              <a:rPr lang="en-US" dirty="0" smtClean="0"/>
              <a:t>as </a:t>
            </a:r>
            <a:r>
              <a:rPr lang="en-US" dirty="0" smtClean="0"/>
              <a:t>1-5, and they get bonuses between 20% and 0%.  </a:t>
            </a:r>
            <a:r>
              <a:rPr lang="en-US" i="1" dirty="0" smtClean="0"/>
              <a:t>Strictly in terms of your own self interest</a:t>
            </a:r>
            <a:r>
              <a:rPr lang="en-US" dirty="0" smtClean="0"/>
              <a:t>, what do you do?</a:t>
            </a:r>
            <a:br>
              <a:rPr lang="en-US" dirty="0" smtClean="0"/>
            </a:br>
            <a:endParaRPr lang="en-US" dirty="0" smtClean="0"/>
          </a:p>
          <a:p>
            <a:pPr marL="514350" indent="-514350">
              <a:buAutoNum type="arabicPeriod"/>
            </a:pPr>
            <a:r>
              <a:rPr lang="en-US" dirty="0" smtClean="0"/>
              <a:t>Award mostly high rankings (1s and 2s)</a:t>
            </a:r>
          </a:p>
          <a:p>
            <a:pPr marL="514350" indent="-514350">
              <a:buAutoNum type="arabicPeriod"/>
            </a:pPr>
            <a:r>
              <a:rPr lang="en-US" dirty="0" smtClean="0"/>
              <a:t>Award rankings across the whole range</a:t>
            </a:r>
          </a:p>
          <a:p>
            <a:pPr marL="514350" indent="-514350">
              <a:buAutoNum type="arabicPeriod"/>
            </a:pPr>
            <a:r>
              <a:rPr lang="en-US" dirty="0" smtClean="0"/>
              <a:t>Award rankings in the mid range (mostly 3s)</a:t>
            </a:r>
          </a:p>
          <a:p>
            <a:pPr marL="514350" indent="-514350">
              <a:buAutoNum type="arabicPeriod"/>
            </a:pPr>
            <a:r>
              <a:rPr lang="en-US" dirty="0" smtClean="0"/>
              <a:t>Award mostly low rankings (4s and 5s)</a:t>
            </a:r>
          </a:p>
          <a:p>
            <a:pPr marL="514350" indent="-514350">
              <a:buAutoNum type="arabicPeriod"/>
            </a:pPr>
            <a:r>
              <a:rPr lang="en-US" dirty="0" smtClean="0"/>
              <a:t>I need some more information to make my </a:t>
            </a:r>
            <a:r>
              <a:rPr lang="en-US" dirty="0" smtClean="0"/>
              <a:t>decision</a:t>
            </a:r>
          </a:p>
          <a:p>
            <a:pPr marL="914400" lvl="1" indent="-514350"/>
            <a:r>
              <a:rPr lang="en-US" dirty="0" smtClean="0"/>
              <a:t>Better say “why” fast – your boss only has 5 minutes for questions on this.</a:t>
            </a:r>
            <a:endParaRPr lang="en-US" dirty="0"/>
          </a:p>
        </p:txBody>
      </p:sp>
    </p:spTree>
    <p:extLst>
      <p:ext uri="{BB962C8B-B14F-4D97-AF65-F5344CB8AC3E}">
        <p14:creationId xmlns:p14="http://schemas.microsoft.com/office/powerpoint/2010/main" val="8075189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Deming’s contention</a:t>
            </a:r>
            <a:endParaRPr lang="en-US" dirty="0"/>
          </a:p>
        </p:txBody>
      </p:sp>
      <p:sp>
        <p:nvSpPr>
          <p:cNvPr id="3" name="Content Placeholder 2"/>
          <p:cNvSpPr>
            <a:spLocks noGrp="1"/>
          </p:cNvSpPr>
          <p:nvPr>
            <p:ph idx="1"/>
          </p:nvPr>
        </p:nvSpPr>
        <p:spPr>
          <a:xfrm>
            <a:off x="457200" y="1600200"/>
            <a:ext cx="5867400" cy="4525963"/>
          </a:xfrm>
        </p:spPr>
        <p:txBody>
          <a:bodyPr>
            <a:normAutofit fontScale="70000" lnSpcReduction="20000"/>
          </a:bodyPr>
          <a:lstStyle/>
          <a:p>
            <a:r>
              <a:rPr lang="en-US" dirty="0" smtClean="0"/>
              <a:t>Deming </a:t>
            </a:r>
            <a:r>
              <a:rPr lang="en-US" dirty="0"/>
              <a:t>believed that every business is a system, and the performance of </a:t>
            </a:r>
            <a:r>
              <a:rPr lang="en-US" dirty="0" smtClean="0"/>
              <a:t>individuals </a:t>
            </a:r>
            <a:r>
              <a:rPr lang="en-US" dirty="0"/>
              <a:t>is largely the result of the way the </a:t>
            </a:r>
            <a:r>
              <a:rPr lang="en-US" dirty="0" smtClean="0"/>
              <a:t>system </a:t>
            </a:r>
            <a:r>
              <a:rPr lang="en-US" dirty="0"/>
              <a:t>operates. </a:t>
            </a:r>
            <a:endParaRPr lang="en-US" dirty="0" smtClean="0"/>
          </a:p>
          <a:p>
            <a:r>
              <a:rPr lang="en-US" dirty="0" smtClean="0"/>
              <a:t>In </a:t>
            </a:r>
            <a:r>
              <a:rPr lang="en-US" dirty="0"/>
              <a:t>his view, the system </a:t>
            </a:r>
            <a:r>
              <a:rPr lang="en-US" dirty="0" smtClean="0"/>
              <a:t>causes </a:t>
            </a:r>
            <a:r>
              <a:rPr lang="en-US" dirty="0"/>
              <a:t>80 percent of the problems in a business, and the system is management’s responsibility. </a:t>
            </a:r>
            <a:endParaRPr lang="en-US" dirty="0" smtClean="0"/>
          </a:p>
          <a:p>
            <a:r>
              <a:rPr lang="en-US" dirty="0" smtClean="0"/>
              <a:t>He </a:t>
            </a:r>
            <a:r>
              <a:rPr lang="en-US" dirty="0"/>
              <a:t>wrote that using </a:t>
            </a:r>
            <a:r>
              <a:rPr lang="en-US" dirty="0" smtClean="0"/>
              <a:t>exhortations </a:t>
            </a:r>
            <a:r>
              <a:rPr lang="en-US" dirty="0"/>
              <a:t>and incentives to get individuals to solve management problems simply doesn’t work. </a:t>
            </a:r>
            <a:endParaRPr lang="en-US" dirty="0" smtClean="0"/>
          </a:p>
          <a:p>
            <a:r>
              <a:rPr lang="en-US" dirty="0" smtClean="0"/>
              <a:t>Deming </a:t>
            </a:r>
            <a:r>
              <a:rPr lang="en-US" dirty="0"/>
              <a:t>opposed ranking because it destroys pride in </a:t>
            </a:r>
            <a:r>
              <a:rPr lang="en-US" dirty="0" smtClean="0"/>
              <a:t>workmanship</a:t>
            </a:r>
            <a:r>
              <a:rPr lang="en-US" dirty="0"/>
              <a:t>, and he opposed merit raises because they address the symptoms, rather than the causes, of problems</a:t>
            </a:r>
            <a:r>
              <a:rPr lang="en-US" dirty="0" smtClean="0"/>
              <a:t>.</a:t>
            </a:r>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6400800" y="1625600"/>
            <a:ext cx="2438400" cy="3860800"/>
          </a:xfrm>
          <a:prstGeom prst="rect">
            <a:avLst/>
          </a:prstGeom>
        </p:spPr>
      </p:pic>
    </p:spTree>
    <p:extLst>
      <p:ext uri="{BB962C8B-B14F-4D97-AF65-F5344CB8AC3E}">
        <p14:creationId xmlns:p14="http://schemas.microsoft.com/office/powerpoint/2010/main" val="131088213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Compensation and Promotion Systems Directly Affect Your Team</a:t>
            </a:r>
            <a:endParaRPr lang="en-US" dirty="0"/>
          </a:p>
        </p:txBody>
      </p:sp>
      <p:sp>
        <p:nvSpPr>
          <p:cNvPr id="3" name="Content Placeholder 2"/>
          <p:cNvSpPr>
            <a:spLocks noGrp="1"/>
          </p:cNvSpPr>
          <p:nvPr>
            <p:ph idx="1"/>
          </p:nvPr>
        </p:nvSpPr>
        <p:spPr/>
        <p:txBody>
          <a:bodyPr/>
          <a:lstStyle/>
          <a:p>
            <a:r>
              <a:rPr lang="en-US" dirty="0" smtClean="0"/>
              <a:t>Even if you don’t want them to!</a:t>
            </a:r>
          </a:p>
          <a:p>
            <a:r>
              <a:rPr lang="en-US" dirty="0" smtClean="0"/>
              <a:t>In the article, Sue didn’t want them to.  But she saw that they did, anyway.</a:t>
            </a:r>
            <a:endParaRPr lang="en-US" dirty="0"/>
          </a:p>
        </p:txBody>
      </p:sp>
    </p:spTree>
    <p:extLst>
      <p:ext uri="{BB962C8B-B14F-4D97-AF65-F5344CB8AC3E}">
        <p14:creationId xmlns:p14="http://schemas.microsoft.com/office/powerpoint/2010/main" val="1886582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t>Imagine That You are </a:t>
            </a:r>
            <a:r>
              <a:rPr lang="en-US" dirty="0" smtClean="0">
                <a:solidFill>
                  <a:srgbClr val="FF0000"/>
                </a:solidFill>
              </a:rPr>
              <a:t>a Great Programmer</a:t>
            </a:r>
            <a:r>
              <a:rPr lang="en-US" dirty="0" smtClean="0"/>
              <a:t> and Your Primary Goal is to Increase Your </a:t>
            </a:r>
            <a:r>
              <a:rPr lang="en-US" dirty="0" smtClean="0"/>
              <a:t>Job Satisfaction</a:t>
            </a:r>
            <a:endParaRPr lang="en-US" dirty="0"/>
          </a:p>
        </p:txBody>
      </p:sp>
      <p:sp>
        <p:nvSpPr>
          <p:cNvPr id="3" name="Content Placeholder 2"/>
          <p:cNvSpPr>
            <a:spLocks noGrp="1"/>
          </p:cNvSpPr>
          <p:nvPr>
            <p:ph idx="1"/>
          </p:nvPr>
        </p:nvSpPr>
        <p:spPr>
          <a:xfrm>
            <a:off x="457200" y="2438400"/>
            <a:ext cx="8229600" cy="3687763"/>
          </a:xfrm>
        </p:spPr>
        <p:txBody>
          <a:bodyPr>
            <a:normAutofit/>
          </a:bodyPr>
          <a:lstStyle/>
          <a:p>
            <a:r>
              <a:rPr lang="en-US" dirty="0" smtClean="0"/>
              <a:t>What would the ideal company environment be that would let you advance quickly</a:t>
            </a:r>
            <a:r>
              <a:rPr lang="en-US" dirty="0" smtClean="0"/>
              <a:t>?</a:t>
            </a:r>
          </a:p>
          <a:p>
            <a:pPr lvl="1"/>
            <a:r>
              <a:rPr lang="en-US" dirty="0" smtClean="0"/>
              <a:t>And what does “advance” mean?</a:t>
            </a:r>
            <a:endParaRPr lang="en-US" dirty="0" smtClean="0"/>
          </a:p>
          <a:p>
            <a:r>
              <a:rPr lang="en-US" dirty="0" smtClean="0"/>
              <a:t>Bear in mind that you don’t want to don’t want to do stuff detrimental to the company or lie/cheat…you want to pick a company environment that’s aligned with your goals</a:t>
            </a:r>
            <a:endParaRPr lang="en-US" dirty="0"/>
          </a:p>
        </p:txBody>
      </p:sp>
    </p:spTree>
    <p:extLst>
      <p:ext uri="{BB962C8B-B14F-4D97-AF65-F5344CB8AC3E}">
        <p14:creationId xmlns:p14="http://schemas.microsoft.com/office/powerpoint/2010/main" val="40730188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t>Imagine That You are on a </a:t>
            </a:r>
            <a:r>
              <a:rPr lang="en-US" dirty="0" smtClean="0">
                <a:solidFill>
                  <a:srgbClr val="FF0000"/>
                </a:solidFill>
              </a:rPr>
              <a:t>Really Good Team</a:t>
            </a:r>
            <a:r>
              <a:rPr lang="en-US" dirty="0" smtClean="0"/>
              <a:t> and Your Primary Goal is to </a:t>
            </a:r>
            <a:r>
              <a:rPr lang="en-US" dirty="0" smtClean="0"/>
              <a:t>Get </a:t>
            </a:r>
            <a:r>
              <a:rPr lang="en-US" dirty="0" smtClean="0"/>
              <a:t>Everybody </a:t>
            </a:r>
            <a:r>
              <a:rPr lang="en-US" dirty="0" smtClean="0"/>
              <a:t>Working Together, </a:t>
            </a:r>
            <a:r>
              <a:rPr lang="en-US" dirty="0" smtClean="0"/>
              <a:t>and </a:t>
            </a:r>
            <a:r>
              <a:rPr lang="en-US" dirty="0" smtClean="0"/>
              <a:t>to Reduce </a:t>
            </a:r>
            <a:r>
              <a:rPr lang="en-US" dirty="0" smtClean="0"/>
              <a:t>Turnover</a:t>
            </a: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What would the ideal company environment be that would let you do this</a:t>
            </a:r>
            <a:r>
              <a:rPr lang="en-US" dirty="0" smtClean="0"/>
              <a:t>?</a:t>
            </a:r>
          </a:p>
          <a:p>
            <a:r>
              <a:rPr lang="en-US" dirty="0" smtClean="0"/>
              <a:t>How could you help make that happen?</a:t>
            </a:r>
            <a:endParaRPr lang="en-US" dirty="0" smtClean="0"/>
          </a:p>
        </p:txBody>
      </p:sp>
    </p:spTree>
    <p:extLst>
      <p:ext uri="{BB962C8B-B14F-4D97-AF65-F5344CB8AC3E}">
        <p14:creationId xmlns:p14="http://schemas.microsoft.com/office/powerpoint/2010/main" val="36286251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Imagine That You Are on a Team That Has Some </a:t>
            </a:r>
            <a:r>
              <a:rPr lang="en-US" sz="3600" dirty="0" smtClean="0">
                <a:solidFill>
                  <a:srgbClr val="FF0000"/>
                </a:solidFill>
              </a:rPr>
              <a:t>Really </a:t>
            </a:r>
            <a:r>
              <a:rPr lang="en-US" sz="3600" dirty="0" smtClean="0">
                <a:solidFill>
                  <a:srgbClr val="FF0000"/>
                </a:solidFill>
              </a:rPr>
              <a:t>Dysfunctional </a:t>
            </a:r>
            <a:r>
              <a:rPr lang="en-US" sz="3600" dirty="0" smtClean="0">
                <a:solidFill>
                  <a:srgbClr val="FF0000"/>
                </a:solidFill>
              </a:rPr>
              <a:t>Members</a:t>
            </a:r>
            <a:endParaRPr lang="en-US" sz="3600" dirty="0">
              <a:solidFill>
                <a:srgbClr val="FF0000"/>
              </a:solidFill>
            </a:endParaRPr>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smtClean="0"/>
              <a:t>E.g., </a:t>
            </a:r>
          </a:p>
          <a:p>
            <a:r>
              <a:rPr lang="en-US" dirty="0" smtClean="0"/>
              <a:t>Don</a:t>
            </a:r>
            <a:r>
              <a:rPr lang="fr-FR" dirty="0" smtClean="0"/>
              <a:t>’</a:t>
            </a:r>
            <a:r>
              <a:rPr lang="en-US" dirty="0" smtClean="0"/>
              <a:t>t do anything.</a:t>
            </a:r>
          </a:p>
          <a:p>
            <a:r>
              <a:rPr lang="en-US" dirty="0" smtClean="0"/>
              <a:t>Don’t show for meetings.</a:t>
            </a:r>
          </a:p>
          <a:p>
            <a:r>
              <a:rPr lang="en-US" dirty="0" smtClean="0"/>
              <a:t>Wait till the last minute, then play hero.</a:t>
            </a:r>
          </a:p>
          <a:p>
            <a:r>
              <a:rPr lang="en-US" dirty="0" smtClean="0"/>
              <a:t>Don’t share their skills.</a:t>
            </a:r>
          </a:p>
          <a:p>
            <a:r>
              <a:rPr lang="en-US" dirty="0" smtClean="0"/>
              <a:t>Take all the credit.</a:t>
            </a:r>
          </a:p>
          <a:p>
            <a:r>
              <a:rPr lang="en-US" dirty="0" smtClean="0"/>
              <a:t>Don’t consider you a peer.</a:t>
            </a:r>
          </a:p>
          <a:p>
            <a:r>
              <a:rPr lang="en-US" dirty="0" smtClean="0"/>
              <a:t>Surprise the team with their big ideas, in front of the boss.</a:t>
            </a:r>
          </a:p>
          <a:p>
            <a:r>
              <a:rPr lang="en-US" dirty="0" smtClean="0"/>
              <a:t>Criticize everyone else’s ideas.</a:t>
            </a:r>
            <a:endParaRPr lang="en-US" dirty="0" smtClean="0"/>
          </a:p>
        </p:txBody>
      </p:sp>
      <p:sp>
        <p:nvSpPr>
          <p:cNvPr id="4" name="Content Placeholder 3"/>
          <p:cNvSpPr>
            <a:spLocks noGrp="1"/>
          </p:cNvSpPr>
          <p:nvPr>
            <p:ph sz="half" idx="2"/>
          </p:nvPr>
        </p:nvSpPr>
        <p:spPr>
          <a:xfrm>
            <a:off x="4648200" y="1905000"/>
            <a:ext cx="4038600" cy="3886200"/>
          </a:xfrm>
        </p:spPr>
        <p:txBody>
          <a:bodyPr>
            <a:normAutofit fontScale="85000" lnSpcReduction="20000"/>
          </a:bodyPr>
          <a:lstStyle/>
          <a:p>
            <a:r>
              <a:rPr lang="en-US" dirty="0"/>
              <a:t>What would the ideal company environment </a:t>
            </a:r>
            <a:r>
              <a:rPr lang="en-US" dirty="0" smtClean="0"/>
              <a:t>be, </a:t>
            </a:r>
            <a:r>
              <a:rPr lang="en-US" dirty="0"/>
              <a:t>that would let you force them off the team?</a:t>
            </a:r>
          </a:p>
          <a:p>
            <a:r>
              <a:rPr lang="en-US" dirty="0"/>
              <a:t>Ideally with minimal chance they will sue you</a:t>
            </a:r>
          </a:p>
          <a:p>
            <a:endParaRPr lang="en-US" dirty="0"/>
          </a:p>
        </p:txBody>
      </p:sp>
    </p:spTree>
    <p:extLst>
      <p:ext uri="{BB962C8B-B14F-4D97-AF65-F5344CB8AC3E}">
        <p14:creationId xmlns:p14="http://schemas.microsoft.com/office/powerpoint/2010/main" val="4213589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Boss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Imagine </a:t>
            </a:r>
            <a:r>
              <a:rPr lang="en-US" dirty="0" smtClean="0">
                <a:solidFill>
                  <a:srgbClr val="FF0000"/>
                </a:solidFill>
              </a:rPr>
              <a:t>your boss really wants to be promoted </a:t>
            </a:r>
            <a:r>
              <a:rPr lang="en-US" dirty="0" smtClean="0"/>
              <a:t>to upper management</a:t>
            </a:r>
          </a:p>
          <a:p>
            <a:pPr lvl="1"/>
            <a:r>
              <a:rPr lang="en-US" dirty="0" smtClean="0"/>
              <a:t>How will they act towards you?</a:t>
            </a:r>
          </a:p>
          <a:p>
            <a:pPr lvl="1"/>
            <a:r>
              <a:rPr lang="en-US" dirty="0" smtClean="0"/>
              <a:t>How will they want you to act?</a:t>
            </a:r>
          </a:p>
          <a:p>
            <a:pPr marL="514350" indent="-514350">
              <a:buFont typeface="+mj-lt"/>
              <a:buAutoNum type="arabicPeriod"/>
            </a:pPr>
            <a:r>
              <a:rPr lang="en-US" dirty="0" smtClean="0"/>
              <a:t>Imagine </a:t>
            </a:r>
            <a:r>
              <a:rPr lang="en-US" dirty="0" smtClean="0">
                <a:solidFill>
                  <a:srgbClr val="FF0000"/>
                </a:solidFill>
              </a:rPr>
              <a:t>your boss really wants to make you feel happy</a:t>
            </a:r>
          </a:p>
          <a:p>
            <a:pPr lvl="1"/>
            <a:r>
              <a:rPr lang="en-US" dirty="0" smtClean="0"/>
              <a:t>How will they act towards you?</a:t>
            </a:r>
          </a:p>
          <a:p>
            <a:pPr lvl="1"/>
            <a:r>
              <a:rPr lang="en-US" dirty="0" smtClean="0"/>
              <a:t>How will they want you to act?</a:t>
            </a:r>
          </a:p>
          <a:p>
            <a:pPr marL="514350" indent="-514350">
              <a:buFont typeface="+mj-lt"/>
              <a:buAutoNum type="arabicPeriod"/>
            </a:pPr>
            <a:r>
              <a:rPr lang="en-US" dirty="0" smtClean="0"/>
              <a:t>Imagine </a:t>
            </a:r>
            <a:r>
              <a:rPr lang="en-US" dirty="0" smtClean="0">
                <a:solidFill>
                  <a:srgbClr val="FF0000"/>
                </a:solidFill>
              </a:rPr>
              <a:t>your boss is really concerned about getting fired</a:t>
            </a:r>
          </a:p>
          <a:p>
            <a:pPr lvl="1"/>
            <a:r>
              <a:rPr lang="en-US" dirty="0" smtClean="0"/>
              <a:t>How will they act towards you?</a:t>
            </a:r>
          </a:p>
          <a:p>
            <a:pPr lvl="1"/>
            <a:r>
              <a:rPr lang="en-US" dirty="0" smtClean="0"/>
              <a:t>How will they want you to act?</a:t>
            </a:r>
            <a:endParaRPr lang="en-US" dirty="0"/>
          </a:p>
        </p:txBody>
      </p:sp>
    </p:spTree>
    <p:extLst>
      <p:ext uri="{BB962C8B-B14F-4D97-AF65-F5344CB8AC3E}">
        <p14:creationId xmlns:p14="http://schemas.microsoft.com/office/powerpoint/2010/main" val="650633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Ranking</a:t>
            </a:r>
            <a:endParaRPr lang="en-US" dirty="0"/>
          </a:p>
        </p:txBody>
      </p:sp>
      <p:sp>
        <p:nvSpPr>
          <p:cNvPr id="3" name="Content Placeholder 2"/>
          <p:cNvSpPr>
            <a:spLocks noGrp="1"/>
          </p:cNvSpPr>
          <p:nvPr>
            <p:ph idx="1"/>
          </p:nvPr>
        </p:nvSpPr>
        <p:spPr/>
        <p:txBody>
          <a:bodyPr>
            <a:normAutofit/>
          </a:bodyPr>
          <a:lstStyle/>
          <a:p>
            <a:r>
              <a:rPr lang="en-US" dirty="0" smtClean="0"/>
              <a:t>What is it?  Also curved ranking</a:t>
            </a:r>
          </a:p>
          <a:p>
            <a:r>
              <a:rPr lang="en-US" dirty="0" smtClean="0"/>
              <a:t>What is </a:t>
            </a:r>
            <a:r>
              <a:rPr lang="en-US" dirty="0" err="1" smtClean="0"/>
              <a:t>Poppendieck’s</a:t>
            </a:r>
            <a:r>
              <a:rPr lang="en-US" dirty="0" smtClean="0"/>
              <a:t> problems with it?</a:t>
            </a:r>
          </a:p>
          <a:p>
            <a:r>
              <a:rPr lang="en-US" dirty="0" smtClean="0"/>
              <a:t>Example, from Yahoo (2013):</a:t>
            </a:r>
          </a:p>
          <a:p>
            <a:pPr lvl="1"/>
            <a:r>
              <a:rPr lang="en-US" dirty="0" smtClean="0"/>
              <a:t>“Moving </a:t>
            </a:r>
            <a:r>
              <a:rPr lang="en-US" dirty="0"/>
              <a:t>forward, we will have both annual goals and quarterly goals that we will all commit to, track, and grade ourselves based on … We will then cascade the goals down through the company at the department, team, and individual level</a:t>
            </a:r>
            <a:r>
              <a:rPr lang="en-US" dirty="0" smtClean="0"/>
              <a:t>.”</a:t>
            </a:r>
          </a:p>
          <a:p>
            <a:endParaRPr lang="en-US" dirty="0"/>
          </a:p>
        </p:txBody>
      </p:sp>
    </p:spTree>
    <p:extLst>
      <p:ext uri="{BB962C8B-B14F-4D97-AF65-F5344CB8AC3E}">
        <p14:creationId xmlns:p14="http://schemas.microsoft.com/office/powerpoint/2010/main" val="19881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Ranking</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it?  Also curved ranking</a:t>
            </a:r>
          </a:p>
          <a:p>
            <a:pPr lvl="1"/>
            <a:r>
              <a:rPr lang="en-US" dirty="0" smtClean="0"/>
              <a:t>Surely in the whole organization there ought to be a curve?</a:t>
            </a:r>
          </a:p>
          <a:p>
            <a:r>
              <a:rPr lang="en-US" dirty="0" smtClean="0"/>
              <a:t>What is </a:t>
            </a:r>
            <a:r>
              <a:rPr lang="en-US" dirty="0" err="1" smtClean="0"/>
              <a:t>Poppendieck’s</a:t>
            </a:r>
            <a:r>
              <a:rPr lang="en-US" dirty="0" smtClean="0"/>
              <a:t> problems with it?</a:t>
            </a:r>
          </a:p>
          <a:p>
            <a:pPr lvl="1"/>
            <a:r>
              <a:rPr lang="en-US" dirty="0" smtClean="0"/>
              <a:t>Competition</a:t>
            </a:r>
          </a:p>
          <a:p>
            <a:pPr lvl="1"/>
            <a:r>
              <a:rPr lang="en-US" dirty="0" smtClean="0"/>
              <a:t>Perception of Unfairness</a:t>
            </a:r>
          </a:p>
          <a:p>
            <a:pPr lvl="1"/>
            <a:r>
              <a:rPr lang="en-US" dirty="0" smtClean="0"/>
              <a:t>The Perception in Impossibility</a:t>
            </a:r>
          </a:p>
          <a:p>
            <a:pPr lvl="1"/>
            <a:r>
              <a:rPr lang="en-US" dirty="0" smtClean="0"/>
              <a:t>Sub-Optimization</a:t>
            </a:r>
          </a:p>
          <a:p>
            <a:pPr lvl="1"/>
            <a:r>
              <a:rPr lang="en-US" dirty="0" smtClean="0"/>
              <a:t>Destroying Intrinsic Motivation</a:t>
            </a:r>
          </a:p>
          <a:p>
            <a:endParaRPr lang="en-US" dirty="0"/>
          </a:p>
        </p:txBody>
      </p:sp>
    </p:spTree>
    <p:extLst>
      <p:ext uri="{BB962C8B-B14F-4D97-AF65-F5344CB8AC3E}">
        <p14:creationId xmlns:p14="http://schemas.microsoft.com/office/powerpoint/2010/main" val="31704190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TotalTime>
  <Words>1679</Words>
  <Application>Microsoft Macintosh PowerPoint</Application>
  <PresentationFormat>On-screen Show (4:3)</PresentationFormat>
  <Paragraphs>110</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Compensation &amp; Promotion</vt:lpstr>
      <vt:lpstr>Deming’s contention</vt:lpstr>
      <vt:lpstr>Compensation and Promotion Systems Directly Affect Your Team</vt:lpstr>
      <vt:lpstr>Imagine That You are a Great Programmer and Your Primary Goal is to Increase Your Job Satisfaction</vt:lpstr>
      <vt:lpstr>Imagine That You are on a Really Good Team and Your Primary Goal is to Get Everybody Working Together, and to Reduce Turnover</vt:lpstr>
      <vt:lpstr>Imagine That You Are on a Team That Has Some Really Dysfunctional Members</vt:lpstr>
      <vt:lpstr>Your Boss</vt:lpstr>
      <vt:lpstr>Stack Ranking</vt:lpstr>
      <vt:lpstr>Stack Ranking</vt:lpstr>
      <vt:lpstr>Typical Usage</vt:lpstr>
      <vt:lpstr>Worst of the worst</vt:lpstr>
      <vt:lpstr>Make Sure the Promotion System is Unassailably Fair</vt:lpstr>
      <vt:lpstr>Assailing Unassailable…</vt:lpstr>
      <vt:lpstr>Not easy to do!</vt:lpstr>
      <vt:lpstr>Find Motivators Other than Money</vt:lpstr>
      <vt:lpstr>Or - Work for a company that  doesn’t do this!</vt:lpstr>
      <vt:lpstr>PowerPoint Presentation</vt:lpstr>
    </vt:vector>
  </TitlesOfParts>
  <Company>Rose-Hulman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Compensation &amp; Promotion</dc:title>
  <dc:creator>Mike Hewner</dc:creator>
  <cp:lastModifiedBy>Steve Chenoweth</cp:lastModifiedBy>
  <cp:revision>37</cp:revision>
  <dcterms:created xsi:type="dcterms:W3CDTF">2013-11-14T14:39:47Z</dcterms:created>
  <dcterms:modified xsi:type="dcterms:W3CDTF">2014-11-13T14:54:14Z</dcterms:modified>
</cp:coreProperties>
</file>