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939A-A97E-0449-BBF0-835AF9C8F6CB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63F36-CE26-A447-BA49-EA71B1D7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6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is “The Lone Ranger,” who always fired silver bullets.  From http://</a:t>
            </a:r>
            <a:r>
              <a:rPr lang="en-US" dirty="0" err="1" smtClean="0"/>
              <a:t>withgoodreasonradio.org</a:t>
            </a:r>
            <a:r>
              <a:rPr lang="en-US" dirty="0" smtClean="0"/>
              <a:t>/2011/07/selling-the-silver-bullet/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3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</a:t>
            </a:r>
            <a:r>
              <a:rPr lang="en-US" dirty="0" err="1" smtClean="0"/>
              <a:t>www.infoq.com</a:t>
            </a:r>
            <a:r>
              <a:rPr lang="en-US" dirty="0" smtClean="0"/>
              <a:t>/articles/No-Silver-Bullet-Summary</a:t>
            </a:r>
          </a:p>
          <a:p>
            <a:r>
              <a:rPr lang="en-US" dirty="0" smtClean="0"/>
              <a:t>David </a:t>
            </a:r>
            <a:r>
              <a:rPr lang="en-US" dirty="0" err="1" smtClean="0"/>
              <a:t>Parnas</a:t>
            </a:r>
            <a:r>
              <a:rPr lang="en-US" dirty="0" smtClean="0"/>
              <a:t>’ picture from http://</a:t>
            </a:r>
            <a:r>
              <a:rPr lang="en-US" dirty="0" err="1" smtClean="0"/>
              <a:t>mbohlen.de</a:t>
            </a:r>
            <a:r>
              <a:rPr lang="en-US" dirty="0" smtClean="0"/>
              <a:t>/</a:t>
            </a:r>
            <a:r>
              <a:rPr lang="en-US" dirty="0" err="1" smtClean="0"/>
              <a:t>warum-softwarearchitektur-dokumentieren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</a:t>
            </a:r>
            <a:r>
              <a:rPr lang="en-US" dirty="0" err="1" smtClean="0"/>
              <a:t>www.infoq.com</a:t>
            </a:r>
            <a:r>
              <a:rPr lang="en-US" dirty="0" smtClean="0"/>
              <a:t>/articles/No-Silver-Bullet-Summary</a:t>
            </a:r>
          </a:p>
          <a:p>
            <a:r>
              <a:rPr lang="en-US" dirty="0" smtClean="0"/>
              <a:t>Linda Northrop’s picture from http://</a:t>
            </a:r>
            <a:r>
              <a:rPr lang="en-US" dirty="0" err="1" smtClean="0"/>
              <a:t>gracehopper.org</a:t>
            </a:r>
            <a:r>
              <a:rPr lang="en-US" dirty="0" smtClean="0"/>
              <a:t>/speakers-honorees/speakers/</a:t>
            </a:r>
            <a:r>
              <a:rPr lang="en-US" dirty="0" err="1" smtClean="0"/>
              <a:t>linda-northrop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S-type versus E-type,</a:t>
            </a:r>
            <a:r>
              <a:rPr lang="en-US" baseline="0" dirty="0" smtClean="0"/>
              <a:t> see http://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</a:t>
            </a:r>
            <a:r>
              <a:rPr lang="en-US" baseline="0" dirty="0" err="1" smtClean="0"/>
              <a:t>Lehman's_laws_of_software_evolution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1924 Peterborough truss railway bridge image from 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File:Peterborough_truss_bridge.jpg</a:t>
            </a:r>
            <a:r>
              <a:rPr lang="en-US" dirty="0" smtClean="0"/>
              <a:t>.  The bridge</a:t>
            </a:r>
            <a:r>
              <a:rPr lang="en-US" baseline="0" dirty="0" smtClean="0"/>
              <a:t> is actually straight.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5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Bear 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/wiki/Bear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Ruby on Rails image from http://tips.webdesign10.com/editors-for-ruby-on-rails-ubuntu-jedit-emacs-radrails-cream-scite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1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/wiki/Time-sharing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 programming sample from http://</a:t>
            </a:r>
            <a:r>
              <a:rPr lang="en-US" dirty="0" err="1" smtClean="0"/>
              <a:t>www.embedded.com</a:t>
            </a:r>
            <a:r>
              <a:rPr lang="en-US" dirty="0" smtClean="0"/>
              <a:t>/design/prototyping-and-development/4025713/Programming-real-time-with-Ada-2005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“Data” image from 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/wiki/Data_(</a:t>
            </a:r>
            <a:r>
              <a:rPr lang="en-US" dirty="0" err="1" smtClean="0"/>
              <a:t>Star_Trek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3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a </a:t>
            </a:r>
            <a:r>
              <a:rPr lang="en-US" dirty="0" err="1" smtClean="0"/>
              <a:t>LabVIEW</a:t>
            </a:r>
            <a:r>
              <a:rPr lang="en-US" dirty="0" smtClean="0"/>
              <a:t> program from http://</a:t>
            </a:r>
            <a:r>
              <a:rPr lang="en-US" dirty="0" err="1" smtClean="0"/>
              <a:t>www.jyi.org</a:t>
            </a:r>
            <a:r>
              <a:rPr lang="en-US" dirty="0" smtClean="0"/>
              <a:t>/issue/design-and-development-of-resonance-frequency-tracking-software-using-labview/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House model developed </a:t>
            </a:r>
            <a:r>
              <a:rPr lang="en-US" dirty="0" smtClean="0"/>
              <a:t>on a 3D printer,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www.notjustprototypes.com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rapid_prototyping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7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from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=-ciFTP_KRy4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www.home-designing.com</a:t>
            </a:r>
            <a:r>
              <a:rPr lang="en-US" dirty="0" smtClean="0"/>
              <a:t>/2009/08/</a:t>
            </a:r>
            <a:r>
              <a:rPr lang="en-US" dirty="0" err="1" smtClean="0"/>
              <a:t>facebooks</a:t>
            </a:r>
            <a:r>
              <a:rPr lang="en-US" dirty="0" smtClean="0"/>
              <a:t>-new-cool-office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63F36-CE26-A447-BA49-EA71B1D74D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8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9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3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7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82C9-1048-41EE-98CA-42E2E09F15E4}" type="datetimeFigureOut">
              <a:rPr lang="en-US" smtClean="0"/>
              <a:t>11/11/14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DB50-DC45-4037-8EDB-3C6079F788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3DDB50-DC45-4037-8EDB-3C6079F78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2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806575"/>
            <a:ext cx="5638800" cy="1470025"/>
          </a:xfrm>
        </p:spPr>
        <p:txBody>
          <a:bodyPr/>
          <a:lstStyle/>
          <a:p>
            <a:r>
              <a:rPr lang="en-US" dirty="0" smtClean="0"/>
              <a:t>No Silver Bullet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5410200" cy="1447800"/>
          </a:xfrm>
        </p:spPr>
        <p:txBody>
          <a:bodyPr/>
          <a:lstStyle/>
          <a:p>
            <a:r>
              <a:rPr lang="en-US" dirty="0" smtClean="0"/>
              <a:t>Brooks rides again…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22" y="304800"/>
            <a:ext cx="3149600" cy="3810000"/>
          </a:xfrm>
          <a:prstGeom prst="rect">
            <a:avLst/>
          </a:prstGeom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4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22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at Facebook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536700"/>
            <a:ext cx="73914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dirty="0" smtClean="0"/>
              <a:t>Update – 2007 OOPSLA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David </a:t>
            </a:r>
            <a:r>
              <a:rPr lang="en-US" dirty="0" err="1" smtClean="0"/>
              <a:t>Parnas</a:t>
            </a:r>
            <a:r>
              <a:rPr lang="en-US" dirty="0" smtClean="0"/>
              <a:t>:</a:t>
            </a:r>
          </a:p>
          <a:p>
            <a:r>
              <a:rPr lang="en-US" dirty="0"/>
              <a:t>People have a “very natural tendency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look </a:t>
            </a:r>
            <a:r>
              <a:rPr lang="en-US" dirty="0"/>
              <a:t>for easy answers to hard questions,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designing </a:t>
            </a:r>
            <a:r>
              <a:rPr lang="en-US" dirty="0"/>
              <a:t>software is hard and it will always be hard.”</a:t>
            </a:r>
          </a:p>
          <a:p>
            <a:r>
              <a:rPr lang="en-US" dirty="0"/>
              <a:t>New technologies are often over-hyped: “they have to kind of paint it as a silver bullet because otherwise people won’t listen.”</a:t>
            </a:r>
          </a:p>
          <a:p>
            <a:r>
              <a:rPr lang="en-US" dirty="0"/>
              <a:t>Desire for people to seek better tools rather than “actually learning the trade.” Dave used the metaphor: “there is an old saying: ‘the poor workman blames his tools’ - people are poor workmen, I think most programmers are poor workmen.” Dave also said that people are looking for silver bullets to avoid learning the trade.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04800"/>
            <a:ext cx="1766778" cy="21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28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6248400" cy="1143000"/>
          </a:xfrm>
        </p:spPr>
        <p:txBody>
          <a:bodyPr/>
          <a:lstStyle/>
          <a:p>
            <a:r>
              <a:rPr lang="en-US" dirty="0" smtClean="0"/>
              <a:t>Update – 2007 OOPSLA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Linda Northrop:</a:t>
            </a:r>
          </a:p>
          <a:p>
            <a:r>
              <a:rPr lang="en-US" dirty="0" smtClean="0"/>
              <a:t>The </a:t>
            </a:r>
            <a:r>
              <a:rPr lang="en-US" dirty="0"/>
              <a:t>boundary between developers and those that we have, I think inappropriately </a:t>
            </a:r>
            <a:r>
              <a:rPr lang="en-US" dirty="0" smtClean="0"/>
              <a:t>called </a:t>
            </a:r>
            <a:r>
              <a:rPr lang="en-US" dirty="0"/>
              <a:t>users, and our accidental innovations, help little.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wrestle future werewolves we still need great designers, and I think we still have far too few, and we still need to cultivate an atmosphere of hard work but also an inner-disciplinary perspective that takes us uncomfortably out of our coding world. 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dirty="0"/>
              <a:t>world </a:t>
            </a:r>
            <a:r>
              <a:rPr lang="en-US" dirty="0" smtClean="0"/>
              <a:t>[is focused on] </a:t>
            </a:r>
            <a:r>
              <a:rPr lang="en-US" dirty="0"/>
              <a:t>“the technology push”.  I think the reason we have the technology push is because we don’t do the hard work to understand the needs of who we are trying to address.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928" y="304800"/>
            <a:ext cx="2468371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all software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 started out being build like everything else that’s engineered.</a:t>
            </a:r>
          </a:p>
          <a:p>
            <a:r>
              <a:rPr lang="en-US" dirty="0" smtClean="0"/>
              <a:t>Really soon, though, we discovered it was easier to change most software.</a:t>
            </a:r>
          </a:p>
          <a:p>
            <a:r>
              <a:rPr lang="en-US" dirty="0" smtClean="0"/>
              <a:t>Everyone took advantage of that:</a:t>
            </a:r>
          </a:p>
          <a:p>
            <a:pPr lvl="1"/>
            <a:r>
              <a:rPr lang="en-US" dirty="0" smtClean="0"/>
              <a:t>Customers asking for more, after delivery.</a:t>
            </a:r>
          </a:p>
          <a:p>
            <a:pPr lvl="1"/>
            <a:r>
              <a:rPr lang="en-US" dirty="0" smtClean="0"/>
              <a:t>Developers relying on being able to fix things.</a:t>
            </a:r>
          </a:p>
          <a:p>
            <a:pPr lvl="1"/>
            <a:r>
              <a:rPr lang="en-US" dirty="0" smtClean="0"/>
              <a:t>Generations of successful products, installed over the top of themselves.</a:t>
            </a:r>
          </a:p>
          <a:p>
            <a:r>
              <a:rPr lang="en-US" dirty="0" smtClean="0"/>
              <a:t>There’s really “S-Type” and “E-Type” – see CSSE 375 and “Lehman’s Laws.”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55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on the “Essential” part?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Yes – some of it will be discovered to be “accidental”</a:t>
            </a:r>
          </a:p>
          <a:p>
            <a:r>
              <a:rPr lang="en-US" sz="2400" dirty="0" smtClean="0"/>
              <a:t>Getting better requirements, in Agile</a:t>
            </a:r>
          </a:p>
          <a:p>
            <a:pPr lvl="1"/>
            <a:r>
              <a:rPr lang="en-US" sz="2000" dirty="0" smtClean="0"/>
              <a:t>This began as “how startups work.”</a:t>
            </a:r>
          </a:p>
          <a:p>
            <a:r>
              <a:rPr lang="en-US" sz="2400" dirty="0" smtClean="0"/>
              <a:t>Domain-specific languages</a:t>
            </a:r>
          </a:p>
          <a:p>
            <a:pPr lvl="1"/>
            <a:r>
              <a:rPr lang="en-US" sz="2000" dirty="0" smtClean="0"/>
              <a:t>The main apps only need to be tailored.</a:t>
            </a:r>
          </a:p>
          <a:p>
            <a:r>
              <a:rPr lang="en-US" sz="2400" dirty="0" smtClean="0"/>
              <a:t>Features like “auto-completion”</a:t>
            </a:r>
          </a:p>
          <a:p>
            <a:r>
              <a:rPr lang="en-US" sz="2400" dirty="0" smtClean="0"/>
              <a:t>As software engineering </a:t>
            </a:r>
            <a:br>
              <a:rPr lang="en-US" sz="2400" dirty="0" smtClean="0"/>
            </a:br>
            <a:r>
              <a:rPr lang="en-US" sz="2400" dirty="0" smtClean="0"/>
              <a:t>matures, some things </a:t>
            </a:r>
            <a:br>
              <a:rPr lang="en-US" sz="2400" dirty="0" smtClean="0"/>
            </a:br>
            <a:r>
              <a:rPr lang="en-US" sz="2400" dirty="0" smtClean="0"/>
              <a:t>will become “routine.”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314825"/>
            <a:ext cx="3810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Means two things: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“Higher level” – with underlying features assumed.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have to write the requirements – code is then generated.</a:t>
            </a:r>
          </a:p>
          <a:p>
            <a:pPr lvl="1"/>
            <a:r>
              <a:rPr lang="en-US" dirty="0" smtClean="0"/>
              <a:t>You get this somewhat with parameters.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silver bullet try.</a:t>
            </a:r>
          </a:p>
          <a:p>
            <a:r>
              <a:rPr lang="en-US" dirty="0" smtClean="0"/>
              <a:t>You write a bunch of rules </a:t>
            </a:r>
            <a:br>
              <a:rPr lang="en-US" dirty="0" smtClean="0"/>
            </a:br>
            <a:r>
              <a:rPr lang="en-US" dirty="0" smtClean="0"/>
              <a:t>about the domain, and </a:t>
            </a:r>
          </a:p>
          <a:p>
            <a:r>
              <a:rPr lang="en-US" dirty="0" smtClean="0"/>
              <a:t>the application pops out at you </a:t>
            </a:r>
            <a:br>
              <a:rPr lang="en-US" dirty="0" smtClean="0"/>
            </a:br>
            <a:r>
              <a:rPr lang="en-US" dirty="0" smtClean="0"/>
              <a:t>in response, a surprise!</a:t>
            </a:r>
          </a:p>
          <a:p>
            <a:r>
              <a:rPr lang="en-US" dirty="0" smtClean="0"/>
              <a:t>Great for prototyping.</a:t>
            </a:r>
          </a:p>
          <a:p>
            <a:r>
              <a:rPr lang="en-US" dirty="0" smtClean="0"/>
              <a:t>Works best with small systems.</a:t>
            </a:r>
          </a:p>
          <a:p>
            <a:r>
              <a:rPr lang="en-US" dirty="0" smtClean="0"/>
              <a:t>Debugging is a bear!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600200"/>
            <a:ext cx="254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6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are these “essential difficulties” that Brooks is referring to?</a:t>
            </a:r>
          </a:p>
          <a:p>
            <a:r>
              <a:rPr lang="en-US" dirty="0" smtClean="0"/>
              <a:t>Complexity</a:t>
            </a:r>
          </a:p>
          <a:p>
            <a:r>
              <a:rPr lang="en-US" dirty="0" smtClean="0"/>
              <a:t>Conformity – To rules made by humans.</a:t>
            </a:r>
          </a:p>
          <a:p>
            <a:pPr lvl="1"/>
            <a:r>
              <a:rPr lang="en-US" dirty="0" smtClean="0"/>
              <a:t>Zip up your jacket!</a:t>
            </a:r>
            <a:endParaRPr lang="en-US" dirty="0" smtClean="0"/>
          </a:p>
          <a:p>
            <a:r>
              <a:rPr lang="en-US" dirty="0" smtClean="0"/>
              <a:t>Changeability – “All successful software gets changed.”</a:t>
            </a:r>
          </a:p>
          <a:p>
            <a:pPr lvl="1"/>
            <a:r>
              <a:rPr lang="en-US" dirty="0" smtClean="0"/>
              <a:t>See Slide 13</a:t>
            </a:r>
            <a:endParaRPr lang="en-US" dirty="0" smtClean="0"/>
          </a:p>
          <a:p>
            <a:r>
              <a:rPr lang="en-US" dirty="0" smtClean="0"/>
              <a:t>Invisibility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0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most a high-level language can do is furnish all the constructs the programmer imagines in the abstract program.”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5715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Time-sharing/Unified Programming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he includes Unix in this list</a:t>
            </a:r>
          </a:p>
          <a:p>
            <a:pPr lvl="1"/>
            <a:r>
              <a:rPr lang="en-US" dirty="0" smtClean="0"/>
              <a:t>An original reason for the popularity of Unix</a:t>
            </a:r>
          </a:p>
          <a:p>
            <a:pPr lvl="1"/>
            <a:r>
              <a:rPr lang="en-US" dirty="0" smtClean="0"/>
              <a:t>Came with common tools that could use each other. Like in pipes and filters.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31" y="3926086"/>
            <a:ext cx="4006069" cy="2703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449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Time-sharing on Unix at the University of Wisconsin, 1978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44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a new programming language </a:t>
            </a:r>
            <a:br>
              <a:rPr lang="en-US" dirty="0" smtClean="0"/>
            </a:br>
            <a:r>
              <a:rPr lang="en-US" dirty="0" smtClean="0"/>
              <a:t>(like Ada) save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3200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Brooks predicts that Ada’s greatest contribution will be “training programmers in modern software design techniques.”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1981200"/>
            <a:ext cx="50673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1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AI-1, solving difficult problems using specialized techniques (pretty difficult to generalize)</a:t>
            </a:r>
          </a:p>
          <a:p>
            <a:r>
              <a:rPr lang="en-US" dirty="0" smtClean="0"/>
              <a:t>AI-2, expert systems duplicating the skills of the expert (maybe offering suggestions)</a:t>
            </a:r>
          </a:p>
          <a:p>
            <a:pPr lvl="1"/>
            <a:r>
              <a:rPr lang="en-US" dirty="0" smtClean="0"/>
              <a:t>The rules are the important part</a:t>
            </a:r>
          </a:p>
          <a:p>
            <a:r>
              <a:rPr lang="en-US" dirty="0" smtClean="0"/>
              <a:t>AI-3 Data </a:t>
            </a:r>
            <a:r>
              <a:rPr lang="en-US" i="1" dirty="0" smtClean="0"/>
              <a:t>al la</a:t>
            </a:r>
            <a:r>
              <a:rPr lang="en-US" dirty="0" smtClean="0"/>
              <a:t> Star Trek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419600"/>
            <a:ext cx="1756489" cy="21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1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good way to see the overall </a:t>
            </a:r>
            <a:r>
              <a:rPr lang="en-US" sz="2800" dirty="0" smtClean="0"/>
              <a:t>argument</a:t>
            </a:r>
          </a:p>
          <a:p>
            <a:r>
              <a:rPr lang="en-US" sz="2800" dirty="0" smtClean="0"/>
              <a:t>Buffalo’s objection – “Can it show merge sort?”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2654300"/>
            <a:ext cx="74422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8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advances 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Buy vs. </a:t>
            </a:r>
            <a:r>
              <a:rPr lang="en-US" dirty="0" smtClean="0"/>
              <a:t>build</a:t>
            </a:r>
          </a:p>
          <a:p>
            <a:pPr lvl="1"/>
            <a:r>
              <a:rPr lang="en-US" dirty="0" smtClean="0"/>
              <a:t>At NCR in the 1970’s, we built 100 text editors!</a:t>
            </a:r>
            <a:endParaRPr lang="en-US" dirty="0" smtClean="0"/>
          </a:p>
          <a:p>
            <a:r>
              <a:rPr lang="en-US" dirty="0" smtClean="0"/>
              <a:t>Requirements refinement and rapid </a:t>
            </a:r>
            <a:r>
              <a:rPr lang="en-US" dirty="0" smtClean="0"/>
              <a:t>prototyping / incremental </a:t>
            </a:r>
            <a:r>
              <a:rPr lang="en-US" dirty="0" smtClean="0"/>
              <a:t>development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60800"/>
            <a:ext cx="3746500" cy="2806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3886200"/>
            <a:ext cx="1484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“Agile”!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“The differences are not minor – it is rather like </a:t>
            </a:r>
            <a:r>
              <a:rPr lang="en-US" dirty="0" err="1" smtClean="0"/>
              <a:t>Salieri</a:t>
            </a:r>
            <a:r>
              <a:rPr lang="en-US" dirty="0" smtClean="0"/>
              <a:t> and Mozart.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Study </a:t>
            </a:r>
            <a:r>
              <a:rPr lang="en-US" dirty="0" smtClean="0"/>
              <a:t>after study shows that the very best designers produce structures that are faster, smaller, simpler, cleaner, and produced with less </a:t>
            </a:r>
            <a:r>
              <a:rPr lang="en-US" dirty="0" smtClean="0"/>
              <a:t>effort</a:t>
            </a:r>
            <a:r>
              <a:rPr lang="en-US" dirty="0" smtClean="0"/>
              <a:t>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differences between the great and the average approach an order of magnitude.”</a:t>
            </a:r>
          </a:p>
          <a:p>
            <a:r>
              <a:rPr lang="en-US" dirty="0" smtClean="0"/>
              <a:t>And they need great offices…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8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978</Words>
  <Application>Microsoft Macintosh PowerPoint</Application>
  <PresentationFormat>On-screen Show (4:3)</PresentationFormat>
  <Paragraphs>106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No Silver Bullet</vt:lpstr>
      <vt:lpstr>Essential Difficulties</vt:lpstr>
      <vt:lpstr>High Level Languages</vt:lpstr>
      <vt:lpstr>Time-sharing/Unified Programming Environments</vt:lpstr>
      <vt:lpstr>Will a new programming language  (like Ada) save us?</vt:lpstr>
      <vt:lpstr>AI</vt:lpstr>
      <vt:lpstr>Graphical Programming Languages</vt:lpstr>
      <vt:lpstr>Bigger advances yet</vt:lpstr>
      <vt:lpstr>Great Designers</vt:lpstr>
      <vt:lpstr>Like at Facebook</vt:lpstr>
      <vt:lpstr>Update – 2007 OOPSLA</vt:lpstr>
      <vt:lpstr>Update – 2007 OOPSLA</vt:lpstr>
      <vt:lpstr>Does all software change?</vt:lpstr>
      <vt:lpstr>Improve on the “Essential” part?</vt:lpstr>
      <vt:lpstr>Automatic programming?</vt:lpstr>
      <vt:lpstr>Expert systems?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Silver Bullet</dc:title>
  <dc:creator>Mike Hewner</dc:creator>
  <cp:lastModifiedBy>Steve Chenoweth</cp:lastModifiedBy>
  <cp:revision>28</cp:revision>
  <dcterms:created xsi:type="dcterms:W3CDTF">2013-11-12T14:28:25Z</dcterms:created>
  <dcterms:modified xsi:type="dcterms:W3CDTF">2014-11-11T13:49:40Z</dcterms:modified>
</cp:coreProperties>
</file>