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2" r:id="rId4"/>
    <p:sldId id="259" r:id="rId5"/>
    <p:sldId id="261" r:id="rId6"/>
    <p:sldId id="263" r:id="rId7"/>
    <p:sldId id="260" r:id="rId8"/>
    <p:sldId id="270" r:id="rId9"/>
    <p:sldId id="264" r:id="rId10"/>
    <p:sldId id="265" r:id="rId11"/>
    <p:sldId id="268" r:id="rId12"/>
    <p:sldId id="267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242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9B23E-BF8A-3B45-B3AF-363758384547}" type="datetimeFigureOut">
              <a:rPr lang="en-US" smtClean="0"/>
              <a:t>8/17/14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31ED5-1116-124D-82B2-D1E76F56F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7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epam-systems.blogspot.com</a:t>
            </a:r>
            <a:r>
              <a:rPr lang="en-US" dirty="0" smtClean="0"/>
              <a:t>/2012/05/introduction-to-agile-</a:t>
            </a:r>
            <a:r>
              <a:rPr lang="en-US" dirty="0" err="1" smtClean="0"/>
              <a:t>epam</a:t>
            </a:r>
            <a:r>
              <a:rPr lang="en-US" dirty="0" smtClean="0"/>
              <a:t>-</a:t>
            </a:r>
            <a:r>
              <a:rPr lang="en-US" dirty="0" err="1" smtClean="0"/>
              <a:t>systems.html</a:t>
            </a:r>
            <a:r>
              <a:rPr lang="en-US" dirty="0" smtClean="0"/>
              <a:t>./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87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a</a:t>
            </a:r>
            <a:r>
              <a:rPr lang="en-US" baseline="0" dirty="0" smtClean="0"/>
              <a:t> 2005 Communications of the ACM article, http://</a:t>
            </a:r>
            <a:r>
              <a:rPr lang="en-US" baseline="0" dirty="0" err="1" smtClean="0"/>
              <a:t>cacm.acm.org</a:t>
            </a:r>
            <a:r>
              <a:rPr lang="en-US" baseline="0" dirty="0" smtClean="0"/>
              <a:t>/magazines/2005/5/6219-challenges-of-migrating-to-agile-methodologies/abstract.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Cat from http://</a:t>
            </a:r>
            <a:r>
              <a:rPr lang="en-US" dirty="0" err="1" smtClean="0"/>
              <a:t>www.indiandownunder.com.au</a:t>
            </a:r>
            <a:r>
              <a:rPr lang="en-US" dirty="0" smtClean="0"/>
              <a:t>/2011/08/superstitions/.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1ED5-1116-124D-82B2-D1E76F56F1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0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3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0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0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4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8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2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2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1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32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46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E9601-B7A8-4BF9-B4ED-E44FBAC230CC}" type="datetimeFigureOut">
              <a:rPr lang="en-US" smtClean="0"/>
              <a:t>8/17/14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55CA8-87AA-48E0-8936-91E36CA2A1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655CA8-87AA-48E0-8936-91E36CA2A1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343400"/>
            <a:ext cx="7772400" cy="1470025"/>
          </a:xfrm>
        </p:spPr>
        <p:txBody>
          <a:bodyPr/>
          <a:lstStyle/>
          <a:p>
            <a:r>
              <a:rPr lang="en-US" dirty="0" smtClean="0"/>
              <a:t>The Agile/Non-Agile Debate</a:t>
            </a:r>
            <a:endParaRPr lang="en-US" dirty="0"/>
          </a:p>
        </p:txBody>
      </p:sp>
      <p:pic>
        <p:nvPicPr>
          <p:cNvPr id="4" name="Picture 3" descr="Waterfall vs Agile metapho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782" y="228600"/>
            <a:ext cx="5855918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685800"/>
            <a:ext cx="2362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</a:t>
            </a:r>
            <a:r>
              <a:rPr lang="en-US" dirty="0" smtClean="0"/>
              <a:t> – The debate in one picture</a:t>
            </a:r>
            <a:r>
              <a:rPr lang="en-US" dirty="0" smtClean="0">
                <a:solidFill>
                  <a:srgbClr val="FF0000"/>
                </a:solidFill>
              </a:rPr>
              <a:t>:  Do these rafters need to be able to maneuver fast based on what they see immediately ahead?  Or, do they need a correct plan of the river and a design for how to accomplish each stage?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97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Agile Principles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26720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Our highest priority is to satisfy the customer</a:t>
            </a:r>
            <a:br>
              <a:rPr lang="en-US" sz="1600" dirty="0" smtClean="0"/>
            </a:br>
            <a:r>
              <a:rPr lang="en-US" sz="1600" dirty="0" smtClean="0"/>
              <a:t>through early and continuous delivery</a:t>
            </a:r>
            <a:br>
              <a:rPr lang="en-US" sz="1600" dirty="0" smtClean="0"/>
            </a:br>
            <a:r>
              <a:rPr lang="en-US" sz="1600" dirty="0" smtClean="0"/>
              <a:t>of valuable software. </a:t>
            </a:r>
          </a:p>
          <a:p>
            <a:r>
              <a:rPr lang="en-US" sz="1600" dirty="0" smtClean="0"/>
              <a:t>Welcome changing requirements, even late in development. Agile processes harness change for the customer's competitive advantage. </a:t>
            </a:r>
          </a:p>
          <a:p>
            <a:r>
              <a:rPr lang="en-US" sz="1600" dirty="0" smtClean="0"/>
              <a:t>Deliver working software frequently, from a </a:t>
            </a:r>
            <a:br>
              <a:rPr lang="en-US" sz="1600" dirty="0" smtClean="0"/>
            </a:br>
            <a:r>
              <a:rPr lang="en-US" sz="1600" dirty="0" smtClean="0"/>
              <a:t>couple of weeks to a couple of months, with a preference to the shorter timescale. </a:t>
            </a:r>
          </a:p>
          <a:p>
            <a:r>
              <a:rPr lang="en-US" sz="1600" dirty="0" smtClean="0"/>
              <a:t>Business people and developers must work </a:t>
            </a:r>
            <a:br>
              <a:rPr lang="en-US" sz="1600" dirty="0" smtClean="0"/>
            </a:br>
            <a:r>
              <a:rPr lang="en-US" sz="1600" dirty="0" smtClean="0"/>
              <a:t>together daily throughout the project. </a:t>
            </a:r>
          </a:p>
          <a:p>
            <a:r>
              <a:rPr lang="en-US" sz="1600" dirty="0" smtClean="0"/>
              <a:t>Build projects around motivated individuals. </a:t>
            </a:r>
            <a:br>
              <a:rPr lang="en-US" sz="1600" dirty="0" smtClean="0"/>
            </a:br>
            <a:r>
              <a:rPr lang="en-US" sz="1600" dirty="0" smtClean="0"/>
              <a:t>Give them the environment and support they need,  and trust them to get the job done. </a:t>
            </a:r>
          </a:p>
          <a:p>
            <a:r>
              <a:rPr lang="en-US" sz="1600" dirty="0" smtClean="0"/>
              <a:t>At regular intervals, the team reflects on how to become more effective, then tunes and adjusts its behavior accordingly. 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4267200" cy="45259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The most efficient and effective method of </a:t>
            </a:r>
            <a:br>
              <a:rPr lang="en-US" sz="1600" dirty="0" smtClean="0"/>
            </a:br>
            <a:r>
              <a:rPr lang="en-US" sz="1600" dirty="0" smtClean="0"/>
              <a:t>conveying information to and within a development team is face-to-face conversation. </a:t>
            </a:r>
          </a:p>
          <a:p>
            <a:r>
              <a:rPr lang="en-US" sz="1600" dirty="0" smtClean="0"/>
              <a:t>Working software is the primary measure of progress. </a:t>
            </a:r>
          </a:p>
          <a:p>
            <a:r>
              <a:rPr lang="en-US" sz="1600" dirty="0" smtClean="0"/>
              <a:t>Agile processes promote sustainable development. The sponsors, developers, and users should be able  to maintain a constant pace indefinitely. </a:t>
            </a:r>
          </a:p>
          <a:p>
            <a:r>
              <a:rPr lang="en-US" sz="1600" dirty="0" smtClean="0"/>
              <a:t>Continuous attention to technical excellence </a:t>
            </a:r>
            <a:br>
              <a:rPr lang="en-US" sz="1600" dirty="0" smtClean="0"/>
            </a:br>
            <a:r>
              <a:rPr lang="en-US" sz="1600" dirty="0" smtClean="0"/>
              <a:t>and good design enhances agility. </a:t>
            </a:r>
          </a:p>
          <a:p>
            <a:r>
              <a:rPr lang="en-US" sz="1600" dirty="0" smtClean="0"/>
              <a:t>Simplicity--the art of maximizing the amount </a:t>
            </a:r>
            <a:br>
              <a:rPr lang="en-US" sz="1600" dirty="0" smtClean="0"/>
            </a:br>
            <a:r>
              <a:rPr lang="en-US" sz="1600" dirty="0" smtClean="0"/>
              <a:t>of work not done--is essential. </a:t>
            </a:r>
          </a:p>
          <a:p>
            <a:r>
              <a:rPr lang="en-US" sz="1600" dirty="0" smtClean="0"/>
              <a:t>The best architectures, requirements, and designs emerge from self-organizing teams. </a:t>
            </a:r>
          </a:p>
          <a:p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943600"/>
            <a:ext cx="3506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does “self-organizing” mean?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88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each is stronger – my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Agile:</a:t>
            </a:r>
          </a:p>
          <a:p>
            <a:r>
              <a:rPr lang="en-US" dirty="0" smtClean="0"/>
              <a:t>Building off close collaboration with one customer.</a:t>
            </a:r>
          </a:p>
          <a:p>
            <a:r>
              <a:rPr lang="en-US" dirty="0" smtClean="0"/>
              <a:t>Getting a product with significant value out faster.</a:t>
            </a:r>
          </a:p>
          <a:p>
            <a:r>
              <a:rPr lang="en-US" dirty="0" smtClean="0"/>
              <a:t>Building with a small team working closely together.</a:t>
            </a:r>
          </a:p>
          <a:p>
            <a:r>
              <a:rPr lang="en-US" dirty="0" smtClean="0"/>
              <a:t>Iterative delivery by a single organization who come to have the knowledge in their heads.</a:t>
            </a:r>
          </a:p>
          <a:p>
            <a:r>
              <a:rPr lang="en-US" dirty="0" smtClean="0"/>
              <a:t>What’s important can only be discovered incrementally.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What’s a “perfect example” of an Agile-friendly project?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Old school:</a:t>
            </a:r>
          </a:p>
          <a:p>
            <a:r>
              <a:rPr lang="en-US" dirty="0" smtClean="0"/>
              <a:t>Building a general product to address a wide customer base.</a:t>
            </a:r>
          </a:p>
          <a:p>
            <a:r>
              <a:rPr lang="en-US" dirty="0" smtClean="0"/>
              <a:t>Building off standards and consistent design principles.</a:t>
            </a:r>
          </a:p>
          <a:p>
            <a:r>
              <a:rPr lang="en-US" dirty="0" smtClean="0"/>
              <a:t>Managing a large project with lots of interdependent pieces.</a:t>
            </a:r>
          </a:p>
          <a:p>
            <a:r>
              <a:rPr lang="en-US" dirty="0" smtClean="0"/>
              <a:t>Product releases over a long period of time, by rotating staff who rely on documentation. </a:t>
            </a:r>
          </a:p>
          <a:p>
            <a:r>
              <a:rPr lang="en-US" dirty="0" smtClean="0"/>
              <a:t>Goals and rules well known at the start.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What’s a “perfect example” of an Old-school-friendly project?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8674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it when the cost of rework is low. Dealing with things “</a:t>
            </a:r>
            <a:r>
              <a:rPr lang="en-US" i="1" dirty="0" smtClean="0"/>
              <a:t>ad hoc</a:t>
            </a:r>
            <a:r>
              <a:rPr lang="en-US" dirty="0" smtClean="0"/>
              <a:t>” mostly works. We call it “refactoring.”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8584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it when the cost of rework is high.  Big surprises would be awful. We’d be starting over.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00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summary of differences</a:t>
            </a:r>
            <a:endParaRPr lang="en-US" dirty="0"/>
          </a:p>
        </p:txBody>
      </p:sp>
      <p:pic>
        <p:nvPicPr>
          <p:cNvPr id="9" name="Picture 8" descr="t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76" y="1295400"/>
            <a:ext cx="7603524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773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want you to take away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Agile and non-agile approaches have some of the same goals and techniques</a:t>
            </a:r>
          </a:p>
          <a:p>
            <a:r>
              <a:rPr lang="en-US" dirty="0" smtClean="0"/>
              <a:t>And they also have some really key disconnects:</a:t>
            </a:r>
          </a:p>
          <a:p>
            <a:pPr lvl="1"/>
            <a:r>
              <a:rPr lang="en-US" dirty="0" smtClean="0"/>
              <a:t>The extent to which design and documentation is prized over face to face communication OR code</a:t>
            </a:r>
          </a:p>
          <a:p>
            <a:pPr lvl="1"/>
            <a:r>
              <a:rPr lang="en-US" dirty="0" smtClean="0"/>
              <a:t>The amount of control/review that’s deemed important in the process</a:t>
            </a:r>
          </a:p>
          <a:p>
            <a:r>
              <a:rPr lang="en-US" dirty="0" smtClean="0"/>
              <a:t>Scaling and difficulty is a big question here:  </a:t>
            </a:r>
            <a:r>
              <a:rPr lang="en-US" dirty="0" smtClean="0">
                <a:solidFill>
                  <a:srgbClr val="FF0000"/>
                </a:solidFill>
              </a:rPr>
              <a:t>How far can an </a:t>
            </a:r>
            <a:r>
              <a:rPr lang="en-US" i="1" dirty="0" smtClean="0">
                <a:solidFill>
                  <a:srgbClr val="FF0000"/>
                </a:solidFill>
              </a:rPr>
              <a:t>ad hoc </a:t>
            </a:r>
            <a:r>
              <a:rPr lang="en-US" dirty="0" smtClean="0">
                <a:solidFill>
                  <a:srgbClr val="FF0000"/>
                </a:solidFill>
              </a:rPr>
              <a:t>process take you?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750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persti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07" y="4953000"/>
            <a:ext cx="2422893" cy="190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And… This isn’t just about </a:t>
            </a:r>
            <a:br>
              <a:rPr lang="en-US" dirty="0" smtClean="0"/>
            </a:br>
            <a:r>
              <a:rPr lang="en-US" dirty="0" smtClean="0"/>
              <a:t>Agile </a:t>
            </a:r>
            <a:r>
              <a:rPr lang="en-US" dirty="0" err="1" smtClean="0"/>
              <a:t>vs</a:t>
            </a:r>
            <a:r>
              <a:rPr lang="en-US" dirty="0" smtClean="0"/>
              <a:t> Old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Every software organization you will ever work in thinks their entire software process is “right,” or “right for what we do.”</a:t>
            </a:r>
          </a:p>
          <a:p>
            <a:r>
              <a:rPr lang="en-US" dirty="0" smtClean="0"/>
              <a:t>At Lucent, we did a large study, discovering that, for us, creating a detailed design before coding didn’t improve the quality of the product.</a:t>
            </a:r>
          </a:p>
          <a:p>
            <a:pPr lvl="1"/>
            <a:r>
              <a:rPr lang="en-US" dirty="0" smtClean="0"/>
              <a:t>So, after decades, we finally stopped doing that step.</a:t>
            </a:r>
          </a:p>
          <a:p>
            <a:pPr lvl="1"/>
            <a:r>
              <a:rPr lang="en-US" dirty="0" smtClean="0"/>
              <a:t>It saved a lot of time on each project.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260068"/>
            <a:ext cx="5634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Even after the study, was there resistance to that change?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0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would you like to manage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collaborator who spends a lot of time getting your input, and blends that at the time with what the customer wants to do? Or,</a:t>
            </a:r>
          </a:p>
          <a:p>
            <a:r>
              <a:rPr lang="en-US" dirty="0" smtClean="0"/>
              <a:t>A technical / managerial expert who knows what to tell you to do next, based on a plan?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3600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are you used to, here at Rose?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347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personal version of </a:t>
            </a:r>
            <a:r>
              <a:rPr lang="en-US" dirty="0"/>
              <a:t>t</a:t>
            </a:r>
            <a:r>
              <a:rPr lang="en-US" dirty="0" smtClean="0"/>
              <a:t>he story thus far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81000" y="1752600"/>
            <a:ext cx="1876425" cy="3524652"/>
            <a:chOff x="381000" y="1752600"/>
            <a:chExt cx="1876425" cy="3524652"/>
          </a:xfrm>
        </p:grpSpPr>
        <p:pic>
          <p:nvPicPr>
            <p:cNvPr id="4098" name="Picture 2" descr="File:Mythical man-month (book cover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1752600"/>
              <a:ext cx="1876425" cy="2857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810098" y="4692477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1975</a:t>
              </a:r>
              <a:endParaRPr lang="en-US" sz="3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628878" y="1735975"/>
            <a:ext cx="1857670" cy="3517780"/>
            <a:chOff x="2895600" y="1735975"/>
            <a:chExt cx="1857670" cy="3517780"/>
          </a:xfrm>
        </p:grpSpPr>
        <p:pic>
          <p:nvPicPr>
            <p:cNvPr id="4102" name="Picture 6" descr="http://ecx.images-amazon.com/images/I/414H064YW2L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5600" y="1735975"/>
              <a:ext cx="1857670" cy="2849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315321" y="4668980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1995</a:t>
              </a:r>
              <a:endParaRPr lang="en-US" sz="3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858000" y="1752600"/>
            <a:ext cx="2067185" cy="3391301"/>
            <a:chOff x="5056842" y="1885950"/>
            <a:chExt cx="2067185" cy="3391301"/>
          </a:xfrm>
        </p:grpSpPr>
        <p:pic>
          <p:nvPicPr>
            <p:cNvPr id="4104" name="Picture 8" descr="http://ecx.images-amazon.com/images/I/416Y8MS65TL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842" y="1885950"/>
              <a:ext cx="2067185" cy="259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581320" y="4692476"/>
              <a:ext cx="10182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1999</a:t>
              </a:r>
              <a:endParaRPr lang="en-US" sz="32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28600" y="6248400"/>
            <a:ext cx="5408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would the nature of the work relate to the advice?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532507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Mainframe vendor IBM, building basic software for the world.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5334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Large software projects for the US military.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705600" y="5334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Small teams who need to get custom software out fast for one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258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School is not…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Non-iterative</a:t>
            </a:r>
          </a:p>
          <a:p>
            <a:r>
              <a:rPr lang="en-US" dirty="0" smtClean="0"/>
              <a:t>Requirements never change</a:t>
            </a:r>
          </a:p>
          <a:p>
            <a:r>
              <a:rPr lang="en-US" dirty="0" smtClean="0"/>
              <a:t>Process is always good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Focus on the differences described in the Agile manifesto</a:t>
            </a:r>
            <a:endParaRPr lang="en-US" dirty="0"/>
          </a:p>
          <a:p>
            <a:r>
              <a:rPr lang="en-US" dirty="0" smtClean="0"/>
              <a:t>Individuals and interactions over processes and tools</a:t>
            </a:r>
          </a:p>
          <a:p>
            <a:r>
              <a:rPr lang="en-US" dirty="0" smtClean="0"/>
              <a:t>Working software over comprehensive documentation</a:t>
            </a:r>
          </a:p>
          <a:p>
            <a:r>
              <a:rPr lang="en-US" dirty="0" smtClean="0"/>
              <a:t>Customer collaboration over contract negotiation</a:t>
            </a:r>
          </a:p>
          <a:p>
            <a:r>
              <a:rPr lang="en-US" dirty="0" smtClean="0"/>
              <a:t>Responding to change over following a plan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248400"/>
            <a:ext cx="4681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 the customer collaboration essential to Agile?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252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Philips saying?</a:t>
            </a:r>
          </a:p>
          <a:p>
            <a:r>
              <a:rPr lang="en-US" dirty="0" smtClean="0"/>
              <a:t>Is he right?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does it related to:</a:t>
            </a:r>
            <a:endParaRPr lang="en-US" dirty="0"/>
          </a:p>
          <a:p>
            <a:r>
              <a:rPr lang="en-US" dirty="0" smtClean="0"/>
              <a:t>Individuals and interactions over processes and tools</a:t>
            </a:r>
          </a:p>
          <a:p>
            <a:r>
              <a:rPr lang="en-US" dirty="0" smtClean="0"/>
              <a:t>Working software over comprehensive documentation</a:t>
            </a:r>
          </a:p>
          <a:p>
            <a:r>
              <a:rPr lang="en-US" dirty="0" smtClean="0"/>
              <a:t>Customer collaboration over contract negotiation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5275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if the project lasts 20 years, like Adobe Acrobat?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730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Configuration Management, but let me say slightly more than just that:</a:t>
            </a:r>
          </a:p>
          <a:p>
            <a:pPr lvl="1"/>
            <a:r>
              <a:rPr lang="en-US" dirty="0" smtClean="0"/>
              <a:t>It’s managing all the artifacts that add value to the project (for you or for the customer).</a:t>
            </a:r>
          </a:p>
          <a:p>
            <a:pPr lvl="1"/>
            <a:r>
              <a:rPr lang="en-US" dirty="0" smtClean="0"/>
              <a:t>That especially includes managing the code.</a:t>
            </a:r>
          </a:p>
          <a:p>
            <a:pPr lvl="1"/>
            <a:r>
              <a:rPr lang="en-US" dirty="0" smtClean="0"/>
              <a:t>It also includes managing </a:t>
            </a:r>
            <a:r>
              <a:rPr lang="en-US" dirty="0" smtClean="0"/>
              <a:t>other artifacts </a:t>
            </a:r>
            <a:r>
              <a:rPr lang="en-US" i="1" dirty="0" smtClean="0"/>
              <a:t>key to success of</a:t>
            </a:r>
            <a:r>
              <a:rPr lang="en-US" dirty="0" smtClean="0"/>
              <a:t> the product, </a:t>
            </a:r>
            <a:r>
              <a:rPr lang="en-US" dirty="0" smtClean="0"/>
              <a:t>like design, tests, requirements.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48400"/>
            <a:ext cx="6427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configuration management easier with Agile development?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9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Relates to: Responding to </a:t>
            </a:r>
            <a:r>
              <a:rPr lang="en-US" dirty="0" smtClean="0"/>
              <a:t>change, </a:t>
            </a:r>
            <a:r>
              <a:rPr lang="en-US" dirty="0" smtClean="0"/>
              <a:t>over following a plan.</a:t>
            </a:r>
          </a:p>
          <a:p>
            <a:r>
              <a:rPr lang="en-US" dirty="0" smtClean="0"/>
              <a:t>Also relates to: Doing development like OO software is supposed to be designed:</a:t>
            </a:r>
          </a:p>
          <a:p>
            <a:pPr lvl="1"/>
            <a:r>
              <a:rPr lang="en-US" dirty="0" smtClean="0"/>
              <a:t>Work on one set of related things at a time.</a:t>
            </a:r>
          </a:p>
          <a:p>
            <a:pPr lvl="1"/>
            <a:r>
              <a:rPr lang="en-US" dirty="0" smtClean="0"/>
              <a:t>Things that “mean something” to you and to the customer.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8229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Is this an advantage, even if you have to maintain other documents besides the code?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51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Phillips’ CM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“Configuration Control Boards” (CCB’s) agree on “baselines” at each project stage.</a:t>
            </a:r>
          </a:p>
          <a:p>
            <a:r>
              <a:rPr lang="en-US" dirty="0" smtClean="0"/>
              <a:t>Everyone works off those artifacts as “what we should be doing.”</a:t>
            </a:r>
          </a:p>
          <a:p>
            <a:r>
              <a:rPr lang="en-US" dirty="0" smtClean="0"/>
              <a:t>Perfecting and preserving the documents has high value.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60068"/>
            <a:ext cx="746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other meaning of CCB is “Change Control Board.”  How would that differ?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72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do the agile and old school methods agree on?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deliver a product with value for the customer(s).</a:t>
            </a:r>
          </a:p>
          <a:p>
            <a:pPr lvl="1"/>
            <a:r>
              <a:rPr lang="en-US" dirty="0" smtClean="0"/>
              <a:t>In a competitive situation,</a:t>
            </a:r>
            <a:r>
              <a:rPr lang="en-US" i="1" dirty="0" smtClean="0"/>
              <a:t> more</a:t>
            </a:r>
            <a:r>
              <a:rPr lang="en-US" dirty="0" smtClean="0"/>
              <a:t> value, </a:t>
            </a:r>
            <a:r>
              <a:rPr lang="en-US" i="1" dirty="0" smtClean="0"/>
              <a:t>sooner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That delivery is (usually) part of a larger marketing strategy.</a:t>
            </a:r>
          </a:p>
          <a:p>
            <a:pPr lvl="1"/>
            <a:r>
              <a:rPr lang="en-US" dirty="0" smtClean="0"/>
              <a:t>To keep a stable group of customers happy, and</a:t>
            </a:r>
          </a:p>
          <a:p>
            <a:pPr lvl="1"/>
            <a:r>
              <a:rPr lang="en-US" dirty="0" smtClean="0"/>
              <a:t>To attract new customers in some market niche.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5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1028</Words>
  <Application>Microsoft Macintosh PowerPoint</Application>
  <PresentationFormat>On-screen Show (4:3)</PresentationFormat>
  <Paragraphs>107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Agile/Non-Agile Debate</vt:lpstr>
      <vt:lpstr>Who would you like to manage you?</vt:lpstr>
      <vt:lpstr>A personal version of the story thus far</vt:lpstr>
      <vt:lpstr>Old School is not… </vt:lpstr>
      <vt:lpstr>Visibility</vt:lpstr>
      <vt:lpstr>What is CM?</vt:lpstr>
      <vt:lpstr>Configuration Management</vt:lpstr>
      <vt:lpstr>Phillips’ CM Scheme</vt:lpstr>
      <vt:lpstr>What do the agile and old school methods agree on?</vt:lpstr>
      <vt:lpstr>12 Agile Principles</vt:lpstr>
      <vt:lpstr>Where each is stronger – my list</vt:lpstr>
      <vt:lpstr>One summary of differences</vt:lpstr>
      <vt:lpstr>What I want you to take away</vt:lpstr>
      <vt:lpstr>And… This isn’t just about  Agile vs Old School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Hewner</dc:creator>
  <cp:lastModifiedBy>Steve Chenoweth</cp:lastModifiedBy>
  <cp:revision>20</cp:revision>
  <dcterms:created xsi:type="dcterms:W3CDTF">2013-09-05T14:55:20Z</dcterms:created>
  <dcterms:modified xsi:type="dcterms:W3CDTF">2014-08-18T01:41:37Z</dcterms:modified>
</cp:coreProperties>
</file>