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0" r:id="rId3"/>
    <p:sldId id="273" r:id="rId4"/>
    <p:sldId id="274" r:id="rId5"/>
    <p:sldId id="277" r:id="rId6"/>
    <p:sldId id="257" r:id="rId7"/>
    <p:sldId id="258" r:id="rId8"/>
    <p:sldId id="282" r:id="rId9"/>
    <p:sldId id="285" r:id="rId10"/>
    <p:sldId id="283" r:id="rId11"/>
    <p:sldId id="284" r:id="rId12"/>
    <p:sldId id="271" r:id="rId13"/>
    <p:sldId id="275" r:id="rId14"/>
    <p:sldId id="276" r:id="rId15"/>
    <p:sldId id="278" r:id="rId16"/>
    <p:sldId id="279" r:id="rId17"/>
    <p:sldId id="260" r:id="rId18"/>
    <p:sldId id="259" r:id="rId19"/>
    <p:sldId id="281" r:id="rId20"/>
    <p:sldId id="261" r:id="rId21"/>
    <p:sldId id="272" r:id="rId22"/>
    <p:sldId id="262" r:id="rId23"/>
    <p:sldId id="263" r:id="rId24"/>
    <p:sldId id="264" r:id="rId25"/>
    <p:sldId id="266" r:id="rId26"/>
    <p:sldId id="265" r:id="rId27"/>
    <p:sldId id="267" r:id="rId28"/>
    <p:sldId id="269" r:id="rId29"/>
    <p:sldId id="268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2" autoAdjust="0"/>
  </p:normalViewPr>
  <p:slideViewPr>
    <p:cSldViewPr>
      <p:cViewPr varScale="1">
        <p:scale>
          <a:sx n="67" d="100"/>
          <a:sy n="67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6B9A4-5F86-DD46-BE4B-C43FD1F3E631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21AF3-0BC2-8945-B0BF-52FB24A0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 image from http://</a:t>
            </a:r>
            <a:r>
              <a:rPr lang="en-US" dirty="0" err="1" smtClean="0"/>
              <a:t>goytvalleycycleway.blogspot.com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1AF3-0BC2-8945-B0BF-52FB24A07F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9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  <a:r>
              <a:rPr lang="en-US" baseline="0" dirty="0" smtClean="0"/>
              <a:t> image from http://</a:t>
            </a:r>
            <a:r>
              <a:rPr lang="en-US" baseline="0" dirty="0" err="1" smtClean="0"/>
              <a:t>www.forbes.com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fdc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welcome_mjx.shtml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1AF3-0BC2-8945-B0BF-52FB24A07F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2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analytics market trend from http://</a:t>
            </a:r>
            <a:r>
              <a:rPr lang="en-US" dirty="0" err="1" smtClean="0"/>
              <a:t>www.trewmarketing.com</a:t>
            </a:r>
            <a:r>
              <a:rPr lang="en-US" dirty="0" smtClean="0"/>
              <a:t>/</a:t>
            </a:r>
            <a:r>
              <a:rPr lang="en-US" dirty="0" err="1" smtClean="0"/>
              <a:t>smartmarketingblog</a:t>
            </a:r>
            <a:r>
              <a:rPr lang="en-US" dirty="0" smtClean="0"/>
              <a:t>/marketing-trends/</a:t>
            </a:r>
            <a:r>
              <a:rPr lang="en-US" dirty="0" err="1" smtClean="0"/>
              <a:t>thursday</a:t>
            </a:r>
            <a:r>
              <a:rPr lang="en-US" dirty="0" smtClean="0"/>
              <a:t>-trends-guessing-become-data-driven/.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1AF3-0BC2-8945-B0BF-52FB24A07F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7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Cat from http://</a:t>
            </a:r>
            <a:r>
              <a:rPr lang="en-US" dirty="0" err="1" smtClean="0"/>
              <a:t>www.indiandownunder.com.au</a:t>
            </a:r>
            <a:r>
              <a:rPr lang="en-US" smtClean="0"/>
              <a:t>/2011/08/superstitions/.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1AF3-0BC2-8945-B0BF-52FB24A07F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 from http://</a:t>
            </a:r>
            <a:r>
              <a:rPr lang="en-US" dirty="0" err="1" smtClean="0"/>
              <a:t>www.ritholtz.com</a:t>
            </a:r>
            <a:r>
              <a:rPr lang="en-US" dirty="0" smtClean="0"/>
              <a:t>/blog/2012/11/shareholder-value/.</a:t>
            </a:r>
          </a:p>
          <a:p>
            <a:endParaRPr lang="en-US" dirty="0" smtClean="0"/>
          </a:p>
          <a:p>
            <a:r>
              <a:rPr lang="en-US" dirty="0" smtClean="0"/>
              <a:t>HBS’s steps from Daniel</a:t>
            </a:r>
            <a:r>
              <a:rPr lang="en-US" baseline="0" dirty="0" smtClean="0"/>
              <a:t> Isenberg, </a:t>
            </a:r>
            <a:r>
              <a:rPr lang="en-US" i="1" baseline="0" dirty="0" smtClean="0"/>
              <a:t>Worthless, Impossible, and Stupid: How Contrarian Entrepreneurs Create and Capture Extraordinary Value. </a:t>
            </a:r>
            <a:r>
              <a:rPr lang="en-US" baseline="0" dirty="0" smtClean="0"/>
              <a:t> Harvard Business Review Press,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1AF3-0BC2-8945-B0BF-52FB24A07F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risk-taking from http://</a:t>
            </a:r>
            <a:r>
              <a:rPr lang="en-US" dirty="0" err="1" smtClean="0"/>
              <a:t>www.hipstercrite.com</a:t>
            </a:r>
            <a:r>
              <a:rPr lang="en-US" dirty="0" smtClean="0"/>
              <a:t>/2012/04/30/is-life-about-taking-risks/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1AF3-0BC2-8945-B0BF-52FB24A07F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6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9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8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9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F60A-208F-470F-ACD3-74B0E9F279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ABF9-F31A-4109-BBD5-02E879FB7B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03ABF9-F31A-4109-BBD5-02E879FB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12" y="4267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CSSE 372: Software Project Management</a:t>
            </a:r>
            <a:endParaRPr lang="en-US" sz="5400" dirty="0"/>
          </a:p>
        </p:txBody>
      </p:sp>
      <p:pic>
        <p:nvPicPr>
          <p:cNvPr id="1028" name="Picture 4" descr="http://www.cs.vu.nl/%7Efrankh/dilbert/project-pha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829"/>
            <a:ext cx="8531225" cy="38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6412468"/>
            <a:ext cx="294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the pessimistic cartoon?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7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Who are all the managers?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levels </a:t>
            </a:r>
            <a:br>
              <a:rPr lang="en-US" dirty="0" smtClean="0"/>
            </a:br>
            <a:r>
              <a:rPr lang="en-US" dirty="0" smtClean="0"/>
              <a:t>&amp; roles: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5638800"/>
            <a:ext cx="3733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 developers and testers (lots)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4419600"/>
            <a:ext cx="1981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managers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4419600"/>
            <a:ext cx="2133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Designers / architects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3276600"/>
            <a:ext cx="2133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managers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10200" y="5562600"/>
            <a:ext cx="12192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Systems engineers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086600" y="5562600"/>
            <a:ext cx="1752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and support people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0" y="3276600"/>
            <a:ext cx="2133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managers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733800" y="2057400"/>
            <a:ext cx="2133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managers &amp; executives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14600" y="4038600"/>
            <a:ext cx="25146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3657600"/>
            <a:ext cx="116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focus!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 the managers do?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managers do these things:</a:t>
            </a:r>
          </a:p>
          <a:p>
            <a:pPr lvl="1"/>
            <a:r>
              <a:rPr lang="en-US" dirty="0" smtClean="0"/>
              <a:t>Plan – ahead of time</a:t>
            </a:r>
          </a:p>
          <a:p>
            <a:pPr lvl="1"/>
            <a:r>
              <a:rPr lang="en-US" dirty="0" smtClean="0"/>
              <a:t>Lead - during</a:t>
            </a:r>
          </a:p>
          <a:p>
            <a:pPr lvl="1"/>
            <a:r>
              <a:rPr lang="en-US" dirty="0" smtClean="0"/>
              <a:t>Control - after</a:t>
            </a:r>
          </a:p>
          <a:p>
            <a:r>
              <a:rPr lang="en-US" dirty="0" smtClean="0"/>
              <a:t>Project managers are “first level” managers:</a:t>
            </a:r>
          </a:p>
          <a:p>
            <a:pPr lvl="1"/>
            <a:r>
              <a:rPr lang="en-US" dirty="0" smtClean="0"/>
              <a:t>Typically don’t hire and fire.</a:t>
            </a:r>
          </a:p>
          <a:p>
            <a:pPr lvl="1"/>
            <a:r>
              <a:rPr lang="en-US" dirty="0" smtClean="0"/>
              <a:t>Do keep projects on schedule.</a:t>
            </a:r>
          </a:p>
          <a:p>
            <a:pPr lvl="1"/>
            <a:r>
              <a:rPr lang="en-US" dirty="0" smtClean="0"/>
              <a:t>Often also are “lead developers.”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2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Assertion 1: For contract work, you want the absolute minimum process possible to produce work that does 1 thing:</a:t>
            </a:r>
          </a:p>
          <a:p>
            <a:r>
              <a:rPr lang="en-US" dirty="0" smtClean="0"/>
              <a:t>Makes the customer happy.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But – Who is the customer?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9601" y="609600"/>
            <a:ext cx="5370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…This is likely Exam Question 1</a:t>
            </a:r>
            <a:endParaRPr lang="en-US" sz="3200" dirty="0"/>
          </a:p>
        </p:txBody>
      </p:sp>
      <p:pic>
        <p:nvPicPr>
          <p:cNvPr id="2" name="Picture 1" descr="1018_fire-client-no-trust_485x3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055359"/>
            <a:ext cx="3454400" cy="2421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1" y="3352800"/>
            <a:ext cx="32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Clients – not always happy just because the product is “cool.”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5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Assertion 2: For product work, you want the absolute minimum process possible to produce work that does 2 things:</a:t>
            </a:r>
          </a:p>
          <a:p>
            <a:r>
              <a:rPr lang="en-US" dirty="0" smtClean="0"/>
              <a:t>Makes the first customers happy.</a:t>
            </a:r>
          </a:p>
          <a:p>
            <a:r>
              <a:rPr lang="en-US" dirty="0" smtClean="0"/>
              <a:t>Makes all of them happy, over the product lifetime.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 – Why do these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two things conflict?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9601" y="609600"/>
            <a:ext cx="5370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…This is likely Exam Question 2</a:t>
            </a:r>
            <a:endParaRPr lang="en-US" sz="3200" dirty="0"/>
          </a:p>
        </p:txBody>
      </p:sp>
      <p:pic>
        <p:nvPicPr>
          <p:cNvPr id="2" name="Picture 1" descr="Need-for-Improved-Analyt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56710"/>
            <a:ext cx="4495800" cy="2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9744" y="3733800"/>
            <a:ext cx="398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attempt to forecast a product need: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4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do most organizations have too much process?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 – software development is risky.</a:t>
            </a:r>
          </a:p>
          <a:p>
            <a:endParaRPr lang="en-US" dirty="0"/>
          </a:p>
          <a:p>
            <a:r>
              <a:rPr lang="en-US" dirty="0" smtClean="0"/>
              <a:t>Hint – all organizations change processes slowly.</a:t>
            </a:r>
          </a:p>
          <a:p>
            <a:endParaRPr lang="en-US" dirty="0"/>
          </a:p>
          <a:p>
            <a:r>
              <a:rPr lang="en-US" dirty="0" smtClean="0"/>
              <a:t>Hint – We are all superstitious </a:t>
            </a:r>
            <a:br>
              <a:rPr lang="en-US" dirty="0" smtClean="0"/>
            </a:br>
            <a:r>
              <a:rPr lang="en-US" dirty="0" smtClean="0"/>
              <a:t>about how we achieved success.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679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Analogy – why do most CS departments continue to teach just theory?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uperstiti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07" y="4419600"/>
            <a:ext cx="242289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big strategy – to combat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Harvard Business School’s steps in entrepreneurship:</a:t>
            </a:r>
          </a:p>
          <a:p>
            <a:pPr lvl="1"/>
            <a:r>
              <a:rPr lang="en-US" sz="2400" dirty="0" smtClean="0"/>
              <a:t>Perceive where extraordinary value lies.</a:t>
            </a:r>
          </a:p>
          <a:p>
            <a:pPr lvl="1"/>
            <a:r>
              <a:rPr lang="en-US" sz="2400" dirty="0" smtClean="0"/>
              <a:t>Create that value for customers.</a:t>
            </a:r>
          </a:p>
          <a:p>
            <a:pPr lvl="1"/>
            <a:r>
              <a:rPr lang="en-US" sz="2400" dirty="0" smtClean="0"/>
              <a:t>Capture it in rewards for your </a:t>
            </a:r>
            <a:br>
              <a:rPr lang="en-US" sz="2400" dirty="0" smtClean="0"/>
            </a:br>
            <a:r>
              <a:rPr lang="en-US" sz="2400" dirty="0" smtClean="0"/>
              <a:t>work.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would those steps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apply to the risks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of software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development?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shareholder-va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1" y="2971800"/>
            <a:ext cx="38129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7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is software development risky?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We deal with more novelty than the rest of engineering.</a:t>
            </a:r>
          </a:p>
          <a:p>
            <a:r>
              <a:rPr lang="en-US" dirty="0" smtClean="0"/>
              <a:t>A lot of novelty </a:t>
            </a:r>
            <a:r>
              <a:rPr lang="en-US" i="1" dirty="0" smtClean="0"/>
              <a:t>can’t </a:t>
            </a:r>
            <a:r>
              <a:rPr lang="en-US" dirty="0" smtClean="0"/>
              <a:t>be achieved by a series of small adaptation steps.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This makes it very hard to plan and manage by any already-known process.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334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As in economist Joseph Schumpeter’s theory of the </a:t>
            </a:r>
            <a:br>
              <a:rPr lang="en-US" dirty="0" smtClean="0"/>
            </a:br>
            <a:r>
              <a:rPr lang="en-US" dirty="0" smtClean="0"/>
              <a:t>discontinuous and unpredictable nature of innovation </a:t>
            </a:r>
            <a:br>
              <a:rPr lang="en-US" dirty="0" smtClean="0"/>
            </a:br>
            <a:r>
              <a:rPr lang="en-US" dirty="0" smtClean="0"/>
              <a:t>and economic growth.</a:t>
            </a:r>
            <a:endParaRPr lang="en-US" dirty="0"/>
          </a:p>
        </p:txBody>
      </p:sp>
      <p:pic>
        <p:nvPicPr>
          <p:cNvPr id="5" name="Picture 4" descr="takingris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45980"/>
            <a:ext cx="2300154" cy="15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3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Discussion of project past and the point of software process</a:t>
            </a:r>
          </a:p>
          <a:p>
            <a:r>
              <a:rPr lang="en-US" dirty="0" smtClean="0"/>
              <a:t>Some logistics</a:t>
            </a:r>
          </a:p>
          <a:p>
            <a:r>
              <a:rPr lang="en-US" dirty="0" smtClean="0"/>
              <a:t>A preview of next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5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 is an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My goal is to put you in a position to advocate for process change on your own teams.  That requires:</a:t>
            </a:r>
          </a:p>
          <a:p>
            <a:pPr lvl="1"/>
            <a:r>
              <a:rPr lang="en-US" dirty="0" smtClean="0"/>
              <a:t>Knowledge about how things go wrong</a:t>
            </a:r>
          </a:p>
          <a:p>
            <a:pPr lvl="1"/>
            <a:r>
              <a:rPr lang="en-US" dirty="0" smtClean="0"/>
              <a:t>Ability to think </a:t>
            </a:r>
            <a:r>
              <a:rPr lang="en-US" i="1" dirty="0" smtClean="0"/>
              <a:t>flexibly</a:t>
            </a:r>
            <a:r>
              <a:rPr lang="en-US" dirty="0" smtClean="0"/>
              <a:t> about a vast variety of solutions</a:t>
            </a:r>
          </a:p>
          <a:p>
            <a:pPr lvl="1"/>
            <a:r>
              <a:rPr lang="en-US" dirty="0" smtClean="0"/>
              <a:t>Confidence to express your opinion</a:t>
            </a:r>
          </a:p>
          <a:p>
            <a:r>
              <a:rPr lang="en-US" dirty="0" smtClean="0"/>
              <a:t>In particular, this is much more ambitious than just educating you about what’s out there or just advising you on completing your Junior project successfully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417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consider “a vast variety of solutions”?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Mike Boaz, of AT&amp;T</a:t>
            </a:r>
            <a:endParaRPr lang="en-US" dirty="0"/>
          </a:p>
        </p:txBody>
      </p:sp>
      <p:pic>
        <p:nvPicPr>
          <p:cNvPr id="4" name="Content Placeholder 3" descr="Boaz curve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" b="9580"/>
          <a:stretch/>
        </p:blipFill>
        <p:spPr>
          <a:xfrm>
            <a:off x="457200" y="1600201"/>
            <a:ext cx="8229600" cy="4344474"/>
          </a:xfrm>
        </p:spPr>
      </p:pic>
      <p:sp>
        <p:nvSpPr>
          <p:cNvPr id="5" name="TextBox 4"/>
          <p:cNvSpPr txBox="1"/>
          <p:nvPr/>
        </p:nvSpPr>
        <p:spPr>
          <a:xfrm>
            <a:off x="1618486" y="6107668"/>
            <a:ext cx="546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Increasing size, speed, and complexity requirements </a:t>
            </a:r>
            <a:r>
              <a:rPr lang="en-US" b="1" dirty="0" smtClean="0">
                <a:sym typeface="Wingdings"/>
              </a:rPr>
              <a:t>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943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Most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CSSE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projects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0069" y="3420070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Junior &amp;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Senior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projects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0857" y="4343400"/>
            <a:ext cx="959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Most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Industry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projects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4775" y="4953000"/>
            <a:ext cx="85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Google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Search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8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5638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Who are you?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Major</a:t>
            </a:r>
          </a:p>
          <a:p>
            <a:r>
              <a:rPr lang="en-US" dirty="0" smtClean="0"/>
              <a:t>Domain track?</a:t>
            </a:r>
          </a:p>
          <a:p>
            <a:r>
              <a:rPr lang="en-US" dirty="0" smtClean="0"/>
              <a:t>This past summer?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6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 is an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We’re going to be using a </a:t>
            </a:r>
            <a:r>
              <a:rPr lang="en-US" i="1" dirty="0" smtClean="0">
                <a:solidFill>
                  <a:srgbClr val="FF0000"/>
                </a:solidFill>
              </a:rPr>
              <a:t>discussion-oriented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approach in this course</a:t>
            </a:r>
          </a:p>
          <a:p>
            <a:r>
              <a:rPr lang="en-US" dirty="0" smtClean="0"/>
              <a:t>Most classes will involve heavy use of class discussion</a:t>
            </a:r>
          </a:p>
          <a:p>
            <a:r>
              <a:rPr lang="en-US" dirty="0" smtClean="0"/>
              <a:t>Your voice is welcome, even if you don’t have experience/are not certain/don’t have a strong opinion</a:t>
            </a:r>
          </a:p>
          <a:p>
            <a:r>
              <a:rPr lang="en-US" dirty="0" smtClean="0"/>
              <a:t>I may call on you even if you don’t volunteer; this is because teaching how to </a:t>
            </a:r>
            <a:r>
              <a:rPr lang="en-US" i="1" dirty="0" smtClean="0"/>
              <a:t>advocate for your position</a:t>
            </a:r>
            <a:r>
              <a:rPr lang="en-US" dirty="0"/>
              <a:t> </a:t>
            </a:r>
            <a:r>
              <a:rPr lang="en-US" dirty="0" smtClean="0"/>
              <a:t>is an explicit goal of the course</a:t>
            </a:r>
          </a:p>
          <a:p>
            <a:r>
              <a:rPr lang="en-US" dirty="0" smtClean="0"/>
              <a:t>Most of the issues we discuss in this course are not about being right or wrong…but even if they were </a:t>
            </a:r>
            <a:r>
              <a:rPr lang="en-US" i="1" dirty="0" smtClean="0"/>
              <a:t>it is OK to be wrong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908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not a course about running your Junior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I hope you will find some of the stuff we talk about here useful in the junior project</a:t>
            </a:r>
          </a:p>
          <a:p>
            <a:r>
              <a:rPr lang="en-US" dirty="0" smtClean="0"/>
              <a:t>DON’T start the junior project as if you’ve never had a software engineering course in your life</a:t>
            </a:r>
          </a:p>
          <a:p>
            <a:endParaRPr lang="en-US" dirty="0"/>
          </a:p>
          <a:p>
            <a:r>
              <a:rPr lang="en-US" dirty="0" smtClean="0"/>
              <a:t>If you would like some advice for your Junior project, I would be glad to advise 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393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not link 372 to your junior project?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5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do the reading</a:t>
            </a:r>
          </a:p>
          <a:p>
            <a:r>
              <a:rPr lang="en-US" dirty="0" smtClean="0"/>
              <a:t>No seriously, the reading is absolutely required</a:t>
            </a:r>
          </a:p>
          <a:p>
            <a:r>
              <a:rPr lang="en-US" dirty="0" smtClean="0"/>
              <a:t>You need to do the reading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2419" y="6336268"/>
            <a:ext cx="11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well?</a:t>
            </a:r>
          </a:p>
        </p:txBody>
      </p:sp>
    </p:spTree>
    <p:extLst>
      <p:ext uri="{BB962C8B-B14F-4D97-AF65-F5344CB8AC3E}">
        <p14:creationId xmlns:p14="http://schemas.microsoft.com/office/powerpoint/2010/main" val="65124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expect you to do reading before every class</a:t>
            </a:r>
          </a:p>
          <a:p>
            <a:r>
              <a:rPr lang="en-US" dirty="0" smtClean="0"/>
              <a:t>Which is work</a:t>
            </a:r>
          </a:p>
          <a:p>
            <a:r>
              <a:rPr lang="en-US" dirty="0" smtClean="0"/>
              <a:t>Which means I have explicitly reduced the work in other areas of the course</a:t>
            </a:r>
          </a:p>
          <a:p>
            <a:r>
              <a:rPr lang="en-US" dirty="0" smtClean="0"/>
              <a:t>Because I want you realize how absolutely important doing the reading is</a:t>
            </a:r>
          </a:p>
          <a:p>
            <a:endParaRPr lang="en-US" dirty="0"/>
          </a:p>
          <a:p>
            <a:r>
              <a:rPr lang="en-US" dirty="0" smtClean="0"/>
              <a:t>Each reading quiz is worth about 1% of your final course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Find the Reading Difficult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difficult to find good sources – oftentimes the material is either too advanced to too simplistic</a:t>
            </a:r>
          </a:p>
          <a:p>
            <a:r>
              <a:rPr lang="en-US" dirty="0" smtClean="0"/>
              <a:t>Wikipedia is your friend for unfamiliar terms/concepts</a:t>
            </a:r>
          </a:p>
          <a:p>
            <a:r>
              <a:rPr lang="en-US" dirty="0" smtClean="0"/>
              <a:t>Or just ask in class</a:t>
            </a:r>
          </a:p>
          <a:p>
            <a:endParaRPr lang="en-US" dirty="0"/>
          </a:p>
          <a:p>
            <a:r>
              <a:rPr lang="en-US" dirty="0" smtClean="0"/>
              <a:t>Read the material it its entirely first, then do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0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ecx.images-amazon.com/images/I/41Np7RGJmD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7874"/>
            <a:ext cx="21336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ecx.images-amazon.com/images/I/41qIT1VMWo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47874"/>
            <a:ext cx="1754505" cy="228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ecx.images-amazon.com/images/I/51J1EN6Q53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11680"/>
            <a:ext cx="1754505" cy="2326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4800600"/>
            <a:ext cx="194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School (Agile)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00057" y="48006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1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09747"/>
              </p:ext>
            </p:extLst>
          </p:nvPr>
        </p:nvGraphicFramePr>
        <p:xfrm>
          <a:off x="457200" y="1828800"/>
          <a:ext cx="8229600" cy="3276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37374"/>
                <a:gridCol w="1392226"/>
              </a:tblGrid>
              <a:tr h="819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Reading quizzes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35%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Assignments (4 currently planned)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40%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Final Exam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20%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Class Participation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990600"/>
            <a:ext cx="776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one thing that Buffalo and I may do differently – two of these 4 assignments.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91200" y="1447800"/>
            <a:ext cx="304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2419" y="6324600"/>
            <a:ext cx="407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Based on my bias, what would I give you?</a:t>
            </a:r>
          </a:p>
        </p:txBody>
      </p:sp>
    </p:spTree>
    <p:extLst>
      <p:ext uri="{BB962C8B-B14F-4D97-AF65-F5344CB8AC3E}">
        <p14:creationId xmlns:p14="http://schemas.microsoft.com/office/powerpoint/2010/main" val="122649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219143"/>
              </p:ext>
            </p:extLst>
          </p:nvPr>
        </p:nvGraphicFramePr>
        <p:xfrm>
          <a:off x="69273" y="145473"/>
          <a:ext cx="8763000" cy="66602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6400"/>
                <a:gridCol w="7086600"/>
              </a:tblGrid>
              <a:tr h="600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Reading Quizzes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late submissions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allowed.  BUT, I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 allow up to 3 missed quizzes without affecting your overall grades.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Illness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generally allow a 24-48 hour extension, as long as this privilege does not seem to be getting </a:t>
                      </a:r>
                      <a:r>
                        <a:rPr lang="en-US" sz="1800" dirty="0" smtClean="0">
                          <a:effectLst/>
                        </a:rPr>
                        <a:t>abused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7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Job Interview  or Conference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generally allow a 24-48 hour extension, as long as ALL these requirements are met: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The event is timed in such a way that doing the assignment is </a:t>
                      </a:r>
                      <a:r>
                        <a:rPr lang="en-US" sz="1800" dirty="0" err="1">
                          <a:effectLst/>
                        </a:rPr>
                        <a:t>infeasable</a:t>
                      </a:r>
                      <a:r>
                        <a:rPr lang="en-US" sz="1800" dirty="0">
                          <a:effectLst/>
                        </a:rPr>
                        <a:t> (e.g. just missing the final 2 days of a week-long assignment is not sufficient)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The event is out of town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I am notified in advance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7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Difficulty Understanding the Material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generally allow a 24-48 hour extension, as long as ALL these requirements are met: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There is evidence that significant time has already been devoted to attempting the assignment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The student meets with me, in person, and works through the difficulty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I am notified before the due </a:t>
                      </a:r>
                      <a:r>
                        <a:rPr lang="en-US" sz="1800" dirty="0" smtClean="0">
                          <a:effectLst/>
                        </a:rPr>
                        <a:t>date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8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Exams/Assignments </a:t>
                      </a:r>
                      <a:r>
                        <a:rPr lang="en-US" sz="1800" dirty="0">
                          <a:effectLst/>
                        </a:rPr>
                        <a:t>in other courses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DO NOT generally allow an extension.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7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Discussion of project past and the point of software process</a:t>
            </a:r>
          </a:p>
          <a:p>
            <a:r>
              <a:rPr lang="en-US" strike="sngStrike" dirty="0" smtClean="0"/>
              <a:t>Some logistics</a:t>
            </a:r>
          </a:p>
          <a:p>
            <a:r>
              <a:rPr lang="en-US" dirty="0" smtClean="0"/>
              <a:t>A preview of next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personal version of </a:t>
            </a:r>
            <a:r>
              <a:rPr lang="en-US" dirty="0"/>
              <a:t>t</a:t>
            </a:r>
            <a:r>
              <a:rPr lang="en-US" dirty="0" smtClean="0"/>
              <a:t>he story thus far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752600"/>
            <a:ext cx="1876425" cy="3524652"/>
            <a:chOff x="381000" y="1752600"/>
            <a:chExt cx="1876425" cy="3524652"/>
          </a:xfrm>
        </p:grpSpPr>
        <p:pic>
          <p:nvPicPr>
            <p:cNvPr id="4098" name="Picture 2" descr="File:Mythical man-month (book cover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752600"/>
              <a:ext cx="187642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10098" y="4692477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1975</a:t>
              </a:r>
              <a:endParaRPr lang="en-US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28878" y="1735975"/>
            <a:ext cx="1857670" cy="3517780"/>
            <a:chOff x="2895600" y="1735975"/>
            <a:chExt cx="1857670" cy="3517780"/>
          </a:xfrm>
        </p:grpSpPr>
        <p:pic>
          <p:nvPicPr>
            <p:cNvPr id="4102" name="Picture 6" descr="http://ecx.images-amazon.com/images/I/414H064YW2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735975"/>
              <a:ext cx="1857670" cy="2849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315321" y="4668980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1995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0" y="1752600"/>
            <a:ext cx="2067185" cy="3391301"/>
            <a:chOff x="5056842" y="1885950"/>
            <a:chExt cx="2067185" cy="3391301"/>
          </a:xfrm>
        </p:grpSpPr>
        <p:pic>
          <p:nvPicPr>
            <p:cNvPr id="4104" name="Picture 8" descr="http://ecx.images-amazon.com/images/I/416Y8MS65T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842" y="1885950"/>
              <a:ext cx="2067185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581320" y="4692476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1999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957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Officially, Steve Chenoweth</a:t>
            </a:r>
          </a:p>
          <a:p>
            <a:r>
              <a:rPr lang="en-US" dirty="0" smtClean="0"/>
              <a:t>This is my 12</a:t>
            </a:r>
            <a:r>
              <a:rPr lang="en-US" baseline="30000" dirty="0" smtClean="0"/>
              <a:t>th</a:t>
            </a:r>
            <a:r>
              <a:rPr lang="en-US" dirty="0" smtClean="0"/>
              <a:t> year at Rose</a:t>
            </a:r>
          </a:p>
          <a:p>
            <a:r>
              <a:rPr lang="en-US" dirty="0" smtClean="0"/>
              <a:t>Before that, 30 years with software vendors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My biases:</a:t>
            </a:r>
          </a:p>
          <a:p>
            <a:r>
              <a:rPr lang="en-US" dirty="0" smtClean="0"/>
              <a:t>I worked on lots of large projects, where reliability and performance required up-front architecture work.</a:t>
            </a:r>
          </a:p>
          <a:p>
            <a:r>
              <a:rPr lang="en-US" dirty="0" smtClean="0"/>
              <a:t>I believe you need to learn to work with people who are really different from you.  This is our business.</a:t>
            </a:r>
            <a:endParaRPr lang="en-US" dirty="0"/>
          </a:p>
        </p:txBody>
      </p:sp>
      <p:pic>
        <p:nvPicPr>
          <p:cNvPr id="4" name="Picture 3" descr="InOfficeSerio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3200"/>
            <a:ext cx="5348806" cy="2022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41246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deal with </a:t>
            </a:r>
            <a:r>
              <a:rPr lang="en-US" dirty="0" err="1" smtClean="0">
                <a:solidFill>
                  <a:srgbClr val="FF0000"/>
                </a:solidFill>
              </a:rPr>
              <a:t>selfies</a:t>
            </a:r>
            <a:r>
              <a:rPr lang="en-US" dirty="0" smtClean="0">
                <a:solidFill>
                  <a:srgbClr val="FF0000"/>
                </a:solidFill>
              </a:rPr>
              <a:t> these days?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4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Configuration Management, but let me say slightly more than just that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2419" y="6336268"/>
            <a:ext cx="435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Guess what’s a big part of tonight’s reading?</a:t>
            </a:r>
          </a:p>
        </p:txBody>
      </p:sp>
    </p:spTree>
    <p:extLst>
      <p:ext uri="{BB962C8B-B14F-4D97-AF65-F5344CB8AC3E}">
        <p14:creationId xmlns:p14="http://schemas.microsoft.com/office/powerpoint/2010/main" val="353820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our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most of engineering,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The engineers focus on the technical side of engineering work.</a:t>
            </a:r>
          </a:p>
          <a:p>
            <a:pPr lvl="1"/>
            <a:r>
              <a:rPr lang="en-US" dirty="0" smtClean="0"/>
              <a:t>They know their limited domain really well, too.</a:t>
            </a:r>
          </a:p>
          <a:p>
            <a:pPr lvl="1"/>
            <a:r>
              <a:rPr lang="en-US" dirty="0" smtClean="0"/>
              <a:t>They demand that problems are well-defined.</a:t>
            </a:r>
          </a:p>
          <a:p>
            <a:pPr lvl="1"/>
            <a:r>
              <a:rPr lang="en-US" dirty="0" smtClean="0"/>
              <a:t>Risk-avoidance is the main overall concern.</a:t>
            </a:r>
          </a:p>
          <a:p>
            <a:pPr lvl="1"/>
            <a:r>
              <a:rPr lang="en-US" dirty="0" smtClean="0"/>
              <a:t>They often do lots of work for the same customers.</a:t>
            </a:r>
          </a:p>
          <a:p>
            <a:pPr lvl="1"/>
            <a:r>
              <a:rPr lang="en-US" dirty="0" smtClean="0"/>
              <a:t>Customers, as well as the engineers, may be experts on how it’s all supposed to be done.</a:t>
            </a:r>
          </a:p>
          <a:p>
            <a:pPr lvl="1"/>
            <a:r>
              <a:rPr lang="en-US" dirty="0" smtClean="0"/>
              <a:t>They’ve all been doing it for 2000 years.</a:t>
            </a:r>
          </a:p>
          <a:p>
            <a:pPr lvl="1"/>
            <a:r>
              <a:rPr lang="en-US" dirty="0" smtClean="0"/>
              <a:t>Competition may be limited.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about in our business?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bridge pla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915"/>
            <a:ext cx="9144000" cy="2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bias?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is your experience,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what you’ll be doing in the software business?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are your values, about what you should be doing in that business?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2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Discussion of project past and the point of software process</a:t>
            </a:r>
          </a:p>
          <a:p>
            <a:r>
              <a:rPr lang="en-US" dirty="0" smtClean="0"/>
              <a:t>Some logistics</a:t>
            </a:r>
          </a:p>
          <a:p>
            <a:r>
              <a:rPr lang="en-US" dirty="0" smtClean="0"/>
              <a:t>A preview of next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9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a Rose-</a:t>
            </a:r>
            <a:r>
              <a:rPr lang="en-US" dirty="0" err="1" smtClean="0"/>
              <a:t>Hulman</a:t>
            </a:r>
            <a:r>
              <a:rPr lang="en-US" dirty="0" smtClean="0"/>
              <a:t> Software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You’ll be doing this in:</a:t>
            </a:r>
          </a:p>
          <a:p>
            <a:pPr lvl="1"/>
            <a:r>
              <a:rPr lang="en-US" dirty="0" smtClean="0"/>
              <a:t>Your junior project</a:t>
            </a:r>
          </a:p>
          <a:p>
            <a:pPr lvl="1"/>
            <a:r>
              <a:rPr lang="en-US" dirty="0" smtClean="0"/>
              <a:t>Your senior project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3810000"/>
            <a:ext cx="3048000" cy="2514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Every project is different, and the clients may be different.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00" y="3886200"/>
            <a:ext cx="3048000" cy="2514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is most profitable to focus on those differences.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15000" y="3886200"/>
            <a:ext cx="3048000" cy="2514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processes you used last time may not work this time.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00800"/>
            <a:ext cx="303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not focus on similarities?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So, what is an engineering project?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temporary job, usually to make something.</a:t>
            </a:r>
          </a:p>
          <a:p>
            <a:pPr lvl="1"/>
            <a:r>
              <a:rPr lang="en-US" dirty="0" smtClean="0"/>
              <a:t>The “thing” to be done is new / different.</a:t>
            </a:r>
          </a:p>
          <a:p>
            <a:pPr lvl="1"/>
            <a:r>
              <a:rPr lang="en-US" dirty="0" smtClean="0"/>
              <a:t>That distinguishes it from factory work.</a:t>
            </a:r>
          </a:p>
          <a:p>
            <a:r>
              <a:rPr lang="en-US" dirty="0" smtClean="0"/>
              <a:t>People are assembled just to do that.</a:t>
            </a:r>
          </a:p>
          <a:p>
            <a:r>
              <a:rPr lang="en-US" dirty="0" smtClean="0"/>
              <a:t>In software, size, difficulty and duration vary widely!</a:t>
            </a:r>
          </a:p>
          <a:p>
            <a:pPr lvl="1"/>
            <a:r>
              <a:rPr lang="en-US" dirty="0" smtClean="0"/>
              <a:t>The bigger the project, the more management, to keep everything straight.</a:t>
            </a:r>
          </a:p>
          <a:p>
            <a:pPr lvl="1"/>
            <a:r>
              <a:rPr lang="en-US" dirty="0" smtClean="0"/>
              <a:t>The tougher the job, the more management.</a:t>
            </a:r>
          </a:p>
          <a:p>
            <a:pPr lvl="1"/>
            <a:r>
              <a:rPr lang="en-US" dirty="0" smtClean="0"/>
              <a:t>Long-lived projects include “maintenance.”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4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Basically - Two kinds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Contract work</a:t>
            </a:r>
          </a:p>
          <a:p>
            <a:pPr lvl="1"/>
            <a:r>
              <a:rPr lang="en-US" dirty="0" smtClean="0"/>
              <a:t>You have a specific client, who wants something.</a:t>
            </a:r>
          </a:p>
          <a:p>
            <a:pPr lvl="1"/>
            <a:r>
              <a:rPr lang="en-US" dirty="0" smtClean="0"/>
              <a:t>You tend to work closely with them, to do it.</a:t>
            </a:r>
          </a:p>
          <a:p>
            <a:r>
              <a:rPr lang="en-US" dirty="0" smtClean="0"/>
              <a:t>Product work</a:t>
            </a:r>
          </a:p>
          <a:p>
            <a:pPr lvl="1"/>
            <a:r>
              <a:rPr lang="en-US" dirty="0" smtClean="0"/>
              <a:t>You are trying to make something to sell, ahead of “the market.”</a:t>
            </a:r>
          </a:p>
          <a:p>
            <a:pPr lvl="1"/>
            <a:r>
              <a:rPr lang="en-US" dirty="0" smtClean="0"/>
              <a:t>Your biggest influence likely is a “product manager” whose idea this is.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1828800"/>
            <a:ext cx="14478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once.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Sell once.</a:t>
            </a: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>
            <a:off x="6934200" y="4267200"/>
            <a:ext cx="2133600" cy="16764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once.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Sell lots!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31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one of these more profitable?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9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1694</Words>
  <Application>Microsoft Macintosh PowerPoint</Application>
  <PresentationFormat>On-screen Show (4:3)</PresentationFormat>
  <Paragraphs>245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CSSE 372: Software Project Management</vt:lpstr>
      <vt:lpstr>Who are you?</vt:lpstr>
      <vt:lpstr>Who am I?</vt:lpstr>
      <vt:lpstr>Why is this our business?</vt:lpstr>
      <vt:lpstr>And…</vt:lpstr>
      <vt:lpstr>The Plan</vt:lpstr>
      <vt:lpstr>Managing a Rose-Hulman Software Project</vt:lpstr>
      <vt:lpstr>So, what is an engineering project?</vt:lpstr>
      <vt:lpstr>Basically - Two kinds of projects</vt:lpstr>
      <vt:lpstr>Who are all the managers?</vt:lpstr>
      <vt:lpstr>What do the managers do?</vt:lpstr>
      <vt:lpstr>PowerPoint Presentation</vt:lpstr>
      <vt:lpstr>PowerPoint Presentation</vt:lpstr>
      <vt:lpstr>Why do most organizations have too much process?</vt:lpstr>
      <vt:lpstr>Sample big strategy – to combat risk</vt:lpstr>
      <vt:lpstr>Why is software development risky?</vt:lpstr>
      <vt:lpstr>The Plan</vt:lpstr>
      <vt:lpstr>This Course is an Experiment</vt:lpstr>
      <vt:lpstr>Meet Mike Boaz, of AT&amp;T</vt:lpstr>
      <vt:lpstr>This Course is an Experiment</vt:lpstr>
      <vt:lpstr>This is not a course about running your Junior Project</vt:lpstr>
      <vt:lpstr>The Reading</vt:lpstr>
      <vt:lpstr>The Reading</vt:lpstr>
      <vt:lpstr>You May Find the Reading Difficult</vt:lpstr>
      <vt:lpstr>PowerPoint Presentation</vt:lpstr>
      <vt:lpstr>PowerPoint Presentation</vt:lpstr>
      <vt:lpstr>PowerPoint Presentation</vt:lpstr>
      <vt:lpstr>The Plan</vt:lpstr>
      <vt:lpstr>A personal version of the story thus far</vt:lpstr>
      <vt:lpstr>What is CM?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Hewner</dc:creator>
  <cp:lastModifiedBy>Steve Chenoweth</cp:lastModifiedBy>
  <cp:revision>49</cp:revision>
  <dcterms:created xsi:type="dcterms:W3CDTF">2013-09-04T14:18:40Z</dcterms:created>
  <dcterms:modified xsi:type="dcterms:W3CDTF">2017-01-09T15:41:35Z</dcterms:modified>
</cp:coreProperties>
</file>