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3" r:id="rId3"/>
    <p:sldId id="268" r:id="rId4"/>
    <p:sldId id="269" r:id="rId5"/>
    <p:sldId id="280" r:id="rId6"/>
    <p:sldId id="261" r:id="rId7"/>
    <p:sldId id="270" r:id="rId8"/>
    <p:sldId id="271" r:id="rId9"/>
    <p:sldId id="272" r:id="rId10"/>
    <p:sldId id="273" r:id="rId11"/>
    <p:sldId id="274" r:id="rId12"/>
    <p:sldId id="277" r:id="rId13"/>
    <p:sldId id="275" r:id="rId14"/>
    <p:sldId id="276" r:id="rId15"/>
    <p:sldId id="267" r:id="rId16"/>
    <p:sldId id="265" r:id="rId17"/>
    <p:sldId id="278" r:id="rId18"/>
    <p:sldId id="27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A1476-33F1-439E-8723-F62DFA6BBAB1}" type="datetimeFigureOut">
              <a:rPr lang="en-US" smtClean="0"/>
              <a:t>9/26/14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FD3FC2-ABB1-430F-9A99-5CBBD959B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74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No!  But here we see the different goals of old-school vs. agile</a:t>
            </a:r>
            <a:r>
              <a:rPr lang="en-US" dirty="0" smtClean="0"/>
              <a:t>. Fowler would say this is to much effort</a:t>
            </a:r>
            <a:r>
              <a:rPr lang="en-US" baseline="0" dirty="0" smtClean="0"/>
              <a:t> to get estimating right, for a marginal gain.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Image</a:t>
            </a:r>
            <a:r>
              <a:rPr lang="en-US" baseline="0" dirty="0" smtClean="0"/>
              <a:t> of the late Watts Humphrey from http://</a:t>
            </a:r>
            <a:r>
              <a:rPr lang="en-US" baseline="0" dirty="0" err="1" smtClean="0"/>
              <a:t>article.wn.com</a:t>
            </a:r>
            <a:r>
              <a:rPr lang="en-US" baseline="0" dirty="0" smtClean="0"/>
              <a:t>/view/2014/06/23/</a:t>
            </a:r>
            <a:r>
              <a:rPr lang="en-US" baseline="0" dirty="0" err="1" smtClean="0"/>
              <a:t>Top_Collegiate_Software_Programmers_to_Compete_for_World_Cha_g</a:t>
            </a:r>
            <a:r>
              <a:rPr lang="en-US" baseline="0" dirty="0" smtClean="0"/>
              <a:t>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D3FC2-ABB1-430F-9A99-5CBBD959BCF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15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does this tell you about PSP assumptions?</a:t>
            </a:r>
          </a:p>
          <a:p>
            <a:r>
              <a:rPr lang="en-US" dirty="0" smtClean="0"/>
              <a:t>Notice</a:t>
            </a:r>
            <a:r>
              <a:rPr lang="en-US" baseline="0" dirty="0" smtClean="0"/>
              <a:t> scripts – what are they?</a:t>
            </a:r>
          </a:p>
          <a:p>
            <a:r>
              <a:rPr lang="en-US" baseline="0" dirty="0" err="1" smtClean="0"/>
              <a:t>Noice</a:t>
            </a:r>
            <a:r>
              <a:rPr lang="en-US" baseline="0" dirty="0" smtClean="0"/>
              <a:t> logs – what are they?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D3FC2-ABB1-430F-9A99-5CBBD959BCF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421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for example http://</a:t>
            </a:r>
            <a:r>
              <a:rPr lang="en-US" dirty="0" err="1" smtClean="0"/>
              <a:t>en.wikipedia.org</a:t>
            </a:r>
            <a:r>
              <a:rPr lang="en-US" dirty="0" smtClean="0"/>
              <a:t>/wiki/</a:t>
            </a:r>
            <a:r>
              <a:rPr lang="en-US" dirty="0" err="1" smtClean="0"/>
              <a:t>Simple_linear_regression</a:t>
            </a:r>
            <a:r>
              <a:rPr lang="en-US" dirty="0" smtClean="0"/>
              <a:t>, which the image also is from.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D3FC2-ABB1-430F-9A99-5CBBD959BCF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808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 in Humphrey’s article.</a:t>
            </a:r>
          </a:p>
          <a:p>
            <a:endParaRPr lang="en-US" dirty="0" smtClean="0"/>
          </a:p>
          <a:p>
            <a:r>
              <a:rPr lang="en-US" dirty="0" smtClean="0"/>
              <a:t>From http://</a:t>
            </a:r>
            <a:r>
              <a:rPr lang="en-US" dirty="0" err="1" smtClean="0"/>
              <a:t>www.isixsigma.com</a:t>
            </a:r>
            <a:r>
              <a:rPr lang="en-US" dirty="0" smtClean="0"/>
              <a:t>/methodology/metrics/six-sigma-software-metrics-part-2/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D3FC2-ABB1-430F-9A99-5CBBD959BCF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051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642D-5409-4E73-9883-D15056058899}" type="datetimeFigureOut">
              <a:rPr lang="en-US" smtClean="0"/>
              <a:t>9/26/14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4AAA-D407-49DF-BCC4-8C86305F2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71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642D-5409-4E73-9883-D15056058899}" type="datetimeFigureOut">
              <a:rPr lang="en-US" smtClean="0"/>
              <a:t>9/26/14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4AAA-D407-49DF-BCC4-8C86305F2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97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642D-5409-4E73-9883-D15056058899}" type="datetimeFigureOut">
              <a:rPr lang="en-US" smtClean="0"/>
              <a:t>9/26/14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4AAA-D407-49DF-BCC4-8C86305F2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84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642D-5409-4E73-9883-D15056058899}" type="datetimeFigureOut">
              <a:rPr lang="en-US" smtClean="0"/>
              <a:t>9/26/14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4AAA-D407-49DF-BCC4-8C86305F2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42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642D-5409-4E73-9883-D15056058899}" type="datetimeFigureOut">
              <a:rPr lang="en-US" smtClean="0"/>
              <a:t>9/26/14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4AAA-D407-49DF-BCC4-8C86305F2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64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642D-5409-4E73-9883-D15056058899}" type="datetimeFigureOut">
              <a:rPr lang="en-US" smtClean="0"/>
              <a:t>9/26/14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4AAA-D407-49DF-BCC4-8C86305F2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06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642D-5409-4E73-9883-D15056058899}" type="datetimeFigureOut">
              <a:rPr lang="en-US" smtClean="0"/>
              <a:t>9/26/14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4AAA-D407-49DF-BCC4-8C86305F2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5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642D-5409-4E73-9883-D15056058899}" type="datetimeFigureOut">
              <a:rPr lang="en-US" smtClean="0"/>
              <a:t>9/26/14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4AAA-D407-49DF-BCC4-8C86305F2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692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642D-5409-4E73-9883-D15056058899}" type="datetimeFigureOut">
              <a:rPr lang="en-US" smtClean="0"/>
              <a:t>9/26/14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4AAA-D407-49DF-BCC4-8C86305F2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812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642D-5409-4E73-9883-D15056058899}" type="datetimeFigureOut">
              <a:rPr lang="en-US" smtClean="0"/>
              <a:t>9/26/14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4AAA-D407-49DF-BCC4-8C86305F2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4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642D-5409-4E73-9883-D15056058899}" type="datetimeFigureOut">
              <a:rPr lang="en-US" smtClean="0"/>
              <a:t>9/26/14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4AAA-D407-49DF-BCC4-8C86305F2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23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2642D-5409-4E73-9883-D15056058899}" type="datetimeFigureOut">
              <a:rPr lang="en-US" smtClean="0"/>
              <a:t>9/26/14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74AAA-D407-49DF-BCC4-8C86305F23B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F074AAA-D407-49DF-BCC4-8C86305F23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24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16225"/>
            <a:ext cx="7772400" cy="1470025"/>
          </a:xfrm>
        </p:spPr>
        <p:txBody>
          <a:bodyPr/>
          <a:lstStyle/>
          <a:p>
            <a:r>
              <a:rPr lang="en-US" dirty="0" smtClean="0"/>
              <a:t>The Personal Software 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752600"/>
          </a:xfrm>
        </p:spPr>
        <p:txBody>
          <a:bodyPr/>
          <a:lstStyle/>
          <a:p>
            <a:r>
              <a:rPr lang="en-US" dirty="0" smtClean="0"/>
              <a:t>Estimation Based on Real Data*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58674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* Would Martin Fowler approve?</a:t>
            </a:r>
            <a:endParaRPr lang="en-US" sz="2400" dirty="0"/>
          </a:p>
        </p:txBody>
      </p:sp>
      <p:pic>
        <p:nvPicPr>
          <p:cNvPr id="5" name="Picture 4" descr="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228600"/>
            <a:ext cx="2895600" cy="2171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48400" y="7620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“I want you to take this personally…”</a:t>
            </a:r>
            <a:endParaRPr lang="en-US" dirty="0"/>
          </a:p>
        </p:txBody>
      </p:sp>
      <p:pic>
        <p:nvPicPr>
          <p:cNvPr id="7" name="Picture 31" descr="rose4"/>
          <p:cNvPicPr>
            <a:picLocks noChangeAspect="1" noChangeArrowheads="1"/>
          </p:cNvPicPr>
          <p:nvPr/>
        </p:nvPicPr>
        <p:blipFill>
          <a:blip r:embed="rId4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40190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time ratios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stage to another</a:t>
            </a:r>
          </a:p>
          <a:p>
            <a:pPr lvl="1"/>
            <a:r>
              <a:rPr lang="en-US" dirty="0" smtClean="0"/>
              <a:t>How much time should you spend on design?</a:t>
            </a:r>
          </a:p>
          <a:p>
            <a:pPr lvl="1"/>
            <a:r>
              <a:rPr lang="en-US" dirty="0" smtClean="0"/>
              <a:t>Humphrey recommends 1 to 1</a:t>
            </a:r>
          </a:p>
          <a:p>
            <a:pPr lvl="2"/>
            <a:r>
              <a:rPr lang="en-US" dirty="0" smtClean="0"/>
              <a:t>Pushing the </a:t>
            </a:r>
            <a:r>
              <a:rPr lang="en-US" dirty="0" smtClean="0">
                <a:solidFill>
                  <a:srgbClr val="C0504D"/>
                </a:solidFill>
              </a:rPr>
              <a:t>right way</a:t>
            </a:r>
            <a:r>
              <a:rPr lang="en-US" dirty="0" smtClean="0"/>
              <a:t> to the start</a:t>
            </a:r>
          </a:p>
          <a:p>
            <a:pPr lvl="1"/>
            <a:r>
              <a:rPr lang="en-US" dirty="0" smtClean="0"/>
              <a:t>What if I’m using the code as the low-level design, and “the code </a:t>
            </a:r>
            <a:r>
              <a:rPr lang="en-US" i="1" dirty="0" smtClean="0"/>
              <a:t>is</a:t>
            </a:r>
            <a:r>
              <a:rPr lang="en-US" dirty="0" smtClean="0"/>
              <a:t> the design”?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795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Yield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% Defects removed per stage</a:t>
            </a:r>
          </a:p>
          <a:p>
            <a:r>
              <a:rPr lang="en-US" dirty="0" smtClean="0"/>
              <a:t>Phase yield – E.g.,</a:t>
            </a:r>
          </a:p>
          <a:p>
            <a:pPr lvl="1"/>
            <a:r>
              <a:rPr lang="en-US" dirty="0" smtClean="0"/>
              <a:t>Program enters unit test with 20 defects</a:t>
            </a:r>
          </a:p>
          <a:p>
            <a:pPr lvl="1"/>
            <a:r>
              <a:rPr lang="en-US" dirty="0" smtClean="0"/>
              <a:t>Unit testing found 9</a:t>
            </a:r>
          </a:p>
          <a:p>
            <a:pPr lvl="1"/>
            <a:r>
              <a:rPr lang="en-US" dirty="0" smtClean="0"/>
              <a:t>Yield = 45%</a:t>
            </a:r>
          </a:p>
          <a:p>
            <a:r>
              <a:rPr lang="en-US" dirty="0" smtClean="0"/>
              <a:t>Process yield – Percentage of defects removed “before first compile &amp; unit test”</a:t>
            </a:r>
          </a:p>
          <a:p>
            <a:pPr lvl="1"/>
            <a:r>
              <a:rPr lang="en-US" dirty="0" smtClean="0"/>
              <a:t>Suggest 70% or better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661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Picture of Defects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follow another “Rayleigh curve”</a:t>
            </a:r>
          </a:p>
          <a:p>
            <a:pPr lvl="1"/>
            <a:r>
              <a:rPr lang="en-US" dirty="0" smtClean="0"/>
              <a:t>For both insertion and removal</a:t>
            </a:r>
            <a:endParaRPr lang="en-US" dirty="0"/>
          </a:p>
        </p:txBody>
      </p:sp>
      <p:pic>
        <p:nvPicPr>
          <p:cNvPr id="4" name="Picture 3" descr="c031001a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700" y="2819400"/>
            <a:ext cx="75946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640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A/FR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Appraisal vs Failure </a:t>
            </a:r>
            <a:r>
              <a:rPr lang="en-US" dirty="0" smtClean="0"/>
              <a:t>Recovery ratio</a:t>
            </a:r>
            <a:endParaRPr lang="en-US" dirty="0" smtClean="0"/>
          </a:p>
          <a:p>
            <a:pPr lvl="1"/>
            <a:r>
              <a:rPr lang="en-US" dirty="0" smtClean="0"/>
              <a:t>Ratio measures the quality of the engineering process</a:t>
            </a:r>
          </a:p>
          <a:p>
            <a:pPr lvl="1"/>
            <a:r>
              <a:rPr lang="en-US" dirty="0" smtClean="0"/>
              <a:t>Uses cost-of-quality parameters</a:t>
            </a:r>
          </a:p>
          <a:p>
            <a:pPr lvl="1"/>
            <a:r>
              <a:rPr lang="en-US" dirty="0" smtClean="0"/>
              <a:t>Appraisal cost is time spent in design and code reviews, including time spent repairing defects found in those reviews.</a:t>
            </a:r>
          </a:p>
          <a:p>
            <a:pPr lvl="1"/>
            <a:r>
              <a:rPr lang="en-US" dirty="0" smtClean="0"/>
              <a:t>F = “failure quality cost” – the time spent in failure recovery and repair.</a:t>
            </a:r>
          </a:p>
          <a:p>
            <a:pPr lvl="1"/>
            <a:r>
              <a:rPr lang="en-US" dirty="0" smtClean="0"/>
              <a:t>R </a:t>
            </a:r>
            <a:r>
              <a:rPr lang="en-US" dirty="0" smtClean="0"/>
              <a:t>either means “Recovery” or the “</a:t>
            </a:r>
            <a:r>
              <a:rPr lang="en-US" dirty="0" smtClean="0"/>
              <a:t>Ratio” of these!  2.0 or higher is good.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234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If you actually did this PSP stuff, would it make you a better programmer?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1 – Definitely</a:t>
            </a:r>
          </a:p>
          <a:p>
            <a:pPr marL="0" indent="0">
              <a:buNone/>
            </a:pPr>
            <a:r>
              <a:rPr lang="en-US" dirty="0" smtClean="0"/>
              <a:t>2 – Probably</a:t>
            </a:r>
          </a:p>
          <a:p>
            <a:pPr marL="0" indent="0">
              <a:buNone/>
            </a:pPr>
            <a:r>
              <a:rPr lang="en-US" dirty="0" smtClean="0"/>
              <a:t>3 – Probably not</a:t>
            </a:r>
          </a:p>
          <a:p>
            <a:pPr marL="0" indent="0">
              <a:buNone/>
            </a:pPr>
            <a:r>
              <a:rPr lang="en-US" dirty="0" smtClean="0"/>
              <a:t>4 – Definitely not</a:t>
            </a:r>
          </a:p>
          <a:p>
            <a:pPr marL="0" indent="0">
              <a:buNone/>
            </a:pPr>
            <a:r>
              <a:rPr lang="en-US" dirty="0" smtClean="0"/>
              <a:t>5 – I have some other more complex opinion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786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you improve if…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don’t know were you’re spending your time?</a:t>
            </a:r>
          </a:p>
          <a:p>
            <a:r>
              <a:rPr lang="en-US" dirty="0" smtClean="0"/>
              <a:t>You don’t know what problems you have?</a:t>
            </a:r>
          </a:p>
          <a:p>
            <a:endParaRPr lang="en-US" dirty="0"/>
          </a:p>
          <a:p>
            <a:r>
              <a:rPr lang="en-US" dirty="0" smtClean="0"/>
              <a:t>So I propose an experiment…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831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COCOMO II and the Estimation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 did, Week 4, last year</a:t>
            </a:r>
          </a:p>
          <a:p>
            <a:r>
              <a:rPr lang="en-US" i="1" dirty="0" smtClean="0"/>
              <a:t>Least</a:t>
            </a:r>
            <a:r>
              <a:rPr lang="en-US" dirty="0" smtClean="0"/>
              <a:t> </a:t>
            </a:r>
            <a:r>
              <a:rPr lang="en-US" dirty="0" smtClean="0"/>
              <a:t>favorite assignment of last year</a:t>
            </a:r>
          </a:p>
          <a:p>
            <a:r>
              <a:rPr lang="en-US" dirty="0" smtClean="0"/>
              <a:t>Collected metrics but did not aid reflection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060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with self-reflection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are prejudiced about this, ahead of time, will you try to justify that in trying it?</a:t>
            </a:r>
          </a:p>
          <a:p>
            <a:r>
              <a:rPr lang="en-US" dirty="0" smtClean="0"/>
              <a:t>If you find it super-valuable already, will that rosy outlook make it succeed?</a:t>
            </a:r>
          </a:p>
          <a:p>
            <a:r>
              <a:rPr lang="en-US" dirty="0" smtClean="0"/>
              <a:t>I.e., would you fudge the figures to favor your preexisting opinion?</a:t>
            </a:r>
          </a:p>
          <a:p>
            <a:r>
              <a:rPr lang="en-US" dirty="0" smtClean="0"/>
              <a:t>Are you willing to be surprised?</a:t>
            </a:r>
          </a:p>
          <a:p>
            <a:r>
              <a:rPr lang="en-US" dirty="0" smtClean="0"/>
              <a:t>Are you ok with “mixed results”?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58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Ready to try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Moodle, Week 3, click </a:t>
            </a:r>
            <a:r>
              <a:rPr lang="en-US" dirty="0"/>
              <a:t>on </a:t>
            </a:r>
            <a:r>
              <a:rPr lang="en-US" dirty="0" smtClean="0"/>
              <a:t>“The </a:t>
            </a:r>
            <a:r>
              <a:rPr lang="en-US" dirty="0"/>
              <a:t>first PSP assignment (DUE Sunday night</a:t>
            </a:r>
            <a:r>
              <a:rPr lang="en-US" dirty="0" smtClean="0"/>
              <a:t>)”.</a:t>
            </a:r>
          </a:p>
          <a:p>
            <a:r>
              <a:rPr lang="en-US" dirty="0" smtClean="0"/>
              <a:t>See handouts for the forms to use.</a:t>
            </a:r>
          </a:p>
          <a:p>
            <a:r>
              <a:rPr lang="en-US" dirty="0" smtClean="0"/>
              <a:t>These are just for the weekend HW.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335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PSP Principles (assumptions?)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Every engineer is different; to be most effective, engineers must plan their work and </a:t>
            </a:r>
            <a:r>
              <a:rPr lang="en-US" dirty="0" smtClean="0"/>
              <a:t>they must </a:t>
            </a:r>
            <a:r>
              <a:rPr lang="en-US" dirty="0"/>
              <a:t>base their plans on their own</a:t>
            </a:r>
            <a:r>
              <a:rPr lang="en-US" dirty="0">
                <a:solidFill>
                  <a:srgbClr val="0000FF"/>
                </a:solidFill>
              </a:rPr>
              <a:t> personal</a:t>
            </a:r>
            <a:r>
              <a:rPr lang="en-US" dirty="0"/>
              <a:t> </a:t>
            </a:r>
            <a:r>
              <a:rPr lang="en-US" dirty="0" smtClean="0"/>
              <a:t>data.</a:t>
            </a:r>
          </a:p>
          <a:p>
            <a:r>
              <a:rPr lang="en-US" dirty="0" smtClean="0"/>
              <a:t>To improve </a:t>
            </a:r>
            <a:r>
              <a:rPr lang="en-US" dirty="0"/>
              <a:t>their </a:t>
            </a:r>
            <a:r>
              <a:rPr lang="en-US" dirty="0" smtClean="0"/>
              <a:t>performance consistently, </a:t>
            </a:r>
            <a:r>
              <a:rPr lang="en-US" dirty="0"/>
              <a:t>engineers must </a:t>
            </a:r>
            <a:r>
              <a:rPr lang="en-US" dirty="0" smtClean="0"/>
              <a:t>use well-defined and </a:t>
            </a:r>
            <a:r>
              <a:rPr lang="en-US" dirty="0"/>
              <a:t>measured processes - </a:t>
            </a:r>
            <a:r>
              <a:rPr lang="en-US" dirty="0">
                <a:solidFill>
                  <a:srgbClr val="0000FF"/>
                </a:solidFill>
              </a:rPr>
              <a:t>personally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produce quality products, engineers must feel </a:t>
            </a:r>
            <a:r>
              <a:rPr lang="en-US" dirty="0">
                <a:solidFill>
                  <a:srgbClr val="0000FF"/>
                </a:solidFill>
              </a:rPr>
              <a:t>personally </a:t>
            </a:r>
            <a:r>
              <a:rPr lang="en-US" dirty="0"/>
              <a:t>responsible for the quality </a:t>
            </a:r>
            <a:r>
              <a:rPr lang="en-US" dirty="0" smtClean="0"/>
              <a:t>of their </a:t>
            </a:r>
            <a:r>
              <a:rPr lang="en-US" dirty="0"/>
              <a:t>products. Superior products are not produced by mistake; engineers must strive </a:t>
            </a:r>
            <a:r>
              <a:rPr lang="en-US" dirty="0" smtClean="0"/>
              <a:t>to do </a:t>
            </a:r>
            <a:r>
              <a:rPr lang="en-US" dirty="0"/>
              <a:t>quality work.</a:t>
            </a:r>
          </a:p>
          <a:p>
            <a:r>
              <a:rPr lang="en-US" dirty="0" smtClean="0"/>
              <a:t>It </a:t>
            </a:r>
            <a:r>
              <a:rPr lang="en-US" dirty="0"/>
              <a:t>costs less to </a:t>
            </a:r>
            <a:r>
              <a:rPr lang="en-US" dirty="0" smtClean="0"/>
              <a:t>find / </a:t>
            </a:r>
            <a:r>
              <a:rPr lang="en-US" dirty="0"/>
              <a:t>fix defects </a:t>
            </a:r>
            <a:r>
              <a:rPr lang="en-US" dirty="0">
                <a:solidFill>
                  <a:schemeClr val="accent2"/>
                </a:solidFill>
              </a:rPr>
              <a:t>earlier</a:t>
            </a:r>
            <a:r>
              <a:rPr lang="en-US" dirty="0"/>
              <a:t> in a </a:t>
            </a:r>
            <a:r>
              <a:rPr lang="en-US" dirty="0" smtClean="0"/>
              <a:t>process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/>
              <a:t>later.</a:t>
            </a:r>
          </a:p>
          <a:p>
            <a:r>
              <a:rPr lang="en-US" dirty="0" smtClean="0"/>
              <a:t>It </a:t>
            </a:r>
            <a:r>
              <a:rPr lang="en-US" dirty="0"/>
              <a:t>is more efficient to </a:t>
            </a:r>
            <a:r>
              <a:rPr lang="en-US" dirty="0">
                <a:solidFill>
                  <a:srgbClr val="C0504D"/>
                </a:solidFill>
              </a:rPr>
              <a:t>preven</a:t>
            </a:r>
            <a:r>
              <a:rPr lang="en-US" dirty="0"/>
              <a:t>t defects than to find and fix them.</a:t>
            </a:r>
          </a:p>
          <a:p>
            <a:r>
              <a:rPr lang="en-US" dirty="0" smtClean="0"/>
              <a:t>The </a:t>
            </a:r>
            <a:r>
              <a:rPr lang="en-US" dirty="0">
                <a:solidFill>
                  <a:srgbClr val="C0504D"/>
                </a:solidFill>
              </a:rPr>
              <a:t>right way</a:t>
            </a:r>
            <a:r>
              <a:rPr lang="en-US" dirty="0"/>
              <a:t> is always the fastest and cheapest way to do a job.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194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304800"/>
            <a:ext cx="10003221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400" y="3429000"/>
            <a:ext cx="2133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are your “personal process” for doing each step!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96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52800"/>
          </a:xfrm>
        </p:spPr>
        <p:txBody>
          <a:bodyPr/>
          <a:lstStyle/>
          <a:p>
            <a:r>
              <a:rPr lang="en-US" dirty="0" smtClean="0"/>
              <a:t>A mechanism of going from design -&gt; LOC</a:t>
            </a:r>
          </a:p>
          <a:p>
            <a:r>
              <a:rPr lang="en-US" dirty="0" smtClean="0"/>
              <a:t>Then those lines of code -&gt; time</a:t>
            </a:r>
          </a:p>
          <a:p>
            <a:r>
              <a:rPr lang="en-US" dirty="0" smtClean="0"/>
              <a:t>Uses linear regression* based on previous data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4038600"/>
            <a:ext cx="4191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* You don’t get this in MA 381, but it’s not difficult.  What’s the straight line through a bunch of data that’s “closest to correct” look like?  Computes “least squares” to calculate that line.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4262416"/>
            <a:ext cx="3009900" cy="1985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028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PSP estimating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“For coding objects of this size, in the recent past, it’s been taking me this many hours.”</a:t>
            </a:r>
          </a:p>
          <a:p>
            <a:r>
              <a:rPr lang="en-US" dirty="0" smtClean="0"/>
              <a:t>Would need a “linear regression” of estimated object size </a:t>
            </a:r>
            <a:r>
              <a:rPr lang="en-US" dirty="0" err="1" smtClean="0"/>
              <a:t>vs</a:t>
            </a:r>
            <a:r>
              <a:rPr lang="en-US" dirty="0" smtClean="0"/>
              <a:t> time taken.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640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Tracking -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spent in the various stages of development (and overall)</a:t>
            </a:r>
          </a:p>
          <a:p>
            <a:r>
              <a:rPr lang="en-US" dirty="0" smtClean="0"/>
              <a:t>Includes every break/interruption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849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Tracking -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</a:t>
            </a:r>
          </a:p>
          <a:p>
            <a:r>
              <a:rPr lang="en-US" dirty="0" smtClean="0"/>
              <a:t>Problematical?</a:t>
            </a:r>
          </a:p>
          <a:p>
            <a:r>
              <a:rPr lang="en-US" dirty="0" smtClean="0"/>
              <a:t>Humphrey argues that, for a single programmer working in a given computer language, this is a good independent variable.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412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Tracking - defects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failed compilation, every bug, every misspelling…</a:t>
            </a:r>
          </a:p>
          <a:p>
            <a:r>
              <a:rPr lang="en-US" dirty="0" smtClean="0"/>
              <a:t>You also track which stage it was inserted in, and which one it was found in.</a:t>
            </a:r>
          </a:p>
          <a:p>
            <a:r>
              <a:rPr lang="en-US" dirty="0" smtClean="0"/>
              <a:t>Try to decide ahead of time what to count!</a:t>
            </a:r>
          </a:p>
          <a:p>
            <a:pPr lvl="1"/>
            <a:r>
              <a:rPr lang="en-US" dirty="0" smtClean="0"/>
              <a:t>And when to count them…</a:t>
            </a:r>
          </a:p>
          <a:p>
            <a:pPr lvl="1"/>
            <a:r>
              <a:rPr lang="en-US" dirty="0" smtClean="0"/>
              <a:t>E.g., Do we care if </a:t>
            </a:r>
            <a:r>
              <a:rPr lang="en-US" dirty="0" err="1" smtClean="0"/>
              <a:t>Junit</a:t>
            </a:r>
            <a:r>
              <a:rPr lang="en-US" dirty="0" smtClean="0"/>
              <a:t> fails the first 20 times, as I’m building the code?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827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this data used to calculate?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Defect density (bugs per KLOC)</a:t>
            </a:r>
          </a:p>
          <a:p>
            <a:pPr lvl="1"/>
            <a:r>
              <a:rPr lang="en-US" dirty="0" smtClean="0"/>
              <a:t>For PSP practitioners, “good” is 5/KLOC</a:t>
            </a:r>
          </a:p>
          <a:p>
            <a:pPr lvl="1"/>
            <a:r>
              <a:rPr lang="en-US" dirty="0" smtClean="0"/>
              <a:t>For non-PSP, defects are 20-40 per KLOC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877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965</Words>
  <Application>Microsoft Macintosh PowerPoint</Application>
  <PresentationFormat>On-screen Show (4:3)</PresentationFormat>
  <Paragraphs>100</Paragraphs>
  <Slides>18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The Personal Software Process</vt:lpstr>
      <vt:lpstr>PSP Principles (assumptions?)</vt:lpstr>
      <vt:lpstr>PowerPoint Presentation</vt:lpstr>
      <vt:lpstr>PROBE</vt:lpstr>
      <vt:lpstr>PSP estimating example</vt:lpstr>
      <vt:lpstr>Tracking - time</vt:lpstr>
      <vt:lpstr>Tracking - Size</vt:lpstr>
      <vt:lpstr>Tracking - defects</vt:lpstr>
      <vt:lpstr>What is this data used to calculate?</vt:lpstr>
      <vt:lpstr>Development time ratios</vt:lpstr>
      <vt:lpstr>Yield</vt:lpstr>
      <vt:lpstr>Big Picture of Defects</vt:lpstr>
      <vt:lpstr>A/FR</vt:lpstr>
      <vt:lpstr>If you actually did this PSP stuff, would it make you a better programmer?</vt:lpstr>
      <vt:lpstr>How can you improve if…</vt:lpstr>
      <vt:lpstr>COCOMO II and the Estimation project</vt:lpstr>
      <vt:lpstr>Issues with self-reflection</vt:lpstr>
      <vt:lpstr>Ready to try it?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Personal Software Process</dc:title>
  <dc:creator>Mike Hewner</dc:creator>
  <cp:lastModifiedBy>Steve Chenoweth</cp:lastModifiedBy>
  <cp:revision>24</cp:revision>
  <dcterms:created xsi:type="dcterms:W3CDTF">2014-09-25T21:40:24Z</dcterms:created>
  <dcterms:modified xsi:type="dcterms:W3CDTF">2014-09-26T12:46:32Z</dcterms:modified>
</cp:coreProperties>
</file>