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58" r:id="rId5"/>
    <p:sldId id="260" r:id="rId6"/>
    <p:sldId id="267" r:id="rId7"/>
    <p:sldId id="263" r:id="rId8"/>
    <p:sldId id="264" r:id="rId9"/>
    <p:sldId id="266" r:id="rId10"/>
    <p:sldId id="265" r:id="rId11"/>
    <p:sldId id="26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6C3A15E-317C-4416-A997-23C3470ABEDD}">
          <p14:sldIdLst>
            <p14:sldId id="256"/>
            <p14:sldId id="261"/>
            <p14:sldId id="262"/>
            <p14:sldId id="258"/>
            <p14:sldId id="260"/>
            <p14:sldId id="267"/>
            <p14:sldId id="263"/>
            <p14:sldId id="264"/>
            <p14:sldId id="266"/>
            <p14:sldId id="265"/>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126" d="100"/>
          <a:sy n="126" d="100"/>
        </p:scale>
        <p:origin x="-1182"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949174-21E0-4F8A-9BAC-2A3DBFED8432}" type="datetimeFigureOut">
              <a:rPr lang="en-US" smtClean="0"/>
              <a:t>2/22/2011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1593706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49174-21E0-4F8A-9BAC-2A3DBFED8432}" type="datetimeFigureOut">
              <a:rPr lang="en-US" smtClean="0"/>
              <a:t>2/22/2011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64090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49174-21E0-4F8A-9BAC-2A3DBFED8432}" type="datetimeFigureOut">
              <a:rPr lang="en-US" smtClean="0"/>
              <a:t>2/22/2011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3208248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49174-21E0-4F8A-9BAC-2A3DBFED8432}" type="datetimeFigureOut">
              <a:rPr lang="en-US" smtClean="0"/>
              <a:t>2/22/2011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3302467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949174-21E0-4F8A-9BAC-2A3DBFED8432}" type="datetimeFigureOut">
              <a:rPr lang="en-US" smtClean="0"/>
              <a:t>2/22/2011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1632561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949174-21E0-4F8A-9BAC-2A3DBFED8432}" type="datetimeFigureOut">
              <a:rPr lang="en-US" smtClean="0"/>
              <a:t>2/22/2011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213829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949174-21E0-4F8A-9BAC-2A3DBFED8432}" type="datetimeFigureOut">
              <a:rPr lang="en-US" smtClean="0"/>
              <a:t>2/22/2011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2702990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949174-21E0-4F8A-9BAC-2A3DBFED8432}" type="datetimeFigureOut">
              <a:rPr lang="en-US" smtClean="0"/>
              <a:t>2/22/2011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2966014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949174-21E0-4F8A-9BAC-2A3DBFED8432}" type="datetimeFigureOut">
              <a:rPr lang="en-US" smtClean="0"/>
              <a:t>2/22/2011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3267300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949174-21E0-4F8A-9BAC-2A3DBFED8432}" type="datetimeFigureOut">
              <a:rPr lang="en-US" smtClean="0"/>
              <a:t>2/22/2011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290088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949174-21E0-4F8A-9BAC-2A3DBFED8432}" type="datetimeFigureOut">
              <a:rPr lang="en-US" smtClean="0"/>
              <a:t>2/22/2011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782D5-E655-4922-966E-E5A216BCE4AF}" type="slidenum">
              <a:rPr lang="en-US" smtClean="0"/>
              <a:t>‹#›</a:t>
            </a:fld>
            <a:endParaRPr lang="en-US"/>
          </a:p>
        </p:txBody>
      </p:sp>
    </p:spTree>
    <p:extLst>
      <p:ext uri="{BB962C8B-B14F-4D97-AF65-F5344CB8AC3E}">
        <p14:creationId xmlns:p14="http://schemas.microsoft.com/office/powerpoint/2010/main" val="3139971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949174-21E0-4F8A-9BAC-2A3DBFED8432}" type="datetimeFigureOut">
              <a:rPr lang="en-US" smtClean="0"/>
              <a:t>2/22/2011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4782D5-E655-4922-966E-E5A216BCE4AF}" type="slidenum">
              <a:rPr lang="en-US" smtClean="0"/>
              <a:t>‹#›</a:t>
            </a:fld>
            <a:endParaRPr lang="en-US"/>
          </a:p>
        </p:txBody>
      </p:sp>
    </p:spTree>
    <p:extLst>
      <p:ext uri="{BB962C8B-B14F-4D97-AF65-F5344CB8AC3E}">
        <p14:creationId xmlns:p14="http://schemas.microsoft.com/office/powerpoint/2010/main" val="1969111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normAutofit/>
          </a:bodyPr>
          <a:lstStyle/>
          <a:p>
            <a:r>
              <a:rPr lang="en-US" sz="8800" dirty="0" smtClean="0">
                <a:solidFill>
                  <a:schemeClr val="bg2">
                    <a:lumMod val="50000"/>
                  </a:schemeClr>
                </a:solidFill>
                <a:latin typeface="Algerian" pitchFamily="82" charset="0"/>
              </a:rPr>
              <a:t>Automaton</a:t>
            </a:r>
            <a:endParaRPr lang="en-US" sz="8800" dirty="0">
              <a:solidFill>
                <a:schemeClr val="bg2">
                  <a:lumMod val="50000"/>
                </a:schemeClr>
              </a:solidFill>
              <a:latin typeface="Algerian" pitchFamily="82" charset="0"/>
            </a:endParaRPr>
          </a:p>
        </p:txBody>
      </p:sp>
      <p:sp>
        <p:nvSpPr>
          <p:cNvPr id="3" name="Subtitle 2"/>
          <p:cNvSpPr>
            <a:spLocks noGrp="1"/>
          </p:cNvSpPr>
          <p:nvPr>
            <p:ph type="subTitle" idx="1"/>
          </p:nvPr>
        </p:nvSpPr>
        <p:spPr>
          <a:xfrm>
            <a:off x="1371600" y="3886200"/>
            <a:ext cx="6477000" cy="2133600"/>
          </a:xfrm>
        </p:spPr>
        <p:txBody>
          <a:bodyPr>
            <a:normAutofit fontScale="92500" lnSpcReduction="10000"/>
          </a:bodyPr>
          <a:lstStyle/>
          <a:p>
            <a:r>
              <a:rPr lang="en-US" dirty="0" smtClean="0">
                <a:solidFill>
                  <a:schemeClr val="bg2">
                    <a:lumMod val="50000"/>
                  </a:schemeClr>
                </a:solidFill>
                <a:latin typeface="Algerian" pitchFamily="82" charset="0"/>
              </a:rPr>
              <a:t>Designed by</a:t>
            </a:r>
          </a:p>
          <a:p>
            <a:r>
              <a:rPr lang="en-US" dirty="0">
                <a:solidFill>
                  <a:schemeClr val="bg2">
                    <a:lumMod val="50000"/>
                  </a:schemeClr>
                </a:solidFill>
                <a:latin typeface="Algerian" pitchFamily="82" charset="0"/>
              </a:rPr>
              <a:t>Mark </a:t>
            </a:r>
            <a:r>
              <a:rPr lang="en-US" dirty="0" err="1" smtClean="0">
                <a:solidFill>
                  <a:schemeClr val="bg2">
                    <a:lumMod val="50000"/>
                  </a:schemeClr>
                </a:solidFill>
                <a:latin typeface="Algerian" pitchFamily="82" charset="0"/>
              </a:rPr>
              <a:t>Wlodarski</a:t>
            </a:r>
            <a:endParaRPr lang="en-US" dirty="0" smtClean="0">
              <a:solidFill>
                <a:schemeClr val="bg2">
                  <a:lumMod val="50000"/>
                </a:schemeClr>
              </a:solidFill>
              <a:latin typeface="Algerian" pitchFamily="82" charset="0"/>
            </a:endParaRPr>
          </a:p>
          <a:p>
            <a:r>
              <a:rPr lang="en-US" dirty="0">
                <a:solidFill>
                  <a:schemeClr val="bg2">
                    <a:lumMod val="50000"/>
                  </a:schemeClr>
                </a:solidFill>
                <a:latin typeface="Algerian" pitchFamily="82" charset="0"/>
              </a:rPr>
              <a:t>Brandon </a:t>
            </a:r>
            <a:r>
              <a:rPr lang="en-US" dirty="0" err="1" smtClean="0">
                <a:solidFill>
                  <a:schemeClr val="bg2">
                    <a:lumMod val="50000"/>
                  </a:schemeClr>
                </a:solidFill>
                <a:latin typeface="Algerian" pitchFamily="82" charset="0"/>
              </a:rPr>
              <a:t>Kmetz</a:t>
            </a:r>
            <a:endParaRPr lang="en-US" dirty="0" smtClean="0">
              <a:solidFill>
                <a:schemeClr val="bg2">
                  <a:lumMod val="50000"/>
                </a:schemeClr>
              </a:solidFill>
              <a:latin typeface="Algerian" pitchFamily="82" charset="0"/>
            </a:endParaRPr>
          </a:p>
          <a:p>
            <a:r>
              <a:rPr lang="en-US" dirty="0" smtClean="0">
                <a:solidFill>
                  <a:schemeClr val="bg2">
                    <a:lumMod val="50000"/>
                  </a:schemeClr>
                </a:solidFill>
                <a:latin typeface="Algerian" pitchFamily="82" charset="0"/>
              </a:rPr>
              <a:t>Michael </a:t>
            </a:r>
            <a:r>
              <a:rPr lang="en-US" dirty="0" err="1" smtClean="0">
                <a:solidFill>
                  <a:schemeClr val="bg2">
                    <a:lumMod val="50000"/>
                  </a:schemeClr>
                </a:solidFill>
                <a:latin typeface="Algerian" pitchFamily="82" charset="0"/>
              </a:rPr>
              <a:t>Maglio</a:t>
            </a:r>
            <a:endParaRPr lang="en-US" dirty="0" smtClean="0">
              <a:solidFill>
                <a:schemeClr val="bg2">
                  <a:lumMod val="50000"/>
                </a:schemeClr>
              </a:solidFill>
              <a:latin typeface="Algerian" pitchFamily="82" charset="0"/>
            </a:endParaRPr>
          </a:p>
        </p:txBody>
      </p:sp>
    </p:spTree>
    <p:extLst>
      <p:ext uri="{BB962C8B-B14F-4D97-AF65-F5344CB8AC3E}">
        <p14:creationId xmlns:p14="http://schemas.microsoft.com/office/powerpoint/2010/main" val="27962756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Game Information</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p:txBody>
          <a:bodyPr/>
          <a:lstStyle/>
          <a:p>
            <a:r>
              <a:rPr lang="en-US" dirty="0" smtClean="0">
                <a:solidFill>
                  <a:schemeClr val="bg2">
                    <a:lumMod val="75000"/>
                  </a:schemeClr>
                </a:solidFill>
                <a:latin typeface="Algerian" pitchFamily="82" charset="0"/>
              </a:rPr>
              <a:t>Pc exclusive</a:t>
            </a:r>
          </a:p>
          <a:p>
            <a:r>
              <a:rPr lang="en-US" dirty="0" smtClean="0">
                <a:solidFill>
                  <a:schemeClr val="bg2">
                    <a:lumMod val="75000"/>
                  </a:schemeClr>
                </a:solidFill>
                <a:latin typeface="Algerian" pitchFamily="82" charset="0"/>
              </a:rPr>
              <a:t>First person action-adventure</a:t>
            </a:r>
          </a:p>
          <a:p>
            <a:r>
              <a:rPr lang="en-US" dirty="0" smtClean="0">
                <a:solidFill>
                  <a:schemeClr val="bg2">
                    <a:lumMod val="75000"/>
                  </a:schemeClr>
                </a:solidFill>
                <a:latin typeface="Algerian" pitchFamily="82" charset="0"/>
              </a:rPr>
              <a:t>Multi-layered story with multiple endings</a:t>
            </a:r>
          </a:p>
          <a:p>
            <a:r>
              <a:rPr lang="en-US" dirty="0" smtClean="0">
                <a:solidFill>
                  <a:schemeClr val="bg2">
                    <a:lumMod val="75000"/>
                  </a:schemeClr>
                </a:solidFill>
                <a:latin typeface="Algerian" pitchFamily="82" charset="0"/>
              </a:rPr>
              <a:t>Decisions you make affect gameplay, missions, and the story itself.</a:t>
            </a:r>
          </a:p>
        </p:txBody>
      </p:sp>
    </p:spTree>
    <p:extLst>
      <p:ext uri="{BB962C8B-B14F-4D97-AF65-F5344CB8AC3E}">
        <p14:creationId xmlns:p14="http://schemas.microsoft.com/office/powerpoint/2010/main" val="3239600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75000"/>
                  </a:schemeClr>
                </a:solidFill>
                <a:latin typeface="Algerian" pitchFamily="82" charset="0"/>
              </a:rPr>
              <a:t>Questions?</a:t>
            </a:r>
            <a:endParaRPr lang="en-US" dirty="0">
              <a:solidFill>
                <a:schemeClr val="bg2">
                  <a:lumMod val="50000"/>
                </a:schemeClr>
              </a:solidFill>
              <a:latin typeface="Algerian" pitchFamily="82" charset="0"/>
            </a:endParaRPr>
          </a:p>
        </p:txBody>
      </p:sp>
    </p:spTree>
    <p:extLst>
      <p:ext uri="{BB962C8B-B14F-4D97-AF65-F5344CB8AC3E}">
        <p14:creationId xmlns:p14="http://schemas.microsoft.com/office/powerpoint/2010/main" val="2666953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143000"/>
            <a:ext cx="4648200" cy="4648200"/>
          </a:xfrm>
        </p:spPr>
        <p:txBody>
          <a:bodyPr>
            <a:normAutofit lnSpcReduction="10000"/>
          </a:bodyPr>
          <a:lstStyle/>
          <a:p>
            <a:pPr marL="0" indent="0" algn="ctr">
              <a:buNone/>
            </a:pPr>
            <a:r>
              <a:rPr lang="en-US" sz="2200" dirty="0">
                <a:solidFill>
                  <a:schemeClr val="bg2">
                    <a:lumMod val="50000"/>
                  </a:schemeClr>
                </a:solidFill>
                <a:latin typeface="Algerian" pitchFamily="82" charset="0"/>
              </a:rPr>
              <a:t>A shadow looms over the city of Prague. </a:t>
            </a:r>
            <a:r>
              <a:rPr lang="en-US" sz="2200" dirty="0" smtClean="0">
                <a:solidFill>
                  <a:schemeClr val="bg2">
                    <a:lumMod val="50000"/>
                  </a:schemeClr>
                </a:solidFill>
                <a:latin typeface="Algerian" pitchFamily="82" charset="0"/>
              </a:rPr>
              <a:t>a </a:t>
            </a:r>
            <a:r>
              <a:rPr lang="en-US" sz="2200" dirty="0">
                <a:solidFill>
                  <a:schemeClr val="bg2">
                    <a:lumMod val="50000"/>
                  </a:schemeClr>
                </a:solidFill>
                <a:latin typeface="Algerian" pitchFamily="82" charset="0"/>
              </a:rPr>
              <a:t>massive army created by a ungodly fusion of metal and flesh has taken the world in a storm of fire and iron.  Despite the surviving nations uniting to fight the hordes they continue to push slowly and inexorably across Europe.  It is up to a single man to discover the force behind the invasion and put a stop to it, once and for all.</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914400"/>
            <a:ext cx="3595352" cy="5105400"/>
          </a:xfrm>
          <a:prstGeom prst="rect">
            <a:avLst/>
          </a:prstGeom>
        </p:spPr>
      </p:pic>
    </p:spTree>
    <p:extLst>
      <p:ext uri="{BB962C8B-B14F-4D97-AF65-F5344CB8AC3E}">
        <p14:creationId xmlns:p14="http://schemas.microsoft.com/office/powerpoint/2010/main" val="2364636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solidFill>
                  <a:schemeClr val="bg2">
                    <a:lumMod val="75000"/>
                  </a:schemeClr>
                </a:solidFill>
                <a:latin typeface="Algerian" pitchFamily="82" charset="0"/>
              </a:rPr>
              <a:t>Target audience for this game is teens an adults due to violence language and adult themes.</a:t>
            </a:r>
          </a:p>
          <a:p>
            <a:r>
              <a:rPr lang="en-US" dirty="0" smtClean="0">
                <a:solidFill>
                  <a:schemeClr val="bg2">
                    <a:lumMod val="75000"/>
                  </a:schemeClr>
                </a:solidFill>
                <a:latin typeface="Algerian" pitchFamily="82" charset="0"/>
              </a:rPr>
              <a:t>Players will navigate an alternate history where steam and clockwork have replaced petrol and circuits as they use their wits and weapons to battle an army forged from flesh and steel</a:t>
            </a:r>
            <a:endParaRPr lang="en-US" dirty="0">
              <a:solidFill>
                <a:schemeClr val="bg2">
                  <a:lumMod val="75000"/>
                </a:schemeClr>
              </a:solidFill>
              <a:latin typeface="Algerian" pitchFamily="82" charset="0"/>
            </a:endParaRPr>
          </a:p>
        </p:txBody>
      </p:sp>
    </p:spTree>
    <p:extLst>
      <p:ext uri="{BB962C8B-B14F-4D97-AF65-F5344CB8AC3E}">
        <p14:creationId xmlns:p14="http://schemas.microsoft.com/office/powerpoint/2010/main" val="230034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World of Innovation</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a:xfrm>
            <a:off x="457200" y="1600200"/>
            <a:ext cx="3962400" cy="4525963"/>
          </a:xfrm>
        </p:spPr>
        <p:txBody>
          <a:bodyPr>
            <a:normAutofit lnSpcReduction="10000"/>
          </a:bodyPr>
          <a:lstStyle/>
          <a:p>
            <a:r>
              <a:rPr lang="en-US" dirty="0" smtClean="0">
                <a:solidFill>
                  <a:schemeClr val="bg2">
                    <a:lumMod val="75000"/>
                  </a:schemeClr>
                </a:solidFill>
                <a:latin typeface="Algerian" pitchFamily="82" charset="0"/>
              </a:rPr>
              <a:t>Unique Item Creation </a:t>
            </a:r>
          </a:p>
          <a:p>
            <a:r>
              <a:rPr lang="en-US" dirty="0" smtClean="0">
                <a:solidFill>
                  <a:schemeClr val="bg2">
                    <a:lumMod val="75000"/>
                  </a:schemeClr>
                </a:solidFill>
                <a:latin typeface="Algerian" pitchFamily="82" charset="0"/>
              </a:rPr>
              <a:t>All Player Equipment is Modifiable</a:t>
            </a:r>
          </a:p>
          <a:p>
            <a:r>
              <a:rPr lang="en-US" dirty="0" smtClean="0">
                <a:solidFill>
                  <a:schemeClr val="bg2">
                    <a:lumMod val="75000"/>
                  </a:schemeClr>
                </a:solidFill>
                <a:latin typeface="Algerian" pitchFamily="82" charset="0"/>
              </a:rPr>
              <a:t>A host of vehicles weapons and items to create</a:t>
            </a:r>
          </a:p>
          <a:p>
            <a:endParaRPr lang="en-US" dirty="0" smtClean="0">
              <a:solidFill>
                <a:schemeClr val="bg2">
                  <a:lumMod val="75000"/>
                </a:schemeClr>
              </a:solidFill>
              <a:latin typeface="Algerian" pitchFamily="82" charset="0"/>
            </a:endParaRPr>
          </a:p>
          <a:p>
            <a:pPr marL="0" indent="0">
              <a:buNone/>
            </a:pPr>
            <a:endParaRPr lang="en-US" dirty="0" smtClean="0">
              <a:solidFill>
                <a:schemeClr val="bg2">
                  <a:lumMod val="75000"/>
                </a:schemeClr>
              </a:solidFill>
              <a:latin typeface="Algerian" pitchFamily="8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2286000"/>
            <a:ext cx="4610100" cy="3052911"/>
          </a:xfrm>
          <a:prstGeom prst="rect">
            <a:avLst/>
          </a:prstGeom>
        </p:spPr>
      </p:pic>
    </p:spTree>
    <p:extLst>
      <p:ext uri="{BB962C8B-B14F-4D97-AF65-F5344CB8AC3E}">
        <p14:creationId xmlns:p14="http://schemas.microsoft.com/office/powerpoint/2010/main" val="2445086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City of Mystery</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a:xfrm>
            <a:off x="457200" y="1600200"/>
            <a:ext cx="4191000" cy="4525963"/>
          </a:xfrm>
        </p:spPr>
        <p:txBody>
          <a:bodyPr>
            <a:normAutofit/>
          </a:bodyPr>
          <a:lstStyle/>
          <a:p>
            <a:r>
              <a:rPr lang="en-US" sz="2400" dirty="0" smtClean="0">
                <a:solidFill>
                  <a:schemeClr val="bg2">
                    <a:lumMod val="75000"/>
                  </a:schemeClr>
                </a:solidFill>
                <a:latin typeface="Algerian" pitchFamily="82" charset="0"/>
              </a:rPr>
              <a:t>Set in the city of Prague circa 1910</a:t>
            </a:r>
          </a:p>
          <a:p>
            <a:r>
              <a:rPr lang="en-US" sz="2400" dirty="0" smtClean="0">
                <a:solidFill>
                  <a:schemeClr val="bg2">
                    <a:lumMod val="75000"/>
                  </a:schemeClr>
                </a:solidFill>
                <a:latin typeface="Algerian" pitchFamily="82" charset="0"/>
              </a:rPr>
              <a:t>Game world encompasses the city and the surrounding area</a:t>
            </a:r>
          </a:p>
          <a:p>
            <a:r>
              <a:rPr lang="en-US" sz="2400" dirty="0" smtClean="0">
                <a:solidFill>
                  <a:schemeClr val="bg2">
                    <a:lumMod val="75000"/>
                  </a:schemeClr>
                </a:solidFill>
                <a:latin typeface="Algerian" pitchFamily="82" charset="0"/>
              </a:rPr>
              <a:t>City is based on Prague but will have artistic license taken for purposes of looking awesome</a:t>
            </a:r>
          </a:p>
          <a:p>
            <a:endParaRPr lang="en-US" sz="2400" dirty="0">
              <a:solidFill>
                <a:schemeClr val="bg2">
                  <a:lumMod val="50000"/>
                </a:schemeClr>
              </a:solidFill>
              <a:latin typeface="Algerian" pitchFamily="8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883" y="1524000"/>
            <a:ext cx="4395107" cy="3886200"/>
          </a:xfrm>
          <a:prstGeom prst="rect">
            <a:avLst/>
          </a:prstGeom>
        </p:spPr>
      </p:pic>
    </p:spTree>
    <p:extLst>
      <p:ext uri="{BB962C8B-B14F-4D97-AF65-F5344CB8AC3E}">
        <p14:creationId xmlns:p14="http://schemas.microsoft.com/office/powerpoint/2010/main" val="3154445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808038"/>
          </a:xfrm>
        </p:spPr>
        <p:txBody>
          <a:bodyPr>
            <a:noAutofit/>
          </a:bodyPr>
          <a:lstStyle/>
          <a:p>
            <a:r>
              <a:rPr lang="en-US" sz="3600" dirty="0" smtClean="0">
                <a:solidFill>
                  <a:schemeClr val="bg2">
                    <a:lumMod val="50000"/>
                  </a:schemeClr>
                </a:solidFill>
                <a:latin typeface="Algerian" pitchFamily="82" charset="0"/>
              </a:rPr>
              <a:t>Gameplay – Challenge Hierarchy</a:t>
            </a:r>
            <a:endParaRPr lang="en-US" sz="3600" dirty="0">
              <a:solidFill>
                <a:schemeClr val="bg2">
                  <a:lumMod val="50000"/>
                </a:schemeClr>
              </a:solidFill>
              <a:latin typeface="Algerian" pitchFamily="82"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5107723"/>
              </p:ext>
            </p:extLst>
          </p:nvPr>
        </p:nvGraphicFramePr>
        <p:xfrm>
          <a:off x="838200" y="914400"/>
          <a:ext cx="7467598" cy="2590800"/>
        </p:xfrm>
        <a:graphic>
          <a:graphicData uri="http://schemas.openxmlformats.org/drawingml/2006/table">
            <a:tbl>
              <a:tblPr firstRow="1" firstCol="1" bandRow="1">
                <a:tableStyleId>{5C22544A-7EE6-4342-B048-85BDC9FD1C3A}</a:tableStyleId>
              </a:tblPr>
              <a:tblGrid>
                <a:gridCol w="1043359"/>
                <a:gridCol w="869208"/>
                <a:gridCol w="868433"/>
                <a:gridCol w="839021"/>
                <a:gridCol w="799579"/>
                <a:gridCol w="762000"/>
                <a:gridCol w="762000"/>
                <a:gridCol w="762000"/>
                <a:gridCol w="761998"/>
              </a:tblGrid>
              <a:tr h="241300">
                <a:tc gridSpan="9">
                  <a:txBody>
                    <a:bodyPr/>
                    <a:lstStyle/>
                    <a:p>
                      <a:pPr marL="0" marR="0" algn="ctr">
                        <a:lnSpc>
                          <a:spcPct val="115000"/>
                        </a:lnSpc>
                        <a:spcBef>
                          <a:spcPts val="0"/>
                        </a:spcBef>
                        <a:spcAft>
                          <a:spcPts val="0"/>
                        </a:spcAft>
                      </a:pPr>
                      <a:r>
                        <a:rPr lang="en-US" sz="1100" dirty="0">
                          <a:effectLst/>
                        </a:rPr>
                        <a:t>Win</a:t>
                      </a:r>
                      <a:endParaRPr lang="en-US" sz="1100" dirty="0">
                        <a:effectLst/>
                        <a:latin typeface="Calibri"/>
                        <a:ea typeface="Calibri"/>
                        <a:cs typeface="Times New Roman"/>
                      </a:endParaRPr>
                    </a:p>
                  </a:txBody>
                  <a:tcPr marL="68580" marR="68580" marT="0" marB="0">
                    <a:solidFill>
                      <a:schemeClr val="bg2">
                        <a:lumMod val="2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1300">
                <a:tc gridSpan="3">
                  <a:txBody>
                    <a:bodyPr/>
                    <a:lstStyle/>
                    <a:p>
                      <a:pPr marL="0" marR="0" algn="ctr">
                        <a:lnSpc>
                          <a:spcPct val="115000"/>
                        </a:lnSpc>
                        <a:spcBef>
                          <a:spcPts val="0"/>
                        </a:spcBef>
                        <a:spcAft>
                          <a:spcPts val="0"/>
                        </a:spcAft>
                      </a:pPr>
                      <a:r>
                        <a:rPr lang="en-US" sz="1100" dirty="0">
                          <a:solidFill>
                            <a:schemeClr val="tx1"/>
                          </a:solidFill>
                          <a:effectLst/>
                        </a:rPr>
                        <a:t>Introduction</a:t>
                      </a:r>
                      <a:endParaRPr lang="en-US" sz="1100" dirty="0">
                        <a:solidFill>
                          <a:schemeClr val="tx1"/>
                        </a:solidFill>
                        <a:effectLst/>
                        <a:latin typeface="Calibri"/>
                        <a:ea typeface="Calibri"/>
                        <a:cs typeface="Times New Roman"/>
                      </a:endParaRPr>
                    </a:p>
                  </a:txBody>
                  <a:tcPr marL="68580" marR="68580" marT="0" marB="0">
                    <a:solidFill>
                      <a:schemeClr val="bg2">
                        <a:lumMod val="75000"/>
                      </a:schemeClr>
                    </a:solidFill>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0"/>
                        </a:spcAft>
                      </a:pPr>
                      <a:r>
                        <a:rPr lang="en-US" sz="1100" dirty="0">
                          <a:solidFill>
                            <a:schemeClr val="tx1"/>
                          </a:solidFill>
                          <a:effectLst/>
                        </a:rPr>
                        <a:t>Part 2</a:t>
                      </a:r>
                      <a:endParaRPr lang="en-US" sz="1100" dirty="0">
                        <a:solidFill>
                          <a:schemeClr val="tx1"/>
                        </a:solidFill>
                        <a:effectLst/>
                        <a:latin typeface="Calibri"/>
                        <a:ea typeface="Calibri"/>
                        <a:cs typeface="Times New Roman"/>
                      </a:endParaRPr>
                    </a:p>
                  </a:txBody>
                  <a:tcPr marL="68580" marR="68580" marT="0" marB="0">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gn="ctr">
                        <a:lnSpc>
                          <a:spcPct val="115000"/>
                        </a:lnSpc>
                        <a:spcBef>
                          <a:spcPts val="0"/>
                        </a:spcBef>
                        <a:spcAft>
                          <a:spcPts val="0"/>
                        </a:spcAft>
                      </a:pPr>
                      <a:r>
                        <a:rPr lang="en-US" sz="1100" dirty="0">
                          <a:solidFill>
                            <a:schemeClr val="tx1"/>
                          </a:solidFill>
                          <a:effectLst/>
                        </a:rPr>
                        <a:t>End Game</a:t>
                      </a:r>
                      <a:endParaRPr lang="en-US" sz="1100" dirty="0">
                        <a:solidFill>
                          <a:schemeClr val="tx1"/>
                        </a:solidFill>
                        <a:effectLst/>
                        <a:latin typeface="Calibri"/>
                        <a:ea typeface="Calibri"/>
                        <a:cs typeface="Times New Roman"/>
                      </a:endParaRPr>
                    </a:p>
                  </a:txBody>
                  <a:tcPr marL="68580" marR="68580" marT="0" marB="0">
                    <a:solidFill>
                      <a:schemeClr val="bg2">
                        <a:lumMod val="75000"/>
                      </a:schemeClr>
                    </a:solidFill>
                  </a:tcPr>
                </a:tc>
                <a:tc hMerge="1">
                  <a:txBody>
                    <a:bodyPr/>
                    <a:lstStyle/>
                    <a:p>
                      <a:endParaRPr lang="en-US"/>
                    </a:p>
                  </a:txBody>
                  <a:tcPr/>
                </a:tc>
              </a:tr>
              <a:tr h="723900">
                <a:tc>
                  <a:txBody>
                    <a:bodyPr/>
                    <a:lstStyle/>
                    <a:p>
                      <a:pPr marL="0" marR="0" algn="ctr">
                        <a:lnSpc>
                          <a:spcPct val="115000"/>
                        </a:lnSpc>
                        <a:spcBef>
                          <a:spcPts val="0"/>
                        </a:spcBef>
                        <a:spcAft>
                          <a:spcPts val="0"/>
                        </a:spcAft>
                      </a:pPr>
                      <a:r>
                        <a:rPr lang="en-US" sz="1100" dirty="0">
                          <a:effectLst/>
                        </a:rPr>
                        <a:t>Tutorial</a:t>
                      </a:r>
                      <a:endParaRPr lang="en-US" sz="1100" dirty="0">
                        <a:effectLst/>
                        <a:latin typeface="Calibri"/>
                        <a:ea typeface="Calibri"/>
                        <a:cs typeface="Times New Roman"/>
                      </a:endParaRPr>
                    </a:p>
                  </a:txBody>
                  <a:tcPr marL="68580" marR="68580" marT="0" marB="0">
                    <a:solidFill>
                      <a:schemeClr val="bg1">
                        <a:lumMod val="75000"/>
                      </a:schemeClr>
                    </a:solidFill>
                  </a:tcPr>
                </a:tc>
                <a:tc gridSpan="2">
                  <a:txBody>
                    <a:bodyPr/>
                    <a:lstStyle/>
                    <a:p>
                      <a:pPr marL="0" marR="0" algn="ctr">
                        <a:lnSpc>
                          <a:spcPct val="115000"/>
                        </a:lnSpc>
                        <a:spcBef>
                          <a:spcPts val="0"/>
                        </a:spcBef>
                        <a:spcAft>
                          <a:spcPts val="0"/>
                        </a:spcAft>
                      </a:pPr>
                      <a:r>
                        <a:rPr lang="en-US" sz="1100" dirty="0">
                          <a:effectLst/>
                        </a:rPr>
                        <a:t>1</a:t>
                      </a:r>
                      <a:r>
                        <a:rPr lang="en-US" sz="1100" baseline="30000" dirty="0">
                          <a:effectLst/>
                        </a:rPr>
                        <a:t>st</a:t>
                      </a:r>
                      <a:r>
                        <a:rPr lang="en-US" sz="1100" dirty="0">
                          <a:effectLst/>
                        </a:rPr>
                        <a:t> mission</a:t>
                      </a:r>
                      <a:endParaRPr lang="en-US" sz="1100" dirty="0">
                        <a:effectLst/>
                        <a:latin typeface="Calibri"/>
                        <a:ea typeface="Calibri"/>
                        <a:cs typeface="Times New Roman"/>
                      </a:endParaRPr>
                    </a:p>
                  </a:txBody>
                  <a:tcPr marL="68580" marR="68580" marT="0" marB="0">
                    <a:solidFill>
                      <a:schemeClr val="bg1">
                        <a:lumMod val="75000"/>
                      </a:schemeClr>
                    </a:solidFill>
                  </a:tcPr>
                </a:tc>
                <a:tc hMerge="1">
                  <a:txBody>
                    <a:bodyPr/>
                    <a:lstStyle/>
                    <a:p>
                      <a:endParaRPr lang="en-US"/>
                    </a:p>
                  </a:txBody>
                  <a:tcPr/>
                </a:tc>
                <a:tc gridSpan="2">
                  <a:txBody>
                    <a:bodyPr/>
                    <a:lstStyle/>
                    <a:p>
                      <a:pPr marL="0" marR="0">
                        <a:lnSpc>
                          <a:spcPct val="115000"/>
                        </a:lnSpc>
                        <a:spcBef>
                          <a:spcPts val="0"/>
                        </a:spcBef>
                        <a:spcAft>
                          <a:spcPts val="0"/>
                        </a:spcAft>
                      </a:pPr>
                      <a:r>
                        <a:rPr lang="en-US" sz="1100" dirty="0">
                          <a:effectLst/>
                        </a:rPr>
                        <a:t>2</a:t>
                      </a:r>
                      <a:r>
                        <a:rPr lang="en-US" sz="1100" baseline="30000" dirty="0">
                          <a:effectLst/>
                        </a:rPr>
                        <a:t>nd</a:t>
                      </a:r>
                      <a:r>
                        <a:rPr lang="en-US" sz="1100" dirty="0">
                          <a:effectLst/>
                        </a:rPr>
                        <a:t> mission</a:t>
                      </a:r>
                      <a:endParaRPr lang="en-US" sz="1100" dirty="0">
                        <a:effectLst/>
                        <a:latin typeface="Calibri"/>
                        <a:ea typeface="Calibri"/>
                        <a:cs typeface="Times New Roman"/>
                      </a:endParaRPr>
                    </a:p>
                  </a:txBody>
                  <a:tcPr marL="68580" marR="68580" marT="0" marB="0">
                    <a:solidFill>
                      <a:schemeClr val="bg1">
                        <a:lumMod val="75000"/>
                      </a:schemeClr>
                    </a:solidFill>
                  </a:tcPr>
                </a:tc>
                <a:tc hMerge="1">
                  <a:txBody>
                    <a:bodyPr/>
                    <a:lstStyle/>
                    <a:p>
                      <a:endParaRPr lang="en-US"/>
                    </a:p>
                  </a:txBody>
                  <a:tcPr/>
                </a:tc>
                <a:tc gridSpan="2">
                  <a:txBody>
                    <a:bodyPr/>
                    <a:lstStyle/>
                    <a:p>
                      <a:pPr marL="0" marR="0">
                        <a:lnSpc>
                          <a:spcPct val="115000"/>
                        </a:lnSpc>
                        <a:spcBef>
                          <a:spcPts val="0"/>
                        </a:spcBef>
                        <a:spcAft>
                          <a:spcPts val="0"/>
                        </a:spcAft>
                      </a:pPr>
                      <a:r>
                        <a:rPr lang="en-US" sz="1100" dirty="0">
                          <a:effectLst/>
                        </a:rPr>
                        <a:t>3</a:t>
                      </a:r>
                      <a:r>
                        <a:rPr lang="en-US" sz="1100" baseline="30000" dirty="0">
                          <a:effectLst/>
                        </a:rPr>
                        <a:t>rd</a:t>
                      </a:r>
                      <a:r>
                        <a:rPr lang="en-US" sz="1100" dirty="0">
                          <a:effectLst/>
                        </a:rPr>
                        <a:t> Mission</a:t>
                      </a:r>
                      <a:endParaRPr lang="en-US" sz="1100" dirty="0">
                        <a:effectLst/>
                        <a:latin typeface="Calibri"/>
                        <a:ea typeface="Calibri"/>
                        <a:cs typeface="Times New Roman"/>
                      </a:endParaRPr>
                    </a:p>
                  </a:txBody>
                  <a:tcPr marL="68580" marR="68580" marT="0" marB="0">
                    <a:solidFill>
                      <a:schemeClr val="bg1">
                        <a:lumMod val="75000"/>
                      </a:schemeClr>
                    </a:solidFill>
                  </a:tcPr>
                </a:tc>
                <a:tc hMerge="1">
                  <a:txBody>
                    <a:bodyPr/>
                    <a:lstStyle/>
                    <a:p>
                      <a:endParaRPr lang="en-US"/>
                    </a:p>
                  </a:txBody>
                  <a:tcPr/>
                </a:tc>
                <a:tc rowSpan="3">
                  <a:txBody>
                    <a:bodyPr/>
                    <a:lstStyle/>
                    <a:p>
                      <a:pPr marL="0" marR="0" algn="ctr">
                        <a:lnSpc>
                          <a:spcPct val="115000"/>
                        </a:lnSpc>
                        <a:spcBef>
                          <a:spcPts val="0"/>
                        </a:spcBef>
                        <a:spcAft>
                          <a:spcPts val="0"/>
                        </a:spcAft>
                      </a:pPr>
                      <a:r>
                        <a:rPr lang="en-US" sz="1100" dirty="0">
                          <a:effectLst/>
                        </a:rPr>
                        <a:t>Optional side </a:t>
                      </a:r>
                      <a:r>
                        <a:rPr lang="en-US" sz="1100" dirty="0">
                          <a:solidFill>
                            <a:schemeClr val="accent1">
                              <a:lumMod val="40000"/>
                              <a:lumOff val="60000"/>
                            </a:schemeClr>
                          </a:solidFill>
                          <a:effectLst/>
                        </a:rPr>
                        <a:t>missions</a:t>
                      </a:r>
                      <a:endParaRPr lang="en-US" sz="1100" dirty="0">
                        <a:solidFill>
                          <a:schemeClr val="accent1">
                            <a:lumMod val="40000"/>
                            <a:lumOff val="60000"/>
                          </a:schemeClr>
                        </a:solidFill>
                        <a:effectLst/>
                        <a:latin typeface="Calibri"/>
                        <a:ea typeface="Calibri"/>
                        <a:cs typeface="Times New Roman"/>
                      </a:endParaRPr>
                    </a:p>
                  </a:txBody>
                  <a:tcPr marL="68580" marR="68580" marT="0" marB="0">
                    <a:solidFill>
                      <a:schemeClr val="accent1">
                        <a:lumMod val="20000"/>
                        <a:lumOff val="80000"/>
                      </a:schemeClr>
                    </a:solidFill>
                  </a:tcPr>
                </a:tc>
                <a:tc>
                  <a:txBody>
                    <a:bodyPr/>
                    <a:lstStyle/>
                    <a:p>
                      <a:pPr marL="0" marR="0" algn="ctr">
                        <a:lnSpc>
                          <a:spcPct val="115000"/>
                        </a:lnSpc>
                        <a:spcBef>
                          <a:spcPts val="0"/>
                        </a:spcBef>
                        <a:spcAft>
                          <a:spcPts val="0"/>
                        </a:spcAft>
                      </a:pPr>
                      <a:r>
                        <a:rPr lang="en-US" sz="1100" dirty="0">
                          <a:effectLst/>
                        </a:rPr>
                        <a:t>Final Mission</a:t>
                      </a:r>
                      <a:endParaRPr lang="en-US" sz="1100" dirty="0">
                        <a:effectLst/>
                        <a:latin typeface="Calibri"/>
                        <a:ea typeface="Calibri"/>
                        <a:cs typeface="Times New Roman"/>
                      </a:endParaRPr>
                    </a:p>
                  </a:txBody>
                  <a:tcPr marL="68580" marR="68580" marT="0" marB="0">
                    <a:solidFill>
                      <a:schemeClr val="bg2">
                        <a:lumMod val="75000"/>
                      </a:schemeClr>
                    </a:solidFill>
                  </a:tcPr>
                </a:tc>
              </a:tr>
              <a:tr h="965200">
                <a:tc rowSpan="2">
                  <a:txBody>
                    <a:bodyPr/>
                    <a:lstStyle/>
                    <a:p>
                      <a:pPr marL="0" marR="0" algn="ctr">
                        <a:lnSpc>
                          <a:spcPct val="115000"/>
                        </a:lnSpc>
                        <a:spcBef>
                          <a:spcPts val="0"/>
                        </a:spcBef>
                        <a:spcAft>
                          <a:spcPts val="0"/>
                        </a:spcAft>
                      </a:pPr>
                      <a:r>
                        <a:rPr lang="en-US" sz="1100" dirty="0">
                          <a:effectLst/>
                        </a:rPr>
                        <a:t>Master Basic Game Mechanics</a:t>
                      </a:r>
                      <a:endParaRPr lang="en-US" sz="1100" dirty="0">
                        <a:effectLst/>
                        <a:latin typeface="Calibri"/>
                        <a:ea typeface="Calibri"/>
                        <a:cs typeface="Times New Roman"/>
                      </a:endParaRPr>
                    </a:p>
                  </a:txBody>
                  <a:tcPr marL="68580" marR="68580" marT="0" marB="0">
                    <a:solidFill>
                      <a:schemeClr val="bg2">
                        <a:lumMod val="75000"/>
                      </a:schemeClr>
                    </a:solidFill>
                  </a:tcPr>
                </a:tc>
                <a:tc rowSpan="2">
                  <a:txBody>
                    <a:bodyPr/>
                    <a:lstStyle/>
                    <a:p>
                      <a:pPr marL="0" marR="0" algn="ctr">
                        <a:lnSpc>
                          <a:spcPct val="115000"/>
                        </a:lnSpc>
                        <a:spcBef>
                          <a:spcPts val="0"/>
                        </a:spcBef>
                        <a:spcAft>
                          <a:spcPts val="0"/>
                        </a:spcAft>
                      </a:pPr>
                      <a:r>
                        <a:rPr lang="en-US" sz="1100">
                          <a:effectLst/>
                        </a:rPr>
                        <a:t>(Optional)</a:t>
                      </a:r>
                    </a:p>
                    <a:p>
                      <a:pPr marL="0" marR="0" algn="ctr">
                        <a:lnSpc>
                          <a:spcPct val="115000"/>
                        </a:lnSpc>
                        <a:spcBef>
                          <a:spcPts val="0"/>
                        </a:spcBef>
                        <a:spcAft>
                          <a:spcPts val="0"/>
                        </a:spcAft>
                      </a:pPr>
                      <a:r>
                        <a:rPr lang="en-US" sz="1100">
                          <a:effectLst/>
                        </a:rPr>
                        <a:t>Complete Side missions</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Complete objectives</a:t>
                      </a:r>
                      <a:endParaRPr lang="en-US" sz="1100">
                        <a:effectLst/>
                        <a:latin typeface="Calibri"/>
                        <a:ea typeface="Calibri"/>
                        <a:cs typeface="Times New Roman"/>
                      </a:endParaRPr>
                    </a:p>
                  </a:txBody>
                  <a:tcPr marL="68580" marR="68580" marT="0" marB="0">
                    <a:solidFill>
                      <a:schemeClr val="bg2">
                        <a:lumMod val="75000"/>
                      </a:schemeClr>
                    </a:solidFill>
                  </a:tcPr>
                </a:tc>
                <a:tc rowSpan="2">
                  <a:txBody>
                    <a:bodyPr/>
                    <a:lstStyle/>
                    <a:p>
                      <a:pPr marL="0" marR="0" algn="ctr">
                        <a:lnSpc>
                          <a:spcPct val="115000"/>
                        </a:lnSpc>
                        <a:spcBef>
                          <a:spcPts val="0"/>
                        </a:spcBef>
                        <a:spcAft>
                          <a:spcPts val="0"/>
                        </a:spcAft>
                      </a:pPr>
                      <a:r>
                        <a:rPr lang="en-US" sz="1100">
                          <a:effectLst/>
                        </a:rPr>
                        <a:t>Optional)</a:t>
                      </a:r>
                    </a:p>
                    <a:p>
                      <a:pPr marL="0" marR="0" algn="ctr">
                        <a:lnSpc>
                          <a:spcPct val="115000"/>
                        </a:lnSpc>
                        <a:spcBef>
                          <a:spcPts val="0"/>
                        </a:spcBef>
                        <a:spcAft>
                          <a:spcPts val="0"/>
                        </a:spcAft>
                      </a:pPr>
                      <a:r>
                        <a:rPr lang="en-US" sz="1100">
                          <a:effectLst/>
                        </a:rPr>
                        <a:t>Complete Side missions</a:t>
                      </a:r>
                      <a:endParaRPr lang="en-US" sz="1100">
                        <a:effectLst/>
                        <a:latin typeface="Calibri"/>
                        <a:ea typeface="Calibri"/>
                        <a:cs typeface="Times New Roman"/>
                      </a:endParaRPr>
                    </a:p>
                  </a:txBody>
                  <a:tcPr marL="68580" marR="68580" marT="0" marB="0"/>
                </a:tc>
                <a:tc rowSpan="2">
                  <a:txBody>
                    <a:bodyPr/>
                    <a:lstStyle/>
                    <a:p>
                      <a:pPr marL="0" marR="0" algn="ctr">
                        <a:lnSpc>
                          <a:spcPct val="115000"/>
                        </a:lnSpc>
                        <a:spcBef>
                          <a:spcPts val="0"/>
                        </a:spcBef>
                        <a:spcAft>
                          <a:spcPts val="0"/>
                        </a:spcAft>
                      </a:pPr>
                      <a:r>
                        <a:rPr lang="en-US" sz="1100" dirty="0">
                          <a:effectLst/>
                        </a:rPr>
                        <a:t>Complete Objectives</a:t>
                      </a:r>
                      <a:endParaRPr lang="en-US" sz="1100" dirty="0">
                        <a:effectLst/>
                        <a:latin typeface="Calibri"/>
                        <a:ea typeface="Calibri"/>
                        <a:cs typeface="Times New Roman"/>
                      </a:endParaRPr>
                    </a:p>
                  </a:txBody>
                  <a:tcPr marL="68580" marR="68580" marT="0" marB="0">
                    <a:solidFill>
                      <a:schemeClr val="bg2">
                        <a:lumMod val="75000"/>
                      </a:schemeClr>
                    </a:solidFill>
                  </a:tcPr>
                </a:tc>
                <a:tc rowSpan="2">
                  <a:txBody>
                    <a:bodyPr/>
                    <a:lstStyle/>
                    <a:p>
                      <a:pPr marL="0" marR="0" algn="ctr">
                        <a:lnSpc>
                          <a:spcPct val="115000"/>
                        </a:lnSpc>
                        <a:spcBef>
                          <a:spcPts val="0"/>
                        </a:spcBef>
                        <a:spcAft>
                          <a:spcPts val="0"/>
                        </a:spcAft>
                      </a:pPr>
                      <a:r>
                        <a:rPr lang="en-US" sz="1100" dirty="0">
                          <a:effectLst/>
                        </a:rPr>
                        <a:t>Optional)</a:t>
                      </a:r>
                    </a:p>
                    <a:p>
                      <a:pPr marL="0" marR="0" algn="ctr">
                        <a:lnSpc>
                          <a:spcPct val="115000"/>
                        </a:lnSpc>
                        <a:spcBef>
                          <a:spcPts val="0"/>
                        </a:spcBef>
                        <a:spcAft>
                          <a:spcPts val="0"/>
                        </a:spcAft>
                      </a:pPr>
                      <a:r>
                        <a:rPr lang="en-US" sz="1100" dirty="0">
                          <a:effectLst/>
                        </a:rPr>
                        <a:t>Complete Side missions</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Complete objectives</a:t>
                      </a:r>
                      <a:endParaRPr lang="en-US" sz="1100" dirty="0">
                        <a:effectLst/>
                        <a:latin typeface="Calibri"/>
                        <a:ea typeface="Calibri"/>
                        <a:cs typeface="Times New Roman"/>
                      </a:endParaRPr>
                    </a:p>
                  </a:txBody>
                  <a:tcPr marL="68580" marR="68580" marT="0" marB="0">
                    <a:solidFill>
                      <a:schemeClr val="bg2">
                        <a:lumMod val="75000"/>
                      </a:schemeClr>
                    </a:solidFill>
                  </a:tcPr>
                </a:tc>
                <a:tc vMerge="1">
                  <a:txBody>
                    <a:bodyPr/>
                    <a:lstStyle/>
                    <a:p>
                      <a:endParaRPr lang="en-US"/>
                    </a:p>
                  </a:txBody>
                  <a:tcPr/>
                </a:tc>
                <a:tc>
                  <a:txBody>
                    <a:bodyPr/>
                    <a:lstStyle/>
                    <a:p>
                      <a:pPr marL="0" marR="0" algn="ctr">
                        <a:lnSpc>
                          <a:spcPct val="115000"/>
                        </a:lnSpc>
                        <a:spcBef>
                          <a:spcPts val="0"/>
                        </a:spcBef>
                        <a:spcAft>
                          <a:spcPts val="0"/>
                        </a:spcAft>
                      </a:pPr>
                      <a:r>
                        <a:rPr lang="en-US" sz="1100" dirty="0">
                          <a:effectLst/>
                        </a:rPr>
                        <a:t>Complete objectives</a:t>
                      </a:r>
                      <a:endParaRPr lang="en-US" sz="1100" dirty="0">
                        <a:effectLst/>
                        <a:latin typeface="Calibri"/>
                        <a:ea typeface="Calibri"/>
                        <a:cs typeface="Times New Roman"/>
                      </a:endParaRPr>
                    </a:p>
                  </a:txBody>
                  <a:tcPr marL="68580" marR="68580" marT="0" marB="0">
                    <a:solidFill>
                      <a:schemeClr val="bg2">
                        <a:lumMod val="75000"/>
                      </a:schemeClr>
                    </a:solidFill>
                  </a:tcPr>
                </a:tc>
              </a:tr>
              <a:tr h="41910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100" dirty="0">
                          <a:effectLst/>
                        </a:rPr>
                        <a:t>Defeat Boss</a:t>
                      </a:r>
                      <a:endParaRPr lang="en-US" sz="1100" dirty="0">
                        <a:effectLst/>
                        <a:latin typeface="Calibri"/>
                        <a:ea typeface="Calibri"/>
                        <a:cs typeface="Times New Roman"/>
                      </a:endParaRPr>
                    </a:p>
                  </a:txBody>
                  <a:tcPr marL="68580" marR="68580" marT="0" marB="0">
                    <a:solidFill>
                      <a:schemeClr val="bg2">
                        <a:lumMod val="7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100" dirty="0">
                          <a:effectLst/>
                        </a:rPr>
                        <a:t>Defeat Boss</a:t>
                      </a:r>
                      <a:endParaRPr lang="en-US" sz="1100" dirty="0">
                        <a:effectLst/>
                        <a:latin typeface="Calibri"/>
                        <a:ea typeface="Calibri"/>
                        <a:cs typeface="Times New Roman"/>
                      </a:endParaRPr>
                    </a:p>
                  </a:txBody>
                  <a:tcPr marL="68580" marR="68580" marT="0" marB="0">
                    <a:solidFill>
                      <a:schemeClr val="bg2">
                        <a:lumMod val="75000"/>
                      </a:schemeClr>
                    </a:solidFill>
                  </a:tcPr>
                </a:tc>
                <a:tc vMerge="1">
                  <a:txBody>
                    <a:bodyPr/>
                    <a:lstStyle/>
                    <a:p>
                      <a:endParaRPr lang="en-US"/>
                    </a:p>
                  </a:txBody>
                  <a:tcPr/>
                </a:tc>
                <a:tc>
                  <a:txBody>
                    <a:bodyPr/>
                    <a:lstStyle/>
                    <a:p>
                      <a:pPr marL="0" marR="0" algn="ctr">
                        <a:lnSpc>
                          <a:spcPct val="115000"/>
                        </a:lnSpc>
                        <a:spcBef>
                          <a:spcPts val="0"/>
                        </a:spcBef>
                        <a:spcAft>
                          <a:spcPts val="0"/>
                        </a:spcAft>
                      </a:pPr>
                      <a:r>
                        <a:rPr lang="en-US" sz="1100" dirty="0">
                          <a:effectLst/>
                        </a:rPr>
                        <a:t>Defeat Final Boss</a:t>
                      </a:r>
                      <a:endParaRPr lang="en-US" sz="1100" dirty="0">
                        <a:effectLst/>
                        <a:latin typeface="Calibri"/>
                        <a:ea typeface="Calibri"/>
                        <a:cs typeface="Times New Roman"/>
                      </a:endParaRPr>
                    </a:p>
                  </a:txBody>
                  <a:tcPr marL="68580" marR="68580" marT="0" marB="0">
                    <a:solidFill>
                      <a:schemeClr val="bg2">
                        <a:lumMod val="75000"/>
                      </a:schemeClr>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950502007"/>
              </p:ext>
            </p:extLst>
          </p:nvPr>
        </p:nvGraphicFramePr>
        <p:xfrm>
          <a:off x="1524000" y="3601257"/>
          <a:ext cx="6080760" cy="3220847"/>
        </p:xfrm>
        <a:graphic>
          <a:graphicData uri="http://schemas.openxmlformats.org/drawingml/2006/table">
            <a:tbl>
              <a:tblPr firstRow="1" firstCol="1" bandRow="1">
                <a:tableStyleId>{5C22544A-7EE6-4342-B048-85BDC9FD1C3A}</a:tableStyleId>
              </a:tblPr>
              <a:tblGrid>
                <a:gridCol w="3040380"/>
                <a:gridCol w="1520190"/>
                <a:gridCol w="1520190"/>
              </a:tblGrid>
              <a:tr h="85725">
                <a:tc gridSpan="3">
                  <a:txBody>
                    <a:bodyPr/>
                    <a:lstStyle/>
                    <a:p>
                      <a:pPr marL="0" marR="0" algn="ctr">
                        <a:lnSpc>
                          <a:spcPct val="115000"/>
                        </a:lnSpc>
                        <a:spcBef>
                          <a:spcPts val="0"/>
                        </a:spcBef>
                        <a:spcAft>
                          <a:spcPts val="0"/>
                        </a:spcAft>
                      </a:pPr>
                      <a:r>
                        <a:rPr lang="en-US" sz="1100" dirty="0">
                          <a:effectLst/>
                        </a:rPr>
                        <a:t>2</a:t>
                      </a:r>
                      <a:r>
                        <a:rPr lang="en-US" sz="1100" baseline="30000" dirty="0">
                          <a:effectLst/>
                        </a:rPr>
                        <a:t>nd</a:t>
                      </a:r>
                      <a:r>
                        <a:rPr lang="en-US" sz="1100" dirty="0">
                          <a:effectLst/>
                        </a:rPr>
                        <a:t> Mission</a:t>
                      </a:r>
                      <a:endParaRPr lang="en-US" sz="1100" dirty="0">
                        <a:effectLst/>
                        <a:latin typeface="Calibri"/>
                        <a:ea typeface="Calibri"/>
                        <a:cs typeface="Times New Roman"/>
                      </a:endParaRPr>
                    </a:p>
                  </a:txBody>
                  <a:tcPr marL="68580" marR="68580" marT="0" marB="0">
                    <a:solidFill>
                      <a:schemeClr val="bg2">
                        <a:lumMod val="25000"/>
                      </a:schemeClr>
                    </a:solidFill>
                  </a:tcPr>
                </a:tc>
                <a:tc hMerge="1">
                  <a:txBody>
                    <a:bodyPr/>
                    <a:lstStyle/>
                    <a:p>
                      <a:endParaRPr lang="en-US"/>
                    </a:p>
                  </a:txBody>
                  <a:tcPr/>
                </a:tc>
                <a:tc hMerge="1">
                  <a:txBody>
                    <a:bodyPr/>
                    <a:lstStyle/>
                    <a:p>
                      <a:endParaRPr lang="en-US"/>
                    </a:p>
                  </a:txBody>
                  <a:tcPr/>
                </a:tc>
              </a:tr>
              <a:tr h="85725">
                <a:tc>
                  <a:txBody>
                    <a:bodyPr/>
                    <a:lstStyle/>
                    <a:p>
                      <a:pPr marL="0" marR="0" algn="ctr">
                        <a:lnSpc>
                          <a:spcPct val="115000"/>
                        </a:lnSpc>
                        <a:spcBef>
                          <a:spcPts val="0"/>
                        </a:spcBef>
                        <a:spcAft>
                          <a:spcPts val="0"/>
                        </a:spcAft>
                      </a:pPr>
                      <a:r>
                        <a:rPr lang="en-US" sz="1100" dirty="0">
                          <a:solidFill>
                            <a:schemeClr val="tx1"/>
                          </a:solidFill>
                          <a:effectLst/>
                        </a:rPr>
                        <a:t>Do Side missions</a:t>
                      </a:r>
                      <a:endParaRPr lang="en-US" sz="1100" dirty="0">
                        <a:solidFill>
                          <a:schemeClr val="tx1"/>
                        </a:solidFill>
                        <a:effectLst/>
                        <a:latin typeface="Calibri"/>
                        <a:ea typeface="Calibri"/>
                        <a:cs typeface="Times New Roman"/>
                      </a:endParaRPr>
                    </a:p>
                  </a:txBody>
                  <a:tcPr marL="68580" marR="68580" marT="0" marB="0">
                    <a:solidFill>
                      <a:schemeClr val="bg2">
                        <a:lumMod val="50000"/>
                      </a:schemeClr>
                    </a:solidFill>
                  </a:tcPr>
                </a:tc>
                <a:tc gridSpan="2">
                  <a:txBody>
                    <a:bodyPr/>
                    <a:lstStyle/>
                    <a:p>
                      <a:pPr marL="0" marR="0" algn="ctr">
                        <a:lnSpc>
                          <a:spcPct val="115000"/>
                        </a:lnSpc>
                        <a:spcBef>
                          <a:spcPts val="0"/>
                        </a:spcBef>
                        <a:spcAft>
                          <a:spcPts val="0"/>
                        </a:spcAft>
                      </a:pPr>
                      <a:r>
                        <a:rPr lang="en-US" sz="1100" dirty="0">
                          <a:effectLst/>
                        </a:rPr>
                        <a:t>Go straight to Mission</a:t>
                      </a:r>
                      <a:endParaRPr lang="en-US" sz="1100" dirty="0">
                        <a:effectLst/>
                        <a:latin typeface="Calibri"/>
                        <a:ea typeface="Calibri"/>
                        <a:cs typeface="Times New Roman"/>
                      </a:endParaRPr>
                    </a:p>
                  </a:txBody>
                  <a:tcPr marL="68580" marR="68580" marT="0" marB="0">
                    <a:solidFill>
                      <a:schemeClr val="bg2">
                        <a:lumMod val="50000"/>
                      </a:schemeClr>
                    </a:solidFill>
                  </a:tcPr>
                </a:tc>
                <a:tc hMerge="1">
                  <a:txBody>
                    <a:bodyPr/>
                    <a:lstStyle/>
                    <a:p>
                      <a:endParaRPr lang="en-US"/>
                    </a:p>
                  </a:txBody>
                  <a:tcPr/>
                </a:tc>
              </a:tr>
              <a:tr h="85725">
                <a:tc>
                  <a:txBody>
                    <a:bodyPr/>
                    <a:lstStyle/>
                    <a:p>
                      <a:pPr marL="0" marR="0" algn="ctr">
                        <a:lnSpc>
                          <a:spcPct val="115000"/>
                        </a:lnSpc>
                        <a:spcBef>
                          <a:spcPts val="0"/>
                        </a:spcBef>
                        <a:spcAft>
                          <a:spcPts val="0"/>
                        </a:spcAft>
                      </a:pPr>
                      <a:r>
                        <a:rPr lang="en-US" sz="1100" b="0">
                          <a:solidFill>
                            <a:schemeClr val="tx1"/>
                          </a:solidFill>
                          <a:effectLst/>
                        </a:rPr>
                        <a:t>Mission 1 : Mount attack on Enemy train yard</a:t>
                      </a:r>
                    </a:p>
                    <a:p>
                      <a:pPr marL="0" marR="0" algn="ctr">
                        <a:lnSpc>
                          <a:spcPct val="115000"/>
                        </a:lnSpc>
                        <a:spcBef>
                          <a:spcPts val="0"/>
                        </a:spcBef>
                        <a:spcAft>
                          <a:spcPts val="0"/>
                        </a:spcAft>
                      </a:pPr>
                      <a:r>
                        <a:rPr lang="en-US" sz="1100" b="0">
                          <a:solidFill>
                            <a:schemeClr val="tx1"/>
                          </a:solidFill>
                          <a:effectLst/>
                        </a:rPr>
                        <a:t>Result: Enemy Reinforcements do not arrive during mission</a:t>
                      </a:r>
                      <a:endParaRPr lang="en-US" sz="1100" b="0">
                        <a:solidFill>
                          <a:schemeClr val="tx1"/>
                        </a:solidFill>
                        <a:effectLst/>
                        <a:latin typeface="Calibri"/>
                        <a:ea typeface="Calibri"/>
                        <a:cs typeface="Times New Roman"/>
                      </a:endParaRPr>
                    </a:p>
                  </a:txBody>
                  <a:tcPr marL="68580" marR="68580" marT="0" marB="0">
                    <a:solidFill>
                      <a:schemeClr val="bg2">
                        <a:lumMod val="75000"/>
                      </a:schemeClr>
                    </a:solidFill>
                  </a:tcPr>
                </a:tc>
                <a:tc gridSpan="2">
                  <a:txBody>
                    <a:bodyPr/>
                    <a:lstStyle/>
                    <a:p>
                      <a:pPr marL="0" marR="0" algn="ctr">
                        <a:lnSpc>
                          <a:spcPct val="115000"/>
                        </a:lnSpc>
                        <a:spcBef>
                          <a:spcPts val="0"/>
                        </a:spcBef>
                        <a:spcAft>
                          <a:spcPts val="0"/>
                        </a:spcAft>
                      </a:pPr>
                      <a:r>
                        <a:rPr lang="en-US" sz="1100" dirty="0">
                          <a:effectLst/>
                        </a:rPr>
                        <a:t>Mission Will be very difficult without side missions completed though it is still possible to do.  </a:t>
                      </a:r>
                    </a:p>
                    <a:p>
                      <a:pPr marL="0" marR="0" algn="ctr">
                        <a:lnSpc>
                          <a:spcPct val="115000"/>
                        </a:lnSpc>
                        <a:spcBef>
                          <a:spcPts val="0"/>
                        </a:spcBef>
                        <a:spcAft>
                          <a:spcPts val="0"/>
                        </a:spcAft>
                      </a:pPr>
                      <a:r>
                        <a:rPr lang="en-US" sz="1100" dirty="0">
                          <a:effectLst/>
                        </a:rPr>
                        <a:t>Multiple approaches are still available</a:t>
                      </a:r>
                      <a:endParaRPr lang="en-US" sz="1100" dirty="0">
                        <a:effectLst/>
                        <a:latin typeface="Calibri"/>
                        <a:ea typeface="Calibri"/>
                        <a:cs typeface="Times New Roman"/>
                      </a:endParaRPr>
                    </a:p>
                  </a:txBody>
                  <a:tcPr marL="68580" marR="68580" marT="0" marB="0">
                    <a:solidFill>
                      <a:schemeClr val="bg2">
                        <a:lumMod val="75000"/>
                      </a:schemeClr>
                    </a:solidFill>
                  </a:tcPr>
                </a:tc>
                <a:tc hMerge="1">
                  <a:txBody>
                    <a:bodyPr/>
                    <a:lstStyle/>
                    <a:p>
                      <a:endParaRPr lang="en-US"/>
                    </a:p>
                  </a:txBody>
                  <a:tcPr/>
                </a:tc>
              </a:tr>
              <a:tr h="342900">
                <a:tc>
                  <a:txBody>
                    <a:bodyPr/>
                    <a:lstStyle/>
                    <a:p>
                      <a:pPr marL="0" marR="0" algn="ctr">
                        <a:lnSpc>
                          <a:spcPct val="115000"/>
                        </a:lnSpc>
                        <a:spcBef>
                          <a:spcPts val="0"/>
                        </a:spcBef>
                        <a:spcAft>
                          <a:spcPts val="0"/>
                        </a:spcAft>
                      </a:pPr>
                      <a:r>
                        <a:rPr lang="en-US" sz="1100" b="0">
                          <a:solidFill>
                            <a:schemeClr val="tx1"/>
                          </a:solidFill>
                          <a:effectLst/>
                        </a:rPr>
                        <a:t>Mission 2: Destroy communications outpost</a:t>
                      </a:r>
                    </a:p>
                    <a:p>
                      <a:pPr marL="0" marR="0" algn="ctr">
                        <a:lnSpc>
                          <a:spcPct val="115000"/>
                        </a:lnSpc>
                        <a:spcBef>
                          <a:spcPts val="0"/>
                        </a:spcBef>
                        <a:spcAft>
                          <a:spcPts val="0"/>
                        </a:spcAft>
                      </a:pPr>
                      <a:r>
                        <a:rPr lang="en-US" sz="1100" b="0">
                          <a:solidFill>
                            <a:schemeClr val="tx1"/>
                          </a:solidFill>
                          <a:effectLst/>
                        </a:rPr>
                        <a:t>Result: Enemies take longer to send a distress call during missions decreasing likely hood that they will become aware of the player</a:t>
                      </a:r>
                      <a:endParaRPr lang="en-US" sz="1100" b="0">
                        <a:solidFill>
                          <a:schemeClr val="tx1"/>
                        </a:solidFill>
                        <a:effectLst/>
                        <a:latin typeface="Calibri"/>
                        <a:ea typeface="Calibri"/>
                        <a:cs typeface="Times New Roman"/>
                      </a:endParaRPr>
                    </a:p>
                  </a:txBody>
                  <a:tcPr marL="68580" marR="68580" marT="0" marB="0">
                    <a:solidFill>
                      <a:schemeClr val="bg2">
                        <a:lumMod val="75000"/>
                      </a:schemeClr>
                    </a:solidFill>
                  </a:tcPr>
                </a:tc>
                <a:tc>
                  <a:txBody>
                    <a:bodyPr/>
                    <a:lstStyle/>
                    <a:p>
                      <a:pPr marL="0" marR="0" algn="ctr">
                        <a:lnSpc>
                          <a:spcPct val="115000"/>
                        </a:lnSpc>
                        <a:spcBef>
                          <a:spcPts val="0"/>
                        </a:spcBef>
                        <a:spcAft>
                          <a:spcPts val="0"/>
                        </a:spcAft>
                      </a:pPr>
                      <a:r>
                        <a:rPr lang="en-US" sz="1100" dirty="0">
                          <a:effectLst/>
                        </a:rPr>
                        <a:t>Straight assault</a:t>
                      </a:r>
                      <a:endParaRPr lang="en-US" sz="1100" dirty="0">
                        <a:effectLst/>
                        <a:latin typeface="Calibri"/>
                        <a:ea typeface="Calibri"/>
                        <a:cs typeface="Times New Roman"/>
                      </a:endParaRPr>
                    </a:p>
                  </a:txBody>
                  <a:tcPr marL="68580" marR="68580" marT="0" marB="0">
                    <a:solidFill>
                      <a:schemeClr val="bg2">
                        <a:lumMod val="75000"/>
                      </a:schemeClr>
                    </a:solidFill>
                  </a:tcPr>
                </a:tc>
                <a:tc>
                  <a:txBody>
                    <a:bodyPr/>
                    <a:lstStyle/>
                    <a:p>
                      <a:pPr marL="0" marR="0" algn="ctr">
                        <a:lnSpc>
                          <a:spcPct val="115000"/>
                        </a:lnSpc>
                        <a:spcBef>
                          <a:spcPts val="0"/>
                        </a:spcBef>
                        <a:spcAft>
                          <a:spcPts val="0"/>
                        </a:spcAft>
                      </a:pPr>
                      <a:r>
                        <a:rPr lang="en-US" sz="1100" dirty="0">
                          <a:effectLst/>
                        </a:rPr>
                        <a:t>Stealth</a:t>
                      </a:r>
                      <a:endParaRPr lang="en-US" sz="1100" dirty="0">
                        <a:effectLst/>
                        <a:latin typeface="Calibri"/>
                        <a:ea typeface="Calibri"/>
                        <a:cs typeface="Times New Roman"/>
                      </a:endParaRPr>
                    </a:p>
                  </a:txBody>
                  <a:tcPr marL="68580" marR="68580" marT="0" marB="0">
                    <a:solidFill>
                      <a:schemeClr val="bg2">
                        <a:lumMod val="75000"/>
                      </a:schemeClr>
                    </a:solidFill>
                  </a:tcPr>
                </a:tc>
              </a:tr>
              <a:tr h="342900">
                <a:tc>
                  <a:txBody>
                    <a:bodyPr/>
                    <a:lstStyle/>
                    <a:p>
                      <a:pPr marL="0" marR="0" algn="ctr">
                        <a:lnSpc>
                          <a:spcPct val="115000"/>
                        </a:lnSpc>
                        <a:spcBef>
                          <a:spcPts val="0"/>
                        </a:spcBef>
                        <a:spcAft>
                          <a:spcPts val="0"/>
                        </a:spcAft>
                      </a:pPr>
                      <a:r>
                        <a:rPr lang="en-US" sz="1100" b="0" dirty="0">
                          <a:solidFill>
                            <a:schemeClr val="tx1"/>
                          </a:solidFill>
                          <a:effectLst/>
                        </a:rPr>
                        <a:t>Mission 3: Raid enemy production Facility</a:t>
                      </a:r>
                    </a:p>
                    <a:p>
                      <a:pPr marL="0" marR="0" algn="ctr">
                        <a:lnSpc>
                          <a:spcPct val="115000"/>
                        </a:lnSpc>
                        <a:spcBef>
                          <a:spcPts val="0"/>
                        </a:spcBef>
                        <a:spcAft>
                          <a:spcPts val="0"/>
                        </a:spcAft>
                      </a:pPr>
                      <a:r>
                        <a:rPr lang="en-US" sz="1100" b="0" dirty="0">
                          <a:solidFill>
                            <a:schemeClr val="tx1"/>
                          </a:solidFill>
                          <a:effectLst/>
                        </a:rPr>
                        <a:t>Result: Enemies will not be as well-equipped during mission.</a:t>
                      </a:r>
                      <a:endParaRPr lang="en-US" sz="1100" b="0" dirty="0">
                        <a:solidFill>
                          <a:schemeClr val="tx1"/>
                        </a:solidFill>
                        <a:effectLst/>
                        <a:latin typeface="Calibri"/>
                        <a:ea typeface="Calibri"/>
                        <a:cs typeface="Times New Roman"/>
                      </a:endParaRPr>
                    </a:p>
                  </a:txBody>
                  <a:tcPr marL="68580" marR="68580" marT="0" marB="0">
                    <a:solidFill>
                      <a:schemeClr val="bg2">
                        <a:lumMod val="75000"/>
                      </a:schemeClr>
                    </a:solidFill>
                  </a:tcPr>
                </a:tc>
                <a:tc>
                  <a:txBody>
                    <a:bodyPr/>
                    <a:lstStyle/>
                    <a:p>
                      <a:pPr marL="0" marR="0" algn="ctr">
                        <a:lnSpc>
                          <a:spcPct val="115000"/>
                        </a:lnSpc>
                        <a:spcBef>
                          <a:spcPts val="0"/>
                        </a:spcBef>
                        <a:spcAft>
                          <a:spcPts val="0"/>
                        </a:spcAft>
                      </a:pPr>
                      <a:r>
                        <a:rPr lang="en-US" sz="1100" dirty="0">
                          <a:effectLst/>
                        </a:rPr>
                        <a:t>Player chooses to assault the enemies head on confident in his superior firepower</a:t>
                      </a:r>
                      <a:endParaRPr lang="en-US" sz="1100" dirty="0">
                        <a:effectLst/>
                        <a:latin typeface="Calibri"/>
                        <a:ea typeface="Calibri"/>
                        <a:cs typeface="Times New Roman"/>
                      </a:endParaRPr>
                    </a:p>
                  </a:txBody>
                  <a:tcPr marL="68580" marR="68580" marT="0" marB="0">
                    <a:solidFill>
                      <a:schemeClr val="bg2">
                        <a:lumMod val="75000"/>
                      </a:schemeClr>
                    </a:solidFill>
                  </a:tcPr>
                </a:tc>
                <a:tc>
                  <a:txBody>
                    <a:bodyPr/>
                    <a:lstStyle/>
                    <a:p>
                      <a:pPr marL="0" marR="0" algn="ctr">
                        <a:lnSpc>
                          <a:spcPct val="115000"/>
                        </a:lnSpc>
                        <a:spcBef>
                          <a:spcPts val="0"/>
                        </a:spcBef>
                        <a:spcAft>
                          <a:spcPts val="0"/>
                        </a:spcAft>
                      </a:pPr>
                      <a:r>
                        <a:rPr lang="en-US" sz="1100" dirty="0">
                          <a:effectLst/>
                        </a:rPr>
                        <a:t>The player may choose one of a few “back doors” and thus enter undetected if detected and unable to neutralize the threat this could become the straight assault</a:t>
                      </a:r>
                      <a:endParaRPr lang="en-US" sz="1100" dirty="0">
                        <a:effectLst/>
                        <a:latin typeface="Calibri"/>
                        <a:ea typeface="Calibri"/>
                        <a:cs typeface="Times New Roman"/>
                      </a:endParaRPr>
                    </a:p>
                  </a:txBody>
                  <a:tcPr marL="68580" marR="68580" marT="0" marB="0">
                    <a:solidFill>
                      <a:schemeClr val="bg2">
                        <a:lumMod val="75000"/>
                      </a:schemeClr>
                    </a:solidFill>
                  </a:tcPr>
                </a:tc>
              </a:tr>
            </a:tbl>
          </a:graphicData>
        </a:graphic>
      </p:graphicFrame>
    </p:spTree>
    <p:extLst>
      <p:ext uri="{BB962C8B-B14F-4D97-AF65-F5344CB8AC3E}">
        <p14:creationId xmlns:p14="http://schemas.microsoft.com/office/powerpoint/2010/main" val="4041340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Major Characters</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a:xfrm>
            <a:off x="457200" y="1600200"/>
            <a:ext cx="4114800" cy="4525963"/>
          </a:xfrm>
        </p:spPr>
        <p:txBody>
          <a:bodyPr/>
          <a:lstStyle/>
          <a:p>
            <a:pPr marL="0" indent="0">
              <a:buNone/>
            </a:pPr>
            <a:r>
              <a:rPr lang="en-US" dirty="0" smtClean="0">
                <a:solidFill>
                  <a:schemeClr val="bg2">
                    <a:lumMod val="75000"/>
                  </a:schemeClr>
                </a:solidFill>
                <a:latin typeface="Algerian" pitchFamily="82" charset="0"/>
              </a:rPr>
              <a:t>Jonathan Slyte –Inventor and unwitting hero</a:t>
            </a:r>
          </a:p>
          <a:p>
            <a:pPr marL="0" indent="0">
              <a:buNone/>
            </a:pPr>
            <a:endParaRPr lang="en-US" dirty="0" smtClean="0">
              <a:solidFill>
                <a:schemeClr val="bg2">
                  <a:lumMod val="75000"/>
                </a:schemeClr>
              </a:solidFill>
              <a:latin typeface="Algerian" pitchFamily="82" charset="0"/>
            </a:endParaRPr>
          </a:p>
          <a:p>
            <a:pPr marL="0" indent="0">
              <a:buNone/>
            </a:pPr>
            <a:endParaRPr lang="en-US" dirty="0">
              <a:solidFill>
                <a:schemeClr val="bg2">
                  <a:lumMod val="75000"/>
                </a:schemeClr>
              </a:solidFill>
              <a:latin typeface="Algerian" pitchFamily="82"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0" y="2362200"/>
            <a:ext cx="3121152" cy="2340864"/>
          </a:xfrm>
          <a:prstGeom prst="rect">
            <a:avLst/>
          </a:prstGeom>
        </p:spPr>
      </p:pic>
    </p:spTree>
    <p:extLst>
      <p:ext uri="{BB962C8B-B14F-4D97-AF65-F5344CB8AC3E}">
        <p14:creationId xmlns:p14="http://schemas.microsoft.com/office/powerpoint/2010/main" val="3365880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Major Characters</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a:xfrm>
            <a:off x="457200" y="1600200"/>
            <a:ext cx="4114800" cy="4525963"/>
          </a:xfrm>
        </p:spPr>
        <p:txBody>
          <a:bodyPr/>
          <a:lstStyle/>
          <a:p>
            <a:pPr marL="0" indent="0">
              <a:buNone/>
            </a:pPr>
            <a:r>
              <a:rPr lang="en-US" dirty="0" smtClean="0">
                <a:solidFill>
                  <a:schemeClr val="bg2">
                    <a:lumMod val="75000"/>
                  </a:schemeClr>
                </a:solidFill>
                <a:latin typeface="Algerian" pitchFamily="82" charset="0"/>
              </a:rPr>
              <a:t>The Marquis – Mysterious villain, fusion of flesh and machine</a:t>
            </a:r>
          </a:p>
          <a:p>
            <a:pPr marL="0" indent="0">
              <a:buNone/>
            </a:pPr>
            <a:endParaRPr lang="en-US" dirty="0">
              <a:solidFill>
                <a:schemeClr val="bg2">
                  <a:lumMod val="75000"/>
                </a:schemeClr>
              </a:solidFill>
              <a:latin typeface="Algerian" pitchFamily="82"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1752600"/>
            <a:ext cx="3185160" cy="4343400"/>
          </a:xfrm>
          <a:prstGeom prst="rect">
            <a:avLst/>
          </a:prstGeom>
        </p:spPr>
      </p:pic>
    </p:spTree>
    <p:extLst>
      <p:ext uri="{BB962C8B-B14F-4D97-AF65-F5344CB8AC3E}">
        <p14:creationId xmlns:p14="http://schemas.microsoft.com/office/powerpoint/2010/main" val="2354330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latin typeface="Algerian" pitchFamily="82" charset="0"/>
              </a:rPr>
              <a:t>Major Characters</a:t>
            </a:r>
            <a:endParaRPr lang="en-US" dirty="0">
              <a:solidFill>
                <a:schemeClr val="bg2">
                  <a:lumMod val="50000"/>
                </a:schemeClr>
              </a:solidFill>
              <a:latin typeface="Algerian" pitchFamily="82" charset="0"/>
            </a:endParaRPr>
          </a:p>
        </p:txBody>
      </p:sp>
      <p:sp>
        <p:nvSpPr>
          <p:cNvPr id="3" name="Content Placeholder 2"/>
          <p:cNvSpPr>
            <a:spLocks noGrp="1"/>
          </p:cNvSpPr>
          <p:nvPr>
            <p:ph idx="1"/>
          </p:nvPr>
        </p:nvSpPr>
        <p:spPr>
          <a:xfrm>
            <a:off x="457200" y="1600200"/>
            <a:ext cx="4267200" cy="4525963"/>
          </a:xfrm>
        </p:spPr>
        <p:txBody>
          <a:bodyPr/>
          <a:lstStyle/>
          <a:p>
            <a:pPr marL="0" indent="0">
              <a:buNone/>
            </a:pPr>
            <a:r>
              <a:rPr lang="en-US" dirty="0" smtClean="0">
                <a:solidFill>
                  <a:schemeClr val="bg2">
                    <a:lumMod val="75000"/>
                  </a:schemeClr>
                </a:solidFill>
                <a:latin typeface="Algerian" pitchFamily="82" charset="0"/>
              </a:rPr>
              <a:t>Field Marshall Friedrich </a:t>
            </a:r>
            <a:r>
              <a:rPr lang="en-US" dirty="0" err="1" smtClean="0">
                <a:solidFill>
                  <a:schemeClr val="bg2">
                    <a:lumMod val="75000"/>
                  </a:schemeClr>
                </a:solidFill>
                <a:latin typeface="Algerian" pitchFamily="82" charset="0"/>
              </a:rPr>
              <a:t>Teschen</a:t>
            </a:r>
            <a:r>
              <a:rPr lang="en-US" dirty="0" smtClean="0">
                <a:solidFill>
                  <a:schemeClr val="bg2">
                    <a:lumMod val="75000"/>
                  </a:schemeClr>
                </a:solidFill>
                <a:latin typeface="Algerian" pitchFamily="82" charset="0"/>
              </a:rPr>
              <a:t> – </a:t>
            </a:r>
            <a:r>
              <a:rPr lang="en-US" dirty="0" smtClean="0">
                <a:solidFill>
                  <a:schemeClr val="bg2">
                    <a:lumMod val="75000"/>
                  </a:schemeClr>
                </a:solidFill>
                <a:latin typeface="Algerian" pitchFamily="82" charset="0"/>
              </a:rPr>
              <a:t>Commander of The Combined might of the European Alliance</a:t>
            </a:r>
            <a:endParaRPr lang="en-US" dirty="0">
              <a:solidFill>
                <a:schemeClr val="bg2">
                  <a:lumMod val="75000"/>
                </a:schemeClr>
              </a:solidFill>
              <a:latin typeface="Algerian" pitchFamily="82"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2939" y="2057400"/>
            <a:ext cx="1767840" cy="3466353"/>
          </a:xfrm>
          <a:prstGeom prst="rect">
            <a:avLst/>
          </a:prstGeom>
        </p:spPr>
      </p:pic>
    </p:spTree>
    <p:extLst>
      <p:ext uri="{BB962C8B-B14F-4D97-AF65-F5344CB8AC3E}">
        <p14:creationId xmlns:p14="http://schemas.microsoft.com/office/powerpoint/2010/main" val="29632413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TotalTime>
  <Words>455</Words>
  <Application>Microsoft Office PowerPoint</Application>
  <PresentationFormat>On-screen Show (4:3)</PresentationFormat>
  <Paragraphs>68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Automaton</vt:lpstr>
      <vt:lpstr>PowerPoint Presentation</vt:lpstr>
      <vt:lpstr>PowerPoint Presentation</vt:lpstr>
      <vt:lpstr>World of Innovation</vt:lpstr>
      <vt:lpstr>City of Mystery</vt:lpstr>
      <vt:lpstr>Gameplay – Challenge Hierarchy</vt:lpstr>
      <vt:lpstr>Major Characters</vt:lpstr>
      <vt:lpstr>Major Characters</vt:lpstr>
      <vt:lpstr>Major Characters</vt:lpstr>
      <vt:lpstr>Game Information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Automaton</dc:title>
  <dc:creator>Mark T Wlodarski</dc:creator>
  <cp:lastModifiedBy>Mark T Wlodarski</cp:lastModifiedBy>
  <cp:revision>24</cp:revision>
  <dcterms:created xsi:type="dcterms:W3CDTF">2011-02-15T21:46:37Z</dcterms:created>
  <dcterms:modified xsi:type="dcterms:W3CDTF">2011-02-22T21:30:42Z</dcterms:modified>
</cp:coreProperties>
</file>