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58" r:id="rId1"/>
  </p:sldMasterIdLst>
  <p:notesMasterIdLst>
    <p:notesMasterId r:id="rId6"/>
  </p:notesMasterIdLst>
  <p:handoutMasterIdLst>
    <p:handoutMasterId r:id="rId7"/>
  </p:handoutMasterIdLst>
  <p:sldIdLst>
    <p:sldId id="532" r:id="rId2"/>
    <p:sldId id="533" r:id="rId3"/>
    <p:sldId id="534" r:id="rId4"/>
    <p:sldId id="535" r:id="rId5"/>
  </p:sldIdLst>
  <p:sldSz cx="9144000" cy="6858000" type="screen4x3"/>
  <p:notesSz cx="9448800" cy="7150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frameSlides="1"/>
  <p:clrMru>
    <a:srgbClr val="EE7D3E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vertBarState="maximized">
    <p:restoredLeft sz="18391" autoAdjust="0"/>
    <p:restoredTop sz="80846" autoAdjust="0"/>
  </p:normalViewPr>
  <p:slideViewPr>
    <p:cSldViewPr snapToObjects="1">
      <p:cViewPr varScale="1">
        <p:scale>
          <a:sx n="53" d="100"/>
          <a:sy n="53" d="100"/>
        </p:scale>
        <p:origin x="-40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58989913" cy="58989913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8" y="5"/>
            <a:ext cx="4094481" cy="357505"/>
          </a:xfrm>
          <a:prstGeom prst="rect">
            <a:avLst/>
          </a:prstGeom>
        </p:spPr>
        <p:txBody>
          <a:bodyPr vert="horz" lIns="94812" tIns="47405" rIns="94812" bIns="47405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352684" y="5"/>
            <a:ext cx="4094481" cy="357505"/>
          </a:xfrm>
          <a:prstGeom prst="rect">
            <a:avLst/>
          </a:prstGeom>
        </p:spPr>
        <p:txBody>
          <a:bodyPr vert="horz" lIns="94812" tIns="47405" rIns="94812" bIns="47405" rtlCol="0"/>
          <a:lstStyle>
            <a:lvl1pPr algn="r">
              <a:defRPr sz="1200"/>
            </a:lvl1pPr>
          </a:lstStyle>
          <a:p>
            <a:fld id="{4CBA82AE-9117-4CD7-853B-77372F56FEFF}" type="datetimeFigureOut">
              <a:rPr lang="en-US" smtClean="0"/>
              <a:pPr/>
              <a:t>2/4/2008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8" y="6790944"/>
            <a:ext cx="4094481" cy="357505"/>
          </a:xfrm>
          <a:prstGeom prst="rect">
            <a:avLst/>
          </a:prstGeom>
        </p:spPr>
        <p:txBody>
          <a:bodyPr vert="horz" lIns="94812" tIns="47405" rIns="94812" bIns="47405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352684" y="6790944"/>
            <a:ext cx="4094481" cy="357505"/>
          </a:xfrm>
          <a:prstGeom prst="rect">
            <a:avLst/>
          </a:prstGeom>
        </p:spPr>
        <p:txBody>
          <a:bodyPr vert="horz" lIns="94812" tIns="47405" rIns="94812" bIns="47405" rtlCol="0" anchor="b"/>
          <a:lstStyle>
            <a:lvl1pPr algn="r">
              <a:defRPr sz="1200"/>
            </a:lvl1pPr>
          </a:lstStyle>
          <a:p>
            <a:fld id="{1E81AD3F-07D5-4C03-870B-A99B0C58B02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8" y="5"/>
            <a:ext cx="4094481" cy="357505"/>
          </a:xfrm>
          <a:prstGeom prst="rect">
            <a:avLst/>
          </a:prstGeom>
        </p:spPr>
        <p:txBody>
          <a:bodyPr vert="horz" lIns="94812" tIns="47405" rIns="94812" bIns="47405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352137" y="5"/>
            <a:ext cx="4094481" cy="357505"/>
          </a:xfrm>
          <a:prstGeom prst="rect">
            <a:avLst/>
          </a:prstGeom>
        </p:spPr>
        <p:txBody>
          <a:bodyPr vert="horz" lIns="94812" tIns="47405" rIns="94812" bIns="47405" rtlCol="0"/>
          <a:lstStyle>
            <a:lvl1pPr algn="r">
              <a:defRPr sz="1200"/>
            </a:lvl1pPr>
          </a:lstStyle>
          <a:p>
            <a:fld id="{3842907C-D0AA-4C58-9F94-58B40AD65B29}" type="datetimeFigureOut">
              <a:rPr lang="en-US" smtClean="0"/>
              <a:pPr/>
              <a:t>2/4/2008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938463" y="538163"/>
            <a:ext cx="3571875" cy="26797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812" tIns="47405" rIns="94812" bIns="47405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44884" y="3396299"/>
            <a:ext cx="7559039" cy="3217545"/>
          </a:xfrm>
          <a:prstGeom prst="rect">
            <a:avLst/>
          </a:prstGeom>
        </p:spPr>
        <p:txBody>
          <a:bodyPr vert="horz" lIns="94812" tIns="47405" rIns="94812" bIns="47405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8" y="6791357"/>
            <a:ext cx="4094481" cy="357505"/>
          </a:xfrm>
          <a:prstGeom prst="rect">
            <a:avLst/>
          </a:prstGeom>
        </p:spPr>
        <p:txBody>
          <a:bodyPr vert="horz" lIns="94812" tIns="47405" rIns="94812" bIns="47405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352137" y="6791357"/>
            <a:ext cx="4094481" cy="357505"/>
          </a:xfrm>
          <a:prstGeom prst="rect">
            <a:avLst/>
          </a:prstGeom>
        </p:spPr>
        <p:txBody>
          <a:bodyPr vert="horz" lIns="94812" tIns="47405" rIns="94812" bIns="47405" rtlCol="0" anchor="b"/>
          <a:lstStyle>
            <a:lvl1pPr algn="r">
              <a:defRPr sz="1200"/>
            </a:lvl1pPr>
          </a:lstStyle>
          <a:p>
            <a:fld id="{1D76769E-C829-4283-B80E-CB90D995C29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rtl="0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582807"/>
            <a:ext cx="7772400" cy="1199704"/>
          </a:xfrm>
        </p:spPr>
        <p:txBody>
          <a:bodyPr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grpSp>
        <p:nvGrpSpPr>
          <p:cNvPr id="2" name="Group 14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Shape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lang="en-US"/>
            </a:p>
          </p:txBody>
        </p:sp>
        <p:sp>
          <p:nvSpPr>
            <p:cNvPr id="8" name="Shape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lang="en-US"/>
            </a:p>
          </p:txBody>
        </p:sp>
        <p:sp>
          <p:nvSpPr>
            <p:cNvPr id="11" name="Shape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/>
              <a:endParaRPr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E6E13C79-1C97-4B32-B2AE-1A69C169643E}" type="datetime2">
              <a:rPr lang="en-US" smtClean="0"/>
              <a:pPr/>
              <a:t>Monday, February 04, 2008</a:t>
            </a:fld>
            <a:endParaRPr lang="en-US">
              <a:solidFill>
                <a:srgbClr val="FFFFFF"/>
              </a:solidFill>
            </a:endParaRPr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>
              <a:solidFill>
                <a:schemeClr val="accent1">
                  <a:tint val="20000"/>
                </a:schemeClr>
              </a:solidFill>
            </a:endParaRPr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45292C34-3E5E-4BA5-AF54-F1601B144FB0}" type="slidenum">
              <a:rPr lang="en-US" smtClean="0"/>
              <a:pPr/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10E14BF-C004-4398-9186-5EE680724D95}" type="datetime2">
              <a:rPr lang="en-US" smtClean="0"/>
              <a:pPr/>
              <a:t>Monday, February 04, 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5292C34-3E5E-4BA5-AF54-F1601B144FB0}" type="slidenum">
              <a:rPr lang="en-US" sz="1400" smtClean="0">
                <a:solidFill>
                  <a:schemeClr val="tx2">
                    <a:shade val="50000"/>
                  </a:schemeClr>
                </a:solidFill>
              </a:rPr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10E14BF-C004-4398-9186-5EE680724D95}" type="datetime2">
              <a:rPr lang="en-US" smtClean="0"/>
              <a:pPr/>
              <a:t>Monday, February 04, 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5292C34-3E5E-4BA5-AF54-F1601B144FB0}" type="slidenum">
              <a:rPr lang="en-US" sz="1400" smtClean="0">
                <a:solidFill>
                  <a:schemeClr val="tx2">
                    <a:shade val="50000"/>
                  </a:schemeClr>
                </a:solidFill>
              </a:rPr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27FEF5B-F2CC-4EC5-8F1F-29A8BF9EFFA9}" type="datetime2">
              <a:rPr lang="en-US" smtClean="0"/>
              <a:pPr/>
              <a:t>Monday, February 04, 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C410EEA-824F-4D46-AFE7-60426C8C06B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888512"/>
            <a:ext cx="4572000" cy="1454888"/>
          </a:xfrm>
        </p:spPr>
        <p:txBody>
          <a:bodyPr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F4709C1-563D-4D9C-B702-B64C84A5A174}" type="datetime2">
              <a:rPr lang="en-US" smtClean="0"/>
              <a:pPr/>
              <a:t>Monday, February 04, 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C410EEA-824F-4D46-AFE7-60426C8C06B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/>
            <a:endParaRPr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/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E8303D9-A6EB-41FB-BF22-3F49E470997E}" type="datetime2">
              <a:rPr lang="en-US" smtClean="0"/>
              <a:pPr/>
              <a:t>Monday, February 04, 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C410EEA-824F-4D46-AFE7-60426C8C06B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72430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72430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9BB0534-5698-4F62-9CFE-5DE61A073E78}" type="datetime2">
              <a:rPr lang="en-US" smtClean="0"/>
              <a:pPr/>
              <a:t>Monday, February 04, 2008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C410EEA-824F-4D46-AFE7-60426C8C06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84827A3-B249-4F87-AB1A-1E06AC1AA2A4}" type="datetime2">
              <a:rPr lang="en-US" smtClean="0"/>
              <a:pPr/>
              <a:t>Monday, February 04, 2008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C410EEA-824F-4D46-AFE7-60426C8C06B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1546142-29B2-49CC-BCC6-A3AD70B4960E}" type="datetime2">
              <a:rPr lang="en-US" smtClean="0"/>
              <a:pPr/>
              <a:t>Monday, February 04, 2008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C410EEA-824F-4D46-AFE7-60426C8C06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34000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E86C4691-4882-40A8-AF62-8CF6A18D40B2}" type="datetime2">
              <a:rPr lang="en-US" smtClean="0"/>
              <a:pPr/>
              <a:t>Monday, February 04, 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C410EEA-824F-4D46-AFE7-60426C8C06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371568"/>
            <a:ext cx="7162800" cy="648232"/>
          </a:xfrm>
          <a:noFill/>
        </p:spPr>
        <p:txBody>
          <a:bodyPr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61C6776A-4DEC-47EE-8A49-2C150ECB5465}" type="datetime2">
              <a:rPr lang="en-US" smtClean="0"/>
              <a:pPr/>
              <a:t>Monday, February 04, 2008</a:t>
            </a:fld>
            <a:endParaRPr lang="en-US">
              <a:solidFill>
                <a:schemeClr val="tx1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C410EEA-824F-4D46-AFE7-60426C8C06B0}" type="slidenum">
              <a:rPr lang="en-US" smtClean="0"/>
              <a:pPr/>
              <a:t>‹#›</a:t>
            </a:fld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07688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Shape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lang="en-US"/>
          </a:p>
        </p:txBody>
      </p:sp>
      <p:sp>
        <p:nvSpPr>
          <p:cNvPr id="9" name="Shape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/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/>
            <a:endParaRPr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/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hape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lang="en-US"/>
          </a:p>
        </p:txBody>
      </p:sp>
      <p:sp>
        <p:nvSpPr>
          <p:cNvPr id="12" name="Shape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/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>
              <a:defRPr sz="1000">
                <a:solidFill>
                  <a:schemeClr val="tx1"/>
                </a:solidFill>
              </a:defRPr>
            </a:lvl1pPr>
            <a:extLst/>
          </a:lstStyle>
          <a:p>
            <a:fld id="{D10E14BF-C004-4398-9186-5EE680724D95}" type="datetime2">
              <a:rPr lang="en-US" smtClean="0"/>
              <a:pPr/>
              <a:t>Monday, February 04, 2008</a:t>
            </a:fld>
            <a:endParaRPr lang="en-US" sz="1000">
              <a:solidFill>
                <a:schemeClr val="tx1"/>
              </a:solidFill>
            </a:endParaRPr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>
              <a:defRPr sz="1000">
                <a:solidFill>
                  <a:schemeClr val="tx1"/>
                </a:solidFill>
              </a:defRPr>
            </a:lvl1pPr>
            <a:extLst/>
          </a:lstStyle>
          <a:p>
            <a:pPr algn="r"/>
            <a:endParaRPr lang="en-US" sz="1000">
              <a:solidFill>
                <a:schemeClr val="tx1"/>
              </a:solidFill>
            </a:endParaRP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>
              <a:defRPr sz="1000" b="0">
                <a:solidFill>
                  <a:schemeClr val="tx1"/>
                </a:solidFill>
              </a:defRPr>
            </a:lvl1pPr>
            <a:extLst/>
          </a:lstStyle>
          <a:p>
            <a:fld id="{45292C34-3E5E-4BA5-AF54-F1601B144FB0}" type="slidenum">
              <a:rPr lang="en-US" sz="1400" smtClean="0">
                <a:solidFill>
                  <a:schemeClr val="tx2">
                    <a:shade val="50000"/>
                  </a:schemeClr>
                </a:solidFill>
              </a:rPr>
              <a:pPr/>
              <a:t>‹#›</a:t>
            </a:fld>
            <a:endParaRPr lang="en-US" sz="1000" b="0">
              <a:solidFill>
                <a:schemeClr val="tx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txStyles>
    <p:titleStyle>
      <a:lvl1pPr algn="l" rtl="0" eaLnBrk="1" latinLnBrk="0" hangingPunct="1">
        <a:spcBef>
          <a:spcPct val="0"/>
        </a:spcBef>
        <a:buNone/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5000"/>
        <a:buFont typeface="Wingdings 3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Other projects have been highly-specified.  For this one, you have a lot of leeway and can be very creative.</a:t>
            </a:r>
          </a:p>
          <a:p>
            <a:r>
              <a:rPr lang="en-US" dirty="0" smtClean="0"/>
              <a:t>GUI-based program</a:t>
            </a:r>
          </a:p>
          <a:p>
            <a:r>
              <a:rPr lang="en-US" dirty="0" smtClean="0"/>
              <a:t>Check the words of a text file for spelling</a:t>
            </a:r>
          </a:p>
          <a:p>
            <a:pPr lvl="1"/>
            <a:r>
              <a:rPr lang="en-US" dirty="0" smtClean="0"/>
              <a:t>User can browse to file</a:t>
            </a:r>
          </a:p>
          <a:p>
            <a:r>
              <a:rPr lang="en-US" dirty="0" smtClean="0"/>
              <a:t>Flag words that are not in program's dictionary</a:t>
            </a:r>
          </a:p>
          <a:p>
            <a:r>
              <a:rPr lang="en-US" dirty="0" smtClean="0"/>
              <a:t>Suggest possible  alternate spellings</a:t>
            </a:r>
          </a:p>
          <a:p>
            <a:pPr lvl="1"/>
            <a:r>
              <a:rPr lang="en-US" dirty="0" smtClean="0"/>
              <a:t>Think of ways misspelling can occur:</a:t>
            </a:r>
          </a:p>
          <a:p>
            <a:pPr lvl="2"/>
            <a:r>
              <a:rPr lang="en-US" dirty="0" smtClean="0"/>
              <a:t>missing or added letters</a:t>
            </a:r>
          </a:p>
          <a:p>
            <a:pPr lvl="2"/>
            <a:r>
              <a:rPr lang="en-US" dirty="0" smtClean="0"/>
              <a:t>transposed letters</a:t>
            </a:r>
          </a:p>
          <a:p>
            <a:pPr lvl="2"/>
            <a:r>
              <a:rPr lang="en-US" dirty="0" smtClean="0"/>
              <a:t>no space between words</a:t>
            </a:r>
          </a:p>
          <a:p>
            <a:pPr lvl="2"/>
            <a:r>
              <a:rPr lang="en-US" dirty="0" smtClean="0"/>
              <a:t>things you come up with</a:t>
            </a:r>
          </a:p>
          <a:p>
            <a:r>
              <a:rPr lang="en-US" dirty="0" smtClean="0"/>
              <a:t>An interface that allows user to correct the spelling.</a:t>
            </a:r>
          </a:p>
          <a:p>
            <a:pPr lvl="1"/>
            <a:r>
              <a:rPr lang="en-US" dirty="0" smtClean="0"/>
              <a:t>change, ignore, ignore all, …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SpellChecker</a:t>
            </a:r>
            <a:r>
              <a:rPr lang="en-US" dirty="0" smtClean="0"/>
              <a:t> and Suggester</a:t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Some GUI things you'll want to learn how to do</a:t>
            </a:r>
          </a:p>
          <a:p>
            <a:pPr lvl="1"/>
            <a:r>
              <a:rPr lang="en-US" dirty="0" smtClean="0"/>
              <a:t>Browse to a file and open it</a:t>
            </a:r>
          </a:p>
          <a:p>
            <a:pPr lvl="1"/>
            <a:r>
              <a:rPr lang="en-US" dirty="0" smtClean="0"/>
              <a:t>Deal with text in a text box</a:t>
            </a:r>
          </a:p>
          <a:p>
            <a:pPr lvl="1"/>
            <a:r>
              <a:rPr lang="en-US" dirty="0" smtClean="0"/>
              <a:t>Display a list of choices and get user selection</a:t>
            </a:r>
          </a:p>
          <a:p>
            <a:r>
              <a:rPr lang="en-US" dirty="0" smtClean="0"/>
              <a:t>Some things to do if you didn't do them already.</a:t>
            </a:r>
          </a:p>
          <a:p>
            <a:pPr lvl="1"/>
            <a:r>
              <a:rPr lang="en-US" dirty="0" smtClean="0"/>
              <a:t>Look for a dictionary to use (share it!)</a:t>
            </a:r>
          </a:p>
          <a:p>
            <a:pPr lvl="1"/>
            <a:r>
              <a:rPr lang="en-US" dirty="0" smtClean="0"/>
              <a:t>Look at user interfaces of some spell-checkers</a:t>
            </a:r>
          </a:p>
          <a:p>
            <a:pPr lvl="1"/>
            <a:r>
              <a:rPr lang="en-US" dirty="0" smtClean="0"/>
              <a:t>Look up various Java classes that may be useful</a:t>
            </a:r>
          </a:p>
          <a:p>
            <a:pPr lvl="2"/>
            <a:r>
              <a:rPr lang="en-US" dirty="0" smtClean="0"/>
              <a:t>Especially helpful: The Java Swing book from Safari Tech Books online (see course syllabus)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SpellChecker</a:t>
            </a:r>
            <a:r>
              <a:rPr lang="en-US" dirty="0" smtClean="0"/>
              <a:t> and Suggester</a:t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Now.  Look for a dictionary, think about the kinds of spelling errors you want to detect/correct.</a:t>
            </a:r>
          </a:p>
          <a:p>
            <a:r>
              <a:rPr lang="en-US" dirty="0" smtClean="0"/>
              <a:t>Day 25.  Begin working with your partners.</a:t>
            </a:r>
          </a:p>
          <a:p>
            <a:r>
              <a:rPr lang="en-US" dirty="0" smtClean="0"/>
              <a:t>Day 27.  Demonstrate some progress in class.</a:t>
            </a:r>
          </a:p>
          <a:p>
            <a:r>
              <a:rPr lang="en-US" dirty="0" smtClean="0"/>
              <a:t>Day 30.  Final submission of the project is due.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Mini-project timetable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 smtClean="0"/>
              <a:t>Spell-checker teams</a:t>
            </a:r>
            <a:endParaRPr 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42900" y="971550"/>
            <a:ext cx="6115050" cy="4706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TextBox 5"/>
          <p:cNvSpPr txBox="1"/>
          <p:nvPr/>
        </p:nvSpPr>
        <p:spPr>
          <a:xfrm>
            <a:off x="4800600" y="5678078"/>
            <a:ext cx="4343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accent6"/>
                </a:solidFill>
              </a:rPr>
              <a:t>Repositories will  be available soon</a:t>
            </a:r>
            <a:endParaRPr lang="en-US" sz="2400" b="1" dirty="0">
              <a:solidFill>
                <a:schemeClr val="accent6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resentation on brainstorming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130000" t="-95000" r="40000" b="21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Presentation on brainstorming</Template>
  <TotalTime>0</TotalTime>
  <Words>240</Words>
  <Application>Microsoft Office PowerPoint</Application>
  <PresentationFormat>On-screen Show (4:3)</PresentationFormat>
  <Paragraphs>31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Presentation on brainstorming</vt:lpstr>
      <vt:lpstr>SpellChecker and Suggester </vt:lpstr>
      <vt:lpstr>SpellChecker and Suggester </vt:lpstr>
      <vt:lpstr>Mini-project timetable</vt:lpstr>
      <vt:lpstr>Spell-checker teams</vt:lpstr>
    </vt:vector>
  </TitlesOfParts>
  <Manager/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2007-11-19T15:20:41Z</dcterms:created>
  <dcterms:modified xsi:type="dcterms:W3CDTF">2008-02-04T16:31:45Z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TC101671231033</vt:lpwstr>
  </property>
</Properties>
</file>