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heme/themeOverride3.xml" ContentType="application/vnd.openxmlformats-officedocument.themeOverride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Override1.xml" ContentType="application/vnd.openxmlformats-officedocument.themeOverride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ustom.xml" ContentType="application/vnd.openxmlformats-officedocument.custom-properties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theme/themeOverride4.xml" ContentType="application/vnd.openxmlformats-officedocument.themeOverride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1" r:id="rId1"/>
  </p:sldMasterIdLst>
  <p:notesMasterIdLst>
    <p:notesMasterId r:id="rId33"/>
  </p:notesMasterIdLst>
  <p:handoutMasterIdLst>
    <p:handoutMasterId r:id="rId34"/>
  </p:handoutMasterIdLst>
  <p:sldIdLst>
    <p:sldId id="256" r:id="rId2"/>
    <p:sldId id="314" r:id="rId3"/>
    <p:sldId id="308" r:id="rId4"/>
    <p:sldId id="319" r:id="rId5"/>
    <p:sldId id="337" r:id="rId6"/>
    <p:sldId id="339" r:id="rId7"/>
    <p:sldId id="340" r:id="rId8"/>
    <p:sldId id="345" r:id="rId9"/>
    <p:sldId id="346" r:id="rId10"/>
    <p:sldId id="347" r:id="rId11"/>
    <p:sldId id="341" r:id="rId12"/>
    <p:sldId id="342" r:id="rId13"/>
    <p:sldId id="343" r:id="rId14"/>
    <p:sldId id="349" r:id="rId15"/>
    <p:sldId id="348" r:id="rId16"/>
    <p:sldId id="357" r:id="rId17"/>
    <p:sldId id="358" r:id="rId18"/>
    <p:sldId id="359" r:id="rId19"/>
    <p:sldId id="360" r:id="rId20"/>
    <p:sldId id="361" r:id="rId21"/>
    <p:sldId id="362" r:id="rId22"/>
    <p:sldId id="363" r:id="rId23"/>
    <p:sldId id="364" r:id="rId24"/>
    <p:sldId id="365" r:id="rId25"/>
    <p:sldId id="350" r:id="rId26"/>
    <p:sldId id="351" r:id="rId27"/>
    <p:sldId id="352" r:id="rId28"/>
    <p:sldId id="353" r:id="rId29"/>
    <p:sldId id="354" r:id="rId30"/>
    <p:sldId id="355" r:id="rId31"/>
    <p:sldId id="366" r:id="rId32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A1F28"/>
    <a:srgbClr val="EE7D3E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347" autoAdjust="0"/>
    <p:restoredTop sz="77901" autoAdjust="0"/>
  </p:normalViewPr>
  <p:slideViewPr>
    <p:cSldViewPr snapToObjects="1">
      <p:cViewPr varScale="1">
        <p:scale>
          <a:sx n="57" d="100"/>
          <a:sy n="57" d="100"/>
        </p:scale>
        <p:origin x="-61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1"/>
            <a:ext cx="3038145" cy="465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423" tIns="46212" rIns="92423" bIns="46212" numCol="1" anchor="t" anchorCtr="0" compatLnSpc="1">
            <a:prstTxWarp prst="textNoShape">
              <a:avLst/>
            </a:prstTxWarp>
          </a:bodyPr>
          <a:lstStyle>
            <a:lvl1pPr defTabSz="906322">
              <a:defRPr sz="11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3972256" y="1"/>
            <a:ext cx="3036623" cy="465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423" tIns="46212" rIns="92423" bIns="46212" numCol="1" anchor="t" anchorCtr="0" compatLnSpc="1">
            <a:prstTxWarp prst="textNoShape">
              <a:avLst/>
            </a:prstTxWarp>
          </a:bodyPr>
          <a:lstStyle>
            <a:lvl1pPr algn="r" defTabSz="906322">
              <a:defRPr sz="1100">
                <a:latin typeface="Calibri" pitchFamily="34" charset="0"/>
              </a:defRPr>
            </a:lvl1pPr>
          </a:lstStyle>
          <a:p>
            <a:pPr>
              <a:defRPr/>
            </a:pPr>
            <a:fld id="{85BAFBDF-F6F3-4443-AD06-75D2626AD943}" type="datetimeFigureOut">
              <a:rPr lang="en-US"/>
              <a:pPr>
                <a:defRPr/>
              </a:pPr>
              <a:t>5/22/2009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0" y="8829122"/>
            <a:ext cx="3038145" cy="465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423" tIns="46212" rIns="92423" bIns="46212" numCol="1" anchor="b" anchorCtr="0" compatLnSpc="1">
            <a:prstTxWarp prst="textNoShape">
              <a:avLst/>
            </a:prstTxWarp>
          </a:bodyPr>
          <a:lstStyle>
            <a:lvl1pPr defTabSz="906322">
              <a:defRPr sz="11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3972256" y="8829122"/>
            <a:ext cx="3036623" cy="465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423" tIns="46212" rIns="92423" bIns="46212" numCol="1" anchor="b" anchorCtr="0" compatLnSpc="1">
            <a:prstTxWarp prst="textNoShape">
              <a:avLst/>
            </a:prstTxWarp>
          </a:bodyPr>
          <a:lstStyle>
            <a:lvl1pPr algn="r" defTabSz="906322">
              <a:defRPr sz="1100">
                <a:latin typeface="Calibri" pitchFamily="34" charset="0"/>
              </a:defRPr>
            </a:lvl1pPr>
          </a:lstStyle>
          <a:p>
            <a:pPr>
              <a:defRPr/>
            </a:pPr>
            <a:fld id="{1D4E9397-3B60-43BF-84D9-9B3017F01E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1"/>
            <a:ext cx="3038145" cy="465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423" tIns="46212" rIns="92423" bIns="46212" numCol="1" anchor="t" anchorCtr="0" compatLnSpc="1">
            <a:prstTxWarp prst="textNoShape">
              <a:avLst/>
            </a:prstTxWarp>
          </a:bodyPr>
          <a:lstStyle>
            <a:lvl1pPr defTabSz="906322">
              <a:defRPr sz="11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 bwMode="auto">
          <a:xfrm>
            <a:off x="3970734" y="1"/>
            <a:ext cx="3038145" cy="465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423" tIns="46212" rIns="92423" bIns="46212" numCol="1" anchor="t" anchorCtr="0" compatLnSpc="1">
            <a:prstTxWarp prst="textNoShape">
              <a:avLst/>
            </a:prstTxWarp>
          </a:bodyPr>
          <a:lstStyle>
            <a:lvl1pPr algn="r" defTabSz="906322">
              <a:defRPr sz="1100">
                <a:latin typeface="Calibri" pitchFamily="34" charset="0"/>
              </a:defRPr>
            </a:lvl1pPr>
          </a:lstStyle>
          <a:p>
            <a:pPr>
              <a:defRPr/>
            </a:pPr>
            <a:fld id="{DC5CBD15-DAEC-482A-BF18-31FAD01407AD}" type="datetimeFigureOut">
              <a:rPr lang="en-US"/>
              <a:pPr>
                <a:defRPr/>
              </a:pPr>
              <a:t>5/22/2009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8500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9099" tIns="44550" rIns="89099" bIns="4455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701346" y="4416099"/>
            <a:ext cx="5607711" cy="4183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423" tIns="46212" rIns="92423" bIns="462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  <a:endParaRPr lang="en-US" noProof="0"/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8829122"/>
            <a:ext cx="3038145" cy="465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423" tIns="46212" rIns="92423" bIns="46212" numCol="1" anchor="b" anchorCtr="0" compatLnSpc="1">
            <a:prstTxWarp prst="textNoShape">
              <a:avLst/>
            </a:prstTxWarp>
          </a:bodyPr>
          <a:lstStyle>
            <a:lvl1pPr defTabSz="906322">
              <a:defRPr sz="11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3970734" y="8829122"/>
            <a:ext cx="3038145" cy="465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423" tIns="46212" rIns="92423" bIns="46212" numCol="1" anchor="b" anchorCtr="0" compatLnSpc="1">
            <a:prstTxWarp prst="textNoShape">
              <a:avLst/>
            </a:prstTxWarp>
          </a:bodyPr>
          <a:lstStyle>
            <a:lvl1pPr algn="r" defTabSz="906322">
              <a:defRPr sz="1100">
                <a:latin typeface="Calibri" pitchFamily="34" charset="0"/>
              </a:defRPr>
            </a:lvl1pPr>
          </a:lstStyle>
          <a:p>
            <a:pPr>
              <a:defRPr/>
            </a:pPr>
            <a:fld id="{8E1E7BBF-CE1C-4229-B5DF-FD942BE39C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590D108-011A-4443-AB6B-7C2BAF14EBAF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529F75A-8C44-4B4E-8B26-C0F3A0E0048D}" type="slidenum">
              <a:rPr lang="en-US" smtClean="0"/>
              <a:pPr/>
              <a:t>13</a:t>
            </a:fld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8A6CDDA-1166-426C-82FD-07AAAA4F49C8}" type="slidenum">
              <a:rPr lang="en-US" smtClean="0"/>
              <a:pPr/>
              <a:t>15</a:t>
            </a:fld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E1E7BBF-CE1C-4229-B5DF-FD942BE39C8D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75E9DE5-CD25-4DB5-A117-C750DB72FDA7}" type="slidenum">
              <a:rPr lang="en-US" smtClean="0"/>
              <a:pPr/>
              <a:t>17</a:t>
            </a:fld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Q: Have to move all the other elements up or down to make/use room.  O(n)</a:t>
            </a:r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A02F4BB-D5D0-4625-9778-DB9CB8618C12}" type="slidenum">
              <a:rPr lang="en-US" smtClean="0"/>
              <a:pPr/>
              <a:t>18</a:t>
            </a:fld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- Examples: employee list, music play list</a:t>
            </a:r>
          </a:p>
          <a:p>
            <a:r>
              <a:rPr lang="en-US" smtClean="0"/>
              <a:t>Sketch a linked list on the board.  </a:t>
            </a:r>
          </a:p>
          <a:p>
            <a:r>
              <a:rPr lang="en-US" smtClean="0"/>
              <a:t>Then show insertion and deletion.  </a:t>
            </a:r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DE8C0C7-58D4-40D4-9284-8D573920F887}" type="slidenum">
              <a:rPr lang="en-US" smtClean="0"/>
              <a:pPr/>
              <a:t>19</a:t>
            </a:fld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Rectangle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Hand-out copies of slide UML.</a:t>
            </a:r>
          </a:p>
          <a:p>
            <a:r>
              <a:rPr lang="en-US" smtClean="0"/>
              <a:t>Complete first two TODO items in LinkedListDemo</a:t>
            </a:r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C026BF5-68BC-4C3B-89B9-103DAB33B0F8}" type="slidenum">
              <a:rPr lang="en-US" smtClean="0"/>
              <a:pPr/>
              <a:t>21</a:t>
            </a:fld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Complete last TODO item in LinkedListDemo</a:t>
            </a:r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C0E7234-D0BE-4CCD-BBD5-2CE13B8F4ABD}" type="slidenum">
              <a:rPr lang="en-US" smtClean="0"/>
              <a:pPr/>
              <a:t>22</a:t>
            </a:fld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Review the provided code in lists.MyLinkedList.</a:t>
            </a:r>
          </a:p>
          <a:p>
            <a:r>
              <a:rPr lang="en-US" smtClean="0"/>
              <a:t>Implement the TODO items.</a:t>
            </a:r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62EC7-AE57-4078-A487-87FCB085078F}" type="slidenum">
              <a:rPr lang="en-US" smtClean="0"/>
              <a:pPr/>
              <a:t>23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When does the base case for the Ackermann function occur?  </a:t>
            </a:r>
          </a:p>
          <a:p>
            <a:r>
              <a:rPr lang="en-US" smtClean="0"/>
              <a:t>Ackermann has two recursive cases.  How do they differ?</a:t>
            </a:r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175E83B-690A-46E4-A988-372D0F63CCE7}" type="slidenum">
              <a:rPr lang="en-US" smtClean="0"/>
              <a:pPr/>
              <a:t>5</a:t>
            </a:fld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4B3609D-DCBE-4215-89BD-B949E212A3DD}" type="slidenum">
              <a:rPr lang="en-US" smtClean="0"/>
              <a:pPr/>
              <a:t>24</a:t>
            </a:fld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A7A3894-5761-411F-8038-32F99EA789AF}" type="slidenum">
              <a:rPr lang="en-US" smtClean="0"/>
              <a:pPr/>
              <a:t>25</a:t>
            </a:fld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Rectangle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Draw stack on board showing push and pop.</a:t>
            </a:r>
          </a:p>
          <a:p>
            <a:r>
              <a:rPr lang="en-US" smtClean="0"/>
              <a:t>Exercise: print words in reverse order.</a:t>
            </a:r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5CA8631-798F-49EB-8A78-164146B6ED9F}" type="slidenum">
              <a:rPr lang="en-US" smtClean="0"/>
              <a:pPr/>
              <a:t>27</a:t>
            </a:fld>
            <a:endParaRPr 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Draw queue on board showing enqueue and dequeue.</a:t>
            </a:r>
          </a:p>
          <a:p>
            <a:r>
              <a:rPr lang="en-US" smtClean="0"/>
              <a:t>Exercise: n-words before, i.e. pairs of words: (current word, nth word previous)</a:t>
            </a:r>
          </a:p>
          <a:p>
            <a:endParaRPr lang="en-US" smtClean="0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93982F0-0A47-41B4-92FB-54EEFF243CA1}" type="slidenum">
              <a:rPr lang="en-US" smtClean="0"/>
              <a:pPr/>
              <a:t>28</a:t>
            </a:fld>
            <a:endParaRPr lang="en-U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Rectangle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Sketch a tree set on the board.  Don’t worry about the details, just convey the gist of it to give the intuition for the log n performance. (Example use of TreeSet for quiz: tracking the cards in a hand where size is small and we might want to display them in sorted order.)</a:t>
            </a:r>
          </a:p>
          <a:p>
            <a:r>
              <a:rPr lang="en-US" smtClean="0"/>
              <a:t>Exercise: print an alphabetical list of all words that appear in the input file.</a:t>
            </a: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Exercise, count how many words have each length.  Print the number of words of various lengths.</a:t>
            </a:r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F007255-A082-46E8-897C-B8EB7F46DE2B}" type="slidenum">
              <a:rPr lang="en-US" smtClean="0"/>
              <a:pPr/>
              <a:t>30</a:t>
            </a:fld>
            <a:endParaRPr lang="en-US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E1E7BBF-CE1C-4229-B5DF-FD942BE39C8D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Rectangle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1" name="Rectangle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/>
              <a:t>Ask about running time</a:t>
            </a:r>
          </a:p>
          <a:p>
            <a:r>
              <a:rPr lang="en-US" dirty="0" smtClean="0"/>
              <a:t>Best and worst cases?  (They are all the same)</a:t>
            </a:r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F69A24D-AFCD-453E-903C-C7BC41D78704}" type="slidenum">
              <a:rPr lang="en-US" smtClean="0"/>
              <a:pPr/>
              <a:t>8</a:t>
            </a:fld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/>
              <a:t>Ask about running time</a:t>
            </a:r>
          </a:p>
          <a:p>
            <a:r>
              <a:rPr lang="en-US" dirty="0" smtClean="0"/>
              <a:t>Best and worst cases?  (They are all the same)</a:t>
            </a:r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F69A24D-AFCD-453E-903C-C7BC41D78704}" type="slidenum">
              <a:rPr lang="en-US" smtClean="0"/>
              <a:pPr/>
              <a:t>9</a:t>
            </a:fld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/>
              <a:t>Ask about running time</a:t>
            </a:r>
          </a:p>
          <a:p>
            <a:r>
              <a:rPr lang="en-US" dirty="0" smtClean="0"/>
              <a:t>Best and worst cases?  (They are all the same)</a:t>
            </a:r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F69A24D-AFCD-453E-903C-C7BC41D78704}" type="slidenum">
              <a:rPr lang="en-US" smtClean="0"/>
              <a:pPr/>
              <a:t>10</a:t>
            </a:fld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/>
              <a:t>Ask about running time</a:t>
            </a:r>
          </a:p>
          <a:p>
            <a:r>
              <a:rPr lang="en-US" dirty="0" smtClean="0"/>
              <a:t>Best and worst cases?  (They are all the same)</a:t>
            </a:r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F69A24D-AFCD-453E-903C-C7BC41D78704}" type="slidenum">
              <a:rPr lang="en-US" smtClean="0"/>
              <a:pPr/>
              <a:t>11</a:t>
            </a:fld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/>
              <a:t>Best case, worst case?</a:t>
            </a:r>
          </a:p>
          <a:p>
            <a:r>
              <a:rPr lang="en-US" dirty="0" err="1" smtClean="0"/>
              <a:t>Analysys</a:t>
            </a:r>
            <a:r>
              <a:rPr lang="en-US" dirty="0" smtClean="0"/>
              <a:t>.</a:t>
            </a:r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E297047-4A95-4D6F-B91B-16565E8EDAF4}" type="slidenum">
              <a:rPr lang="en-US" smtClean="0"/>
              <a:pPr/>
              <a:t>12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lang="en-US"/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>
                <a:defRPr/>
              </a:pPr>
              <a:endParaRPr lang="en-US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1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843F888A-D80A-42A4-9856-4F0008657659}" type="datetime2">
              <a:rPr lang="en-US"/>
              <a:pPr>
                <a:defRPr/>
              </a:pPr>
              <a:t>Friday, May 22, 2009</a:t>
            </a:fld>
            <a:endParaRPr lang="en-US" dirty="0"/>
          </a:p>
        </p:txBody>
      </p:sp>
      <p:sp>
        <p:nvSpPr>
          <p:cNvPr id="12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DCD0F6DB-DDC9-4DE7-AC59-EC5113A4888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BE4269-BAB4-4234-8212-5885497BE127}" type="datetime2">
              <a:rPr lang="en-US"/>
              <a:pPr>
                <a:defRPr/>
              </a:pPr>
              <a:t>Friday, May 22, 2009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7201AC-9AB3-4C82-85E6-D82687F202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E6D1F0-9061-44F9-B21D-BF2DCBE4F48D}" type="datetime2">
              <a:rPr lang="en-US"/>
              <a:pPr>
                <a:defRPr/>
              </a:pPr>
              <a:t>Friday, May 22, 2009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92DCDF-E7A2-4209-A864-121A5845E4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537585-ED0B-4967-B06F-F50FDCEF743B}" type="datetime2">
              <a:rPr lang="en-US"/>
              <a:pPr>
                <a:defRPr/>
              </a:pPr>
              <a:t>Friday, May 22, 2009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76637F-7CD1-4C8F-B90D-16BE36FD03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/>
          <p:cNvSpPr>
            <a:spLocks noChangeArrowheads="1"/>
          </p:cNvSpPr>
          <p:nvPr/>
        </p:nvSpPr>
        <p:spPr bwMode="auto"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rotWithShape="1">
            <a:gsLst>
              <a:gs pos="0">
                <a:srgbClr val="1389A6"/>
              </a:gs>
              <a:gs pos="72000">
                <a:srgbClr val="50B8DA"/>
              </a:gs>
              <a:gs pos="100000">
                <a:srgbClr val="7FC4DD"/>
              </a:gs>
            </a:gsLst>
            <a:lin ang="16200000"/>
          </a:gradFill>
          <a:ln w="3175" cap="rnd" algn="ctr">
            <a:solidFill>
              <a:srgbClr val="1E768C"/>
            </a:solidFill>
            <a:miter lim="800000"/>
            <a:headEnd/>
            <a:tailEnd/>
          </a:ln>
          <a:effectLst>
            <a:outerShdw dist="25400" dir="5400000" rotWithShape="0">
              <a:srgbClr val="808080">
                <a:alpha val="45999"/>
              </a:srgbClr>
            </a:outerShdw>
          </a:effectLst>
        </p:spPr>
        <p:txBody>
          <a:bodyPr anchor="ctr"/>
          <a:lstStyle>
            <a:extLst/>
          </a:lstStyle>
          <a:p>
            <a:pPr>
              <a:defRPr/>
            </a:pPr>
            <a:endParaRPr lang="en-US">
              <a:solidFill>
                <a:schemeClr val="lt1"/>
              </a:solidFill>
              <a:latin typeface="+mn-lt"/>
              <a:cs typeface="+mn-cs"/>
            </a:endParaRPr>
          </a:p>
        </p:txBody>
      </p:sp>
      <p:sp>
        <p:nvSpPr>
          <p:cNvPr id="5" name="Chevron 4"/>
          <p:cNvSpPr>
            <a:spLocks noChangeArrowheads="1"/>
          </p:cNvSpPr>
          <p:nvPr/>
        </p:nvSpPr>
        <p:spPr bwMode="auto"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rotWithShape="1">
            <a:gsLst>
              <a:gs pos="0">
                <a:srgbClr val="1389A6"/>
              </a:gs>
              <a:gs pos="72000">
                <a:srgbClr val="50B8DA"/>
              </a:gs>
              <a:gs pos="100000">
                <a:srgbClr val="7FC4DD"/>
              </a:gs>
            </a:gsLst>
            <a:lin ang="16200000"/>
          </a:gradFill>
          <a:ln w="3175" cap="rnd" algn="ctr">
            <a:solidFill>
              <a:srgbClr val="1E768C"/>
            </a:solidFill>
            <a:miter lim="800000"/>
            <a:headEnd/>
            <a:tailEnd/>
          </a:ln>
          <a:effectLst>
            <a:outerShdw dist="25400" dir="5400000" rotWithShape="0">
              <a:srgbClr val="808080">
                <a:alpha val="45999"/>
              </a:srgbClr>
            </a:outerShdw>
          </a:effectLst>
        </p:spPr>
        <p:txBody>
          <a:bodyPr anchor="ctr"/>
          <a:lstStyle>
            <a:extLst/>
          </a:lstStyle>
          <a:p>
            <a:pPr>
              <a:defRPr/>
            </a:pPr>
            <a:endParaRPr lang="en-US">
              <a:solidFill>
                <a:schemeClr val="lt1"/>
              </a:solidFill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2CDB724-4F66-4380-9F23-25FD0A960260}" type="datetime2">
              <a:rPr lang="en-US"/>
              <a:pPr>
                <a:defRPr/>
              </a:pPr>
              <a:t>Friday, May 22, 2009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C20F791-81DD-4B30-BF64-536BEC5004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E05C624-B071-41F7-8CC3-84A2F5FEDC26}" type="datetime2">
              <a:rPr lang="en-US"/>
              <a:pPr>
                <a:defRPr/>
              </a:pPr>
              <a:t>Friday, May 22, 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80B1570-E5BB-44FE-9329-F2788DF11E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2DDAF2E-DD4E-4268-A666-6BE81B51DECA}" type="datetime2">
              <a:rPr lang="en-US"/>
              <a:pPr>
                <a:defRPr/>
              </a:pPr>
              <a:t>Friday, May 22, 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D70350E-C628-4DE4-95D4-8C49EAF761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7EA07E4-87CC-4497-9C16-6505746E11DE}" type="datetime2">
              <a:rPr lang="en-US"/>
              <a:pPr>
                <a:defRPr/>
              </a:pPr>
              <a:t>Friday, May 22, 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6A4AB57-55D9-46E1-A081-4662136DC1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A32C64-7F51-45B0-AFFA-947F36F9AB86}" type="datetime2">
              <a:rPr lang="en-US"/>
              <a:pPr>
                <a:defRPr/>
              </a:pPr>
              <a:t>Friday, May 22, 2009</a:t>
            </a:fld>
            <a:endParaRPr lang="en-US" dirty="0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BE4EC-E2CC-41B5-B19D-917AB70BBF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3E1943B-D9DE-43F7-AA05-12EEC02375BF}" type="datetime2">
              <a:rPr lang="en-US"/>
              <a:pPr>
                <a:defRPr/>
              </a:pPr>
              <a:t>Friday, May 22, 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57BF215-EB0B-4BD2-945E-50EB77F472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Right Triangle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8"/>
          <p:cNvSpPr>
            <a:spLocks noChangeArrowheads="1"/>
          </p:cNvSpPr>
          <p:nvPr/>
        </p:nvSpPr>
        <p:spPr bwMode="auto"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rotWithShape="1">
            <a:gsLst>
              <a:gs pos="0">
                <a:srgbClr val="1389A6"/>
              </a:gs>
              <a:gs pos="72000">
                <a:srgbClr val="50B8DA"/>
              </a:gs>
              <a:gs pos="100000">
                <a:srgbClr val="7FC4DD"/>
              </a:gs>
            </a:gsLst>
            <a:lin ang="16200000"/>
          </a:gradFill>
          <a:ln w="3175" cap="rnd" algn="ctr">
            <a:solidFill>
              <a:srgbClr val="1E768C"/>
            </a:solidFill>
            <a:miter lim="800000"/>
            <a:headEnd/>
            <a:tailEnd/>
          </a:ln>
          <a:effectLst>
            <a:outerShdw dist="25400" dir="5400000" rotWithShape="0">
              <a:srgbClr val="808080">
                <a:alpha val="45999"/>
              </a:srgbClr>
            </a:outerShdw>
          </a:effectLst>
        </p:spPr>
        <p:txBody>
          <a:bodyPr anchor="ctr"/>
          <a:lstStyle>
            <a:extLst/>
          </a:lstStyle>
          <a:p>
            <a:pPr>
              <a:defRPr/>
            </a:pPr>
            <a:endParaRPr lang="en-US">
              <a:solidFill>
                <a:schemeClr val="lt1"/>
              </a:solidFill>
              <a:latin typeface="+mn-lt"/>
              <a:cs typeface="+mn-cs"/>
            </a:endParaRPr>
          </a:p>
        </p:txBody>
      </p:sp>
      <p:sp>
        <p:nvSpPr>
          <p:cNvPr id="10" name="Chevron 9"/>
          <p:cNvSpPr>
            <a:spLocks noChangeArrowheads="1"/>
          </p:cNvSpPr>
          <p:nvPr/>
        </p:nvSpPr>
        <p:spPr bwMode="auto"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rotWithShape="1">
            <a:gsLst>
              <a:gs pos="0">
                <a:srgbClr val="1389A6"/>
              </a:gs>
              <a:gs pos="72000">
                <a:srgbClr val="50B8DA"/>
              </a:gs>
              <a:gs pos="100000">
                <a:srgbClr val="7FC4DD"/>
              </a:gs>
            </a:gsLst>
            <a:lin ang="16200000"/>
          </a:gradFill>
          <a:ln w="3175" cap="rnd" algn="ctr">
            <a:solidFill>
              <a:srgbClr val="1E768C"/>
            </a:solidFill>
            <a:miter lim="800000"/>
            <a:headEnd/>
            <a:tailEnd/>
          </a:ln>
          <a:effectLst>
            <a:outerShdw dist="25400" dir="5400000" rotWithShape="0">
              <a:srgbClr val="808080">
                <a:alpha val="45999"/>
              </a:srgbClr>
            </a:outerShdw>
          </a:effectLst>
        </p:spPr>
        <p:txBody>
          <a:bodyPr anchor="ctr"/>
          <a:lstStyle>
            <a:extLst/>
          </a:lstStyle>
          <a:p>
            <a:pPr>
              <a:defRPr/>
            </a:pPr>
            <a:endParaRPr lang="en-US">
              <a:solidFill>
                <a:schemeClr val="lt1"/>
              </a:solidFill>
              <a:latin typeface="+mn-lt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610184C9-8866-4248-8AEA-DE5B8DA7BD09}" type="datetime2">
              <a:rPr lang="en-US"/>
              <a:pPr>
                <a:defRPr/>
              </a:pPr>
              <a:t>Friday, May 22, 2009</a:t>
            </a:fld>
            <a:endParaRPr lang="en-US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E35CA7E6-C28F-4611-999C-7E7061075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B4B6C81C-F512-405D-B755-F7D44DC6340D}" type="datetime2">
              <a:rPr lang="en-US"/>
              <a:pPr>
                <a:defRPr/>
              </a:pPr>
              <a:t>Friday, May 22, 2009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42D2E09C-0A87-4390-970D-B2B4E96508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78" r:id="rId1"/>
    <p:sldLayoutId id="2147484474" r:id="rId2"/>
    <p:sldLayoutId id="2147484479" r:id="rId3"/>
    <p:sldLayoutId id="2147484480" r:id="rId4"/>
    <p:sldLayoutId id="2147484481" r:id="rId5"/>
    <p:sldLayoutId id="2147484482" r:id="rId6"/>
    <p:sldLayoutId id="2147484475" r:id="rId7"/>
    <p:sldLayoutId id="2147484483" r:id="rId8"/>
    <p:sldLayoutId id="2147484484" r:id="rId9"/>
    <p:sldLayoutId id="2147484476" r:id="rId10"/>
    <p:sldLayoutId id="214748447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CSSE 220 Day 29</a:t>
            </a:r>
            <a:endParaRPr lang="en-US" dirty="0"/>
          </a:p>
        </p:txBody>
      </p:sp>
      <p:sp>
        <p:nvSpPr>
          <p:cNvPr id="9219" name="Rectangle 2"/>
          <p:cNvSpPr>
            <a:spLocks noGrp="1"/>
          </p:cNvSpPr>
          <p:nvPr>
            <p:ph type="subTitle" idx="1"/>
          </p:nvPr>
        </p:nvSpPr>
        <p:spPr>
          <a:xfrm>
            <a:off x="685800" y="3611563"/>
            <a:ext cx="7772400" cy="1200150"/>
          </a:xfrm>
        </p:spPr>
        <p:txBody>
          <a:bodyPr/>
          <a:lstStyle/>
          <a:p>
            <a:pPr marR="0" eaLnBrk="1" hangingPunct="1">
              <a:lnSpc>
                <a:spcPct val="90000"/>
              </a:lnSpc>
            </a:pPr>
            <a:r>
              <a:rPr lang="en-US" sz="2500" dirty="0" smtClean="0"/>
              <a:t>Analysis of Algorithms continued</a:t>
            </a:r>
          </a:p>
          <a:p>
            <a:pPr marR="0" eaLnBrk="1" hangingPunct="1">
              <a:lnSpc>
                <a:spcPct val="90000"/>
              </a:lnSpc>
            </a:pPr>
            <a:r>
              <a:rPr lang="en-US" sz="2500" dirty="0" smtClean="0"/>
              <a:t>Recursion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Content Placeholder 1"/>
          <p:cNvSpPr>
            <a:spLocks noGrp="1"/>
          </p:cNvSpPr>
          <p:nvPr>
            <p:ph idx="1"/>
          </p:nvPr>
        </p:nvSpPr>
        <p:spPr>
          <a:xfrm>
            <a:off x="0" y="1143000"/>
            <a:ext cx="9144000" cy="4525962"/>
          </a:xfrm>
        </p:spPr>
        <p:txBody>
          <a:bodyPr/>
          <a:lstStyle/>
          <a:p>
            <a:pPr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search(Comparable[] a,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start,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stop, Comparable sought) {</a:t>
            </a:r>
          </a:p>
          <a:p>
            <a:pPr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  if (start &gt; stop) {</a:t>
            </a:r>
          </a:p>
          <a:p>
            <a:pPr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      return NOT_FOUND;</a:t>
            </a:r>
          </a:p>
          <a:p>
            <a:pPr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>
              <a:buNone/>
            </a:pPr>
            <a:endParaRPr lang="en-US" sz="1800" b="1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dirty="0" smtClean="0">
                <a:latin typeface="Courier New" pitchFamily="49" charset="0"/>
              </a:rPr>
              <a:t>middle = (left + right) / 2;</a:t>
            </a:r>
          </a:p>
          <a:p>
            <a:pPr>
              <a:buFont typeface="Wingdings" pitchFamily="2" charset="2"/>
              <a:buNone/>
            </a:pPr>
            <a:r>
              <a:rPr lang="en-US" sz="1800" b="1" dirty="0" smtClean="0">
                <a:latin typeface="Courier New" pitchFamily="49" charset="0"/>
              </a:rPr>
              <a:t>    </a:t>
            </a:r>
            <a:r>
              <a:rPr lang="en-US" sz="1800" b="1" dirty="0" err="1" smtClean="0">
                <a:latin typeface="Courier New" pitchFamily="49" charset="0"/>
              </a:rPr>
              <a:t>int</a:t>
            </a:r>
            <a:r>
              <a:rPr lang="en-US" sz="1800" b="1" dirty="0" smtClean="0">
                <a:latin typeface="Courier New" pitchFamily="49" charset="0"/>
              </a:rPr>
              <a:t> comparison = a[middle].</a:t>
            </a:r>
            <a:r>
              <a:rPr lang="en-US" sz="1800" b="1" dirty="0" err="1" smtClean="0">
                <a:latin typeface="Courier New" pitchFamily="49" charset="0"/>
              </a:rPr>
              <a:t>compareTo</a:t>
            </a:r>
            <a:r>
              <a:rPr lang="en-US" sz="1800" b="1" dirty="0" smtClean="0">
                <a:latin typeface="Courier New" pitchFamily="49" charset="0"/>
              </a:rPr>
              <a:t>(sought);</a:t>
            </a:r>
          </a:p>
          <a:p>
            <a:pPr>
              <a:buFont typeface="Wingdings" pitchFamily="2" charset="2"/>
              <a:buNone/>
            </a:pPr>
            <a:endParaRPr lang="en-US" sz="1800" b="1" dirty="0" smtClean="0">
              <a:latin typeface="Courier New" pitchFamily="49" charset="0"/>
            </a:endParaRPr>
          </a:p>
          <a:p>
            <a:pPr>
              <a:buFont typeface="Wingdings" pitchFamily="2" charset="2"/>
              <a:buNone/>
            </a:pPr>
            <a:r>
              <a:rPr lang="en-US" sz="1800" b="1" dirty="0" smtClean="0">
                <a:latin typeface="Courier New" pitchFamily="49" charset="0"/>
              </a:rPr>
              <a:t>    if (comparison == 0) {</a:t>
            </a:r>
          </a:p>
          <a:p>
            <a:pPr>
              <a:buFont typeface="Wingdings" pitchFamily="2" charset="2"/>
              <a:buNone/>
            </a:pPr>
            <a:r>
              <a:rPr lang="en-US" sz="1800" b="1" dirty="0" smtClean="0">
                <a:latin typeface="Courier New" pitchFamily="49" charset="0"/>
              </a:rPr>
              <a:t>        return middle;</a:t>
            </a:r>
          </a:p>
          <a:p>
            <a:pPr>
              <a:buFont typeface="Wingdings" pitchFamily="2" charset="2"/>
              <a:buNone/>
            </a:pPr>
            <a:r>
              <a:rPr lang="en-US" sz="1800" b="1" dirty="0" smtClean="0">
                <a:latin typeface="Courier New" pitchFamily="49" charset="0"/>
              </a:rPr>
              <a:t>    } else if (comparison &gt; 0) {</a:t>
            </a:r>
          </a:p>
          <a:p>
            <a:pPr>
              <a:buFont typeface="Wingdings" pitchFamily="2" charset="2"/>
              <a:buNone/>
            </a:pPr>
            <a:r>
              <a:rPr lang="en-US" sz="1800" b="1" dirty="0" smtClean="0">
                <a:latin typeface="Courier New" pitchFamily="49" charset="0"/>
              </a:rPr>
              <a:t>        return search(a, 0, middle – 1, sought);</a:t>
            </a:r>
          </a:p>
          <a:p>
            <a:pPr>
              <a:buFont typeface="Wingdings" pitchFamily="2" charset="2"/>
              <a:buNone/>
            </a:pPr>
            <a:r>
              <a:rPr lang="en-US" sz="1800" b="1" dirty="0" smtClean="0">
                <a:latin typeface="Courier New" pitchFamily="49" charset="0"/>
              </a:rPr>
              <a:t>    } else {</a:t>
            </a:r>
          </a:p>
          <a:p>
            <a:pPr>
              <a:buFont typeface="Wingdings" pitchFamily="2" charset="2"/>
              <a:buNone/>
            </a:pPr>
            <a:r>
              <a:rPr lang="en-US" sz="1800" b="1" dirty="0" smtClean="0">
                <a:latin typeface="Courier New" pitchFamily="49" charset="0"/>
              </a:rPr>
              <a:t>        return search(a, middle + 1, stop, sought);</a:t>
            </a:r>
          </a:p>
          <a:p>
            <a:pPr>
              <a:buFont typeface="Wingdings" pitchFamily="2" charset="2"/>
              <a:buNone/>
            </a:pPr>
            <a:r>
              <a:rPr lang="en-US" sz="1800" b="1" dirty="0" smtClean="0">
                <a:latin typeface="Courier New" pitchFamily="49" charset="0"/>
              </a:rPr>
              <a:t>    }</a:t>
            </a:r>
          </a:p>
          <a:p>
            <a:pPr>
              <a:buFont typeface="Wingdings" pitchFamily="2" charset="2"/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endParaRPr lang="en-US" sz="2000" b="1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 smtClean="0"/>
              <a:t>Recap:  Search, sorted data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019800" y="5772834"/>
            <a:ext cx="2971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US" dirty="0" smtClean="0"/>
              <a:t>Best-case:  O(1)</a:t>
            </a:r>
          </a:p>
          <a:p>
            <a:pPr lvl="1"/>
            <a:r>
              <a:rPr lang="en-US" dirty="0" smtClean="0"/>
              <a:t>Worst-case: </a:t>
            </a:r>
            <a:r>
              <a:rPr lang="en-US" dirty="0" smtClean="0">
                <a:solidFill>
                  <a:srgbClr val="FF0000"/>
                </a:solidFill>
              </a:rPr>
              <a:t>O(log  n)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Basic idea:</a:t>
            </a:r>
          </a:p>
          <a:p>
            <a:pPr lvl="1"/>
            <a:r>
              <a:rPr lang="en-US" dirty="0" smtClean="0"/>
              <a:t>Think of the list as having a sorted part (at the beginning) and an unsorted part (the rest)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Find the smallest number </a:t>
            </a:r>
            <a:br>
              <a:rPr lang="en-US" dirty="0" smtClean="0"/>
            </a:br>
            <a:r>
              <a:rPr lang="en-US" dirty="0" smtClean="0"/>
              <a:t>in the unsorted part</a:t>
            </a:r>
          </a:p>
          <a:p>
            <a:pPr lvl="1"/>
            <a:r>
              <a:rPr lang="en-US" dirty="0" smtClean="0"/>
              <a:t>Exchange it with the element</a:t>
            </a:r>
            <a:br>
              <a:rPr lang="en-US" dirty="0" smtClean="0"/>
            </a:br>
            <a:r>
              <a:rPr lang="en-US" dirty="0" smtClean="0"/>
              <a:t>at  </a:t>
            </a:r>
            <a:r>
              <a:rPr lang="en-US" smtClean="0"/>
              <a:t>the beginning </a:t>
            </a:r>
            <a:r>
              <a:rPr lang="en-US" dirty="0" smtClean="0"/>
              <a:t>of the </a:t>
            </a: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unsorted </a:t>
            </a:r>
            <a:r>
              <a:rPr lang="en-US" dirty="0" smtClean="0"/>
              <a:t>part (making the </a:t>
            </a:r>
            <a:br>
              <a:rPr lang="en-US" dirty="0" smtClean="0"/>
            </a:br>
            <a:r>
              <a:rPr lang="en-US" dirty="0" smtClean="0"/>
              <a:t>sorted part bigger and the </a:t>
            </a:r>
            <a:br>
              <a:rPr lang="en-US" dirty="0" smtClean="0"/>
            </a:br>
            <a:r>
              <a:rPr lang="en-US" dirty="0" smtClean="0"/>
              <a:t>unsorted part smaller)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Recap: Selection Sort</a:t>
            </a:r>
            <a:endParaRPr lang="en-US" dirty="0"/>
          </a:p>
        </p:txBody>
      </p:sp>
      <p:sp>
        <p:nvSpPr>
          <p:cNvPr id="4" name="Right Brace 3"/>
          <p:cNvSpPr/>
          <p:nvPr/>
        </p:nvSpPr>
        <p:spPr>
          <a:xfrm>
            <a:off x="5105400" y="2971800"/>
            <a:ext cx="457200" cy="27432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638800" y="3535740"/>
            <a:ext cx="1981200" cy="15696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400" dirty="0"/>
              <a:t>Repeat until unsorted part is empty</a:t>
            </a:r>
          </a:p>
        </p:txBody>
      </p:sp>
      <p:sp>
        <p:nvSpPr>
          <p:cNvPr id="6" name="Rectangle 5"/>
          <p:cNvSpPr/>
          <p:nvPr/>
        </p:nvSpPr>
        <p:spPr>
          <a:xfrm>
            <a:off x="5562600" y="5683934"/>
            <a:ext cx="2667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US" dirty="0" smtClean="0"/>
              <a:t>Best-case:  O(n</a:t>
            </a:r>
            <a:r>
              <a:rPr lang="en-US" baseline="30000" dirty="0" smtClean="0"/>
              <a:t>2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Worst-case: O(n</a:t>
            </a:r>
            <a:r>
              <a:rPr lang="en-US" baseline="30000" dirty="0" smtClean="0"/>
              <a:t>2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Recap: Insertion Sort</a:t>
            </a:r>
            <a:endParaRPr lang="en-US" dirty="0"/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Basic idea:</a:t>
            </a:r>
          </a:p>
          <a:p>
            <a:pPr lvl="1"/>
            <a:r>
              <a:rPr lang="en-US" dirty="0" smtClean="0"/>
              <a:t>Think of the list as having a sorted part (at the beginning) and an unsorted part (the rest)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Get the first number in the</a:t>
            </a:r>
            <a:br>
              <a:rPr lang="en-US" dirty="0" smtClean="0"/>
            </a:br>
            <a:r>
              <a:rPr lang="en-US" dirty="0" smtClean="0"/>
              <a:t>unsorted part</a:t>
            </a:r>
          </a:p>
          <a:p>
            <a:pPr lvl="1"/>
            <a:r>
              <a:rPr lang="en-US" dirty="0" smtClean="0"/>
              <a:t>Insert it into the correct </a:t>
            </a:r>
            <a:br>
              <a:rPr lang="en-US" dirty="0" smtClean="0"/>
            </a:br>
            <a:r>
              <a:rPr lang="en-US" dirty="0" smtClean="0"/>
              <a:t>location in the sorted part, </a:t>
            </a:r>
            <a:br>
              <a:rPr lang="en-US" dirty="0" smtClean="0"/>
            </a:br>
            <a:r>
              <a:rPr lang="en-US" dirty="0" smtClean="0"/>
              <a:t>moving larger values up </a:t>
            </a:r>
            <a:br>
              <a:rPr lang="en-US" dirty="0" smtClean="0"/>
            </a:br>
            <a:r>
              <a:rPr lang="en-US" dirty="0" smtClean="0"/>
              <a:t>in the array to make room</a:t>
            </a:r>
          </a:p>
        </p:txBody>
      </p:sp>
      <p:sp>
        <p:nvSpPr>
          <p:cNvPr id="4" name="Right Brace 3"/>
          <p:cNvSpPr/>
          <p:nvPr/>
        </p:nvSpPr>
        <p:spPr>
          <a:xfrm>
            <a:off x="5486400" y="2971800"/>
            <a:ext cx="457200" cy="24384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019800" y="3429000"/>
            <a:ext cx="1981200" cy="15696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400" dirty="0"/>
              <a:t>Repeat until unsorted part is empty</a:t>
            </a:r>
          </a:p>
        </p:txBody>
      </p:sp>
      <p:sp>
        <p:nvSpPr>
          <p:cNvPr id="6" name="Rectangle 5"/>
          <p:cNvSpPr/>
          <p:nvPr/>
        </p:nvSpPr>
        <p:spPr>
          <a:xfrm>
            <a:off x="5562600" y="5683934"/>
            <a:ext cx="2667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US" dirty="0" smtClean="0"/>
              <a:t>Best-case:  O(n)</a:t>
            </a:r>
          </a:p>
          <a:p>
            <a:pPr lvl="1"/>
            <a:r>
              <a:rPr lang="en-US" dirty="0" smtClean="0"/>
              <a:t>Worst-case: O(n</a:t>
            </a:r>
            <a:r>
              <a:rPr lang="en-US" baseline="30000" dirty="0" smtClean="0"/>
              <a:t>2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Basic recursive idea:</a:t>
            </a:r>
          </a:p>
          <a:p>
            <a:pPr lvl="1"/>
            <a:r>
              <a:rPr lang="en-US" dirty="0" smtClean="0"/>
              <a:t>If list is length 0 or 1, then it’s already sorted</a:t>
            </a:r>
          </a:p>
          <a:p>
            <a:pPr lvl="1"/>
            <a:r>
              <a:rPr lang="en-US" dirty="0" smtClean="0"/>
              <a:t>Otherwise:</a:t>
            </a:r>
          </a:p>
          <a:p>
            <a:pPr lvl="2"/>
            <a:r>
              <a:rPr lang="en-US" dirty="0" smtClean="0"/>
              <a:t>Divide list into two halves</a:t>
            </a:r>
          </a:p>
          <a:p>
            <a:pPr lvl="2"/>
            <a:r>
              <a:rPr lang="en-US" dirty="0" smtClean="0"/>
              <a:t>Recursively sort the two halves</a:t>
            </a:r>
          </a:p>
          <a:p>
            <a:pPr lvl="2"/>
            <a:r>
              <a:rPr lang="en-US" b="1" dirty="0" smtClean="0"/>
              <a:t>Merge</a:t>
            </a:r>
            <a:r>
              <a:rPr lang="en-US" dirty="0" smtClean="0"/>
              <a:t> the sorted halves back together</a:t>
            </a:r>
          </a:p>
          <a:p>
            <a:pPr lvl="2"/>
            <a:endParaRPr lang="en-US" dirty="0" smtClean="0"/>
          </a:p>
          <a:p>
            <a:r>
              <a:rPr lang="en-US" dirty="0" smtClean="0"/>
              <a:t>Analysis: use tree-based sketch…</a:t>
            </a:r>
          </a:p>
          <a:p>
            <a:pPr lvl="2">
              <a:buNone/>
            </a:pPr>
            <a:endParaRPr lang="en-US" b="1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Merge Sort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562600" y="4800600"/>
            <a:ext cx="3124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US" dirty="0" smtClean="0"/>
              <a:t>Best-case:  </a:t>
            </a:r>
            <a:r>
              <a:rPr lang="en-US" dirty="0" smtClean="0">
                <a:solidFill>
                  <a:srgbClr val="FF0000"/>
                </a:solidFill>
              </a:rPr>
              <a:t>O(n log n)</a:t>
            </a:r>
          </a:p>
          <a:p>
            <a:pPr lvl="1"/>
            <a:r>
              <a:rPr lang="en-US" dirty="0" smtClean="0"/>
              <a:t>Worst-case: </a:t>
            </a:r>
            <a:r>
              <a:rPr lang="en-US" dirty="0" smtClean="0">
                <a:solidFill>
                  <a:srgbClr val="FF0000"/>
                </a:solidFill>
              </a:rPr>
              <a:t>O(n log n)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525962"/>
          </a:xfrm>
        </p:spPr>
        <p:txBody>
          <a:bodyPr/>
          <a:lstStyle/>
          <a:p>
            <a:r>
              <a:rPr lang="en-US" dirty="0" smtClean="0"/>
              <a:t>Algorithm analysis, review</a:t>
            </a:r>
          </a:p>
          <a:p>
            <a:r>
              <a:rPr lang="en-US" dirty="0" smtClean="0"/>
              <a:t>Recursion, review</a:t>
            </a:r>
          </a:p>
          <a:p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Recursion, making it efficient</a:t>
            </a:r>
          </a:p>
          <a:p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00B0F0"/>
                </a:solidFill>
              </a:rPr>
              <a:t>Data structures, how to choose</a:t>
            </a:r>
          </a:p>
          <a:p>
            <a:endParaRPr lang="en-US" dirty="0" smtClean="0">
              <a:solidFill>
                <a:srgbClr val="00B0F0"/>
              </a:solidFill>
            </a:endParaRPr>
          </a:p>
          <a:p>
            <a:r>
              <a:rPr lang="en-US" dirty="0" smtClean="0">
                <a:solidFill>
                  <a:srgbClr val="00B0F0"/>
                </a:solidFill>
              </a:rPr>
              <a:t>Implementation of Linked Lists</a:t>
            </a:r>
          </a:p>
          <a:p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Work on Capstone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Outline of today’s session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" y="1417638"/>
            <a:ext cx="8229600" cy="3505200"/>
          </a:xfrm>
        </p:spPr>
        <p:txBody>
          <a:bodyPr/>
          <a:lstStyle/>
          <a:p>
            <a:r>
              <a:rPr lang="en-US" sz="2400" dirty="0" smtClean="0"/>
              <a:t>Why does recursive Fibonacci take so long?!?</a:t>
            </a:r>
          </a:p>
          <a:p>
            <a:pPr lvl="1"/>
            <a:r>
              <a:rPr lang="en-US" sz="2000" dirty="0" smtClean="0"/>
              <a:t>Answer:  it </a:t>
            </a:r>
            <a:r>
              <a:rPr lang="en-US" sz="2000" dirty="0" err="1" smtClean="0"/>
              <a:t>recomputes</a:t>
            </a:r>
            <a:r>
              <a:rPr lang="en-US" sz="2000" dirty="0" smtClean="0"/>
              <a:t> </a:t>
            </a:r>
            <a:r>
              <a:rPr lang="en-US" sz="2000" dirty="0" err="1" smtClean="0"/>
              <a:t>subproblems</a:t>
            </a:r>
            <a:r>
              <a:rPr lang="en-US" sz="2000" dirty="0" smtClean="0"/>
              <a:t> repeatedly:  O(2</a:t>
            </a:r>
            <a:r>
              <a:rPr lang="en-US" sz="2000" baseline="30000" dirty="0" smtClean="0"/>
              <a:t>n</a:t>
            </a:r>
            <a:r>
              <a:rPr lang="en-US" sz="2000" dirty="0" smtClean="0"/>
              <a:t>)</a:t>
            </a:r>
          </a:p>
          <a:p>
            <a:r>
              <a:rPr lang="en-US" sz="2400" dirty="0" smtClean="0"/>
              <a:t>Can we fix it?  Yes!  Just:</a:t>
            </a:r>
          </a:p>
          <a:p>
            <a:pPr>
              <a:buNone/>
            </a:pPr>
            <a:endParaRPr lang="en-US" sz="2000" dirty="0" smtClean="0"/>
          </a:p>
          <a:p>
            <a:pPr marL="849313" lvl="1" indent="-457200">
              <a:buFont typeface="+mj-lt"/>
              <a:buAutoNum type="arabicPeriod"/>
            </a:pPr>
            <a:r>
              <a:rPr lang="en-US" sz="2200" dirty="0" smtClean="0"/>
              <a:t>“Memorize” every solution we find to </a:t>
            </a:r>
            <a:r>
              <a:rPr lang="en-US" sz="2200" dirty="0" err="1" smtClean="0"/>
              <a:t>subproblems</a:t>
            </a:r>
            <a:r>
              <a:rPr lang="en-US" sz="2200" dirty="0" smtClean="0"/>
              <a:t>, and</a:t>
            </a:r>
            <a:br>
              <a:rPr lang="en-US" sz="2200" dirty="0" smtClean="0"/>
            </a:br>
            <a:endParaRPr lang="en-US" sz="2200" dirty="0" smtClean="0"/>
          </a:p>
          <a:p>
            <a:pPr marL="849313" lvl="1" indent="-457200">
              <a:buFont typeface="+mj-lt"/>
              <a:buAutoNum type="arabicPeriod"/>
            </a:pPr>
            <a:r>
              <a:rPr lang="en-US" sz="2200" dirty="0" smtClean="0"/>
              <a:t>Before you recursively compute a solution to a </a:t>
            </a:r>
            <a:r>
              <a:rPr lang="en-US" sz="2200" dirty="0" err="1" smtClean="0"/>
              <a:t>subproblem</a:t>
            </a:r>
            <a:r>
              <a:rPr lang="en-US" sz="2200" dirty="0" smtClean="0"/>
              <a:t>, look it up in the “memory table” to see if you have already computed it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What the Fib?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200400" y="5105162"/>
            <a:ext cx="5867400" cy="160043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This is a classic </a:t>
            </a:r>
            <a:r>
              <a:rPr lang="en-US" b="1" i="1" dirty="0" smtClean="0">
                <a:solidFill>
                  <a:srgbClr val="FF0000"/>
                </a:solidFill>
              </a:rPr>
              <a:t>time-space tradeoff</a:t>
            </a:r>
            <a:endParaRPr lang="en-US" dirty="0" smtClean="0"/>
          </a:p>
          <a:p>
            <a:pPr lvl="1">
              <a:buFont typeface="Arial" pitchFamily="34" charset="0"/>
              <a:buChar char="•"/>
            </a:pPr>
            <a:r>
              <a:rPr lang="en-US" sz="1600" dirty="0" smtClean="0"/>
              <a:t>   A deep discovery of computer science</a:t>
            </a:r>
          </a:p>
          <a:p>
            <a:pPr lvl="1">
              <a:buFont typeface="Arial" pitchFamily="34" charset="0"/>
              <a:buChar char="•"/>
            </a:pPr>
            <a:r>
              <a:rPr lang="en-US" sz="1600" dirty="0" smtClean="0"/>
              <a:t>   Tune the solution by varying the amount of storage space used and the amount of computation performed</a:t>
            </a:r>
          </a:p>
          <a:p>
            <a:pPr lvl="1">
              <a:buFont typeface="Arial" pitchFamily="34" charset="0"/>
              <a:buChar char="•"/>
            </a:pPr>
            <a:r>
              <a:rPr lang="en-US" sz="1600" dirty="0" smtClean="0"/>
              <a:t>   Studied by “Complexity Theorists”</a:t>
            </a:r>
          </a:p>
          <a:p>
            <a:pPr lvl="1">
              <a:buFont typeface="Arial" pitchFamily="34" charset="0"/>
              <a:buChar char="•"/>
            </a:pPr>
            <a:r>
              <a:rPr lang="en-US" sz="1600" dirty="0" smtClean="0"/>
              <a:t>   Used everyday by software engineers</a:t>
            </a:r>
            <a:endParaRPr lang="en-US" sz="1600" dirty="0"/>
          </a:p>
        </p:txBody>
      </p:sp>
      <p:sp>
        <p:nvSpPr>
          <p:cNvPr id="5" name="TextBox 4"/>
          <p:cNvSpPr txBox="1"/>
          <p:nvPr/>
        </p:nvSpPr>
        <p:spPr>
          <a:xfrm>
            <a:off x="6096000" y="129569"/>
            <a:ext cx="2819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 more careful analysis yields a smaller base but it is still exponential.</a:t>
            </a:r>
            <a:endParaRPr lang="en-US" dirty="0"/>
          </a:p>
        </p:txBody>
      </p:sp>
      <p:cxnSp>
        <p:nvCxnSpPr>
          <p:cNvPr id="7" name="Straight Arrow Connector 6"/>
          <p:cNvCxnSpPr/>
          <p:nvPr/>
        </p:nvCxnSpPr>
        <p:spPr>
          <a:xfrm rot="5400000">
            <a:off x="6965350" y="1402749"/>
            <a:ext cx="775901" cy="76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525962"/>
          </a:xfrm>
        </p:spPr>
        <p:txBody>
          <a:bodyPr/>
          <a:lstStyle/>
          <a:p>
            <a:r>
              <a:rPr lang="en-US" dirty="0" smtClean="0"/>
              <a:t>Algorithm analysis, review</a:t>
            </a:r>
          </a:p>
          <a:p>
            <a:r>
              <a:rPr lang="en-US" dirty="0" smtClean="0"/>
              <a:t>Recursion, review</a:t>
            </a:r>
          </a:p>
          <a:p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00B0F0"/>
                </a:solidFill>
              </a:rPr>
              <a:t>Recursion, making it efficient</a:t>
            </a:r>
          </a:p>
          <a:p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Data structures, how to choose</a:t>
            </a:r>
          </a:p>
          <a:p>
            <a:endParaRPr lang="en-US" dirty="0" smtClean="0">
              <a:solidFill>
                <a:srgbClr val="00B0F0"/>
              </a:solidFill>
            </a:endParaRPr>
          </a:p>
          <a:p>
            <a:r>
              <a:rPr lang="en-US" dirty="0" smtClean="0">
                <a:solidFill>
                  <a:srgbClr val="00B0F0"/>
                </a:solidFill>
              </a:rPr>
              <a:t>Implementation of Linked Lists</a:t>
            </a:r>
          </a:p>
          <a:p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Work on Capstone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Outline of today’s session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Data Structures</a:t>
            </a:r>
            <a:endParaRPr lang="en-US" dirty="0"/>
          </a:p>
        </p:txBody>
      </p:sp>
      <p:sp>
        <p:nvSpPr>
          <p:cNvPr id="11267" name="Text Placeholder 4"/>
          <p:cNvSpPr>
            <a:spLocks noGrp="1"/>
          </p:cNvSpPr>
          <p:nvPr>
            <p:ph type="body" idx="1"/>
          </p:nvPr>
        </p:nvSpPr>
        <p:spPr>
          <a:xfrm>
            <a:off x="3922713" y="2932113"/>
            <a:ext cx="4572000" cy="1454150"/>
          </a:xfrm>
        </p:spPr>
        <p:txBody>
          <a:bodyPr/>
          <a:lstStyle/>
          <a:p>
            <a:r>
              <a:rPr lang="en-US" smtClean="0"/>
              <a:t>Understanding the engineering trade-offs when storing data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Efficient ways to store data based on how we’ll use </a:t>
            </a:r>
            <a:r>
              <a:rPr lang="en-US" dirty="0" smtClean="0"/>
              <a:t>it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So far we’ve seen </a:t>
            </a:r>
            <a:r>
              <a:rPr lang="en-US" dirty="0" err="1" smtClean="0">
                <a:latin typeface="Lucida Sans Typewriter" charset="0"/>
              </a:rPr>
              <a:t>ArrayList</a:t>
            </a:r>
            <a:r>
              <a:rPr lang="en-US" dirty="0" err="1" smtClean="0"/>
              <a:t>s</a:t>
            </a:r>
            <a:endParaRPr lang="en-US" dirty="0" smtClean="0"/>
          </a:p>
          <a:p>
            <a:pPr lvl="1"/>
            <a:r>
              <a:rPr lang="en-US" dirty="0" smtClean="0"/>
              <a:t>Fast addition </a:t>
            </a:r>
            <a:r>
              <a:rPr lang="en-US" b="1" dirty="0" smtClean="0"/>
              <a:t>to end of list</a:t>
            </a:r>
          </a:p>
          <a:p>
            <a:pPr lvl="1"/>
            <a:r>
              <a:rPr lang="en-US" dirty="0" smtClean="0"/>
              <a:t>Fast access to any existing position</a:t>
            </a:r>
          </a:p>
          <a:p>
            <a:pPr lvl="1"/>
            <a:r>
              <a:rPr lang="en-US" dirty="0" smtClean="0"/>
              <a:t>Slow inserts to and deletes from middle of list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Data Structures Recap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What if we have to add/remove data from a list frequently?</a:t>
            </a:r>
          </a:p>
          <a:p>
            <a:endParaRPr lang="en-US" smtClean="0"/>
          </a:p>
          <a:p>
            <a:r>
              <a:rPr lang="en-US" smtClean="0">
                <a:latin typeface="Lucida Sans Typewriter" charset="0"/>
              </a:rPr>
              <a:t>LinkedList</a:t>
            </a:r>
            <a:r>
              <a:rPr lang="en-US" smtClean="0"/>
              <a:t>s support this:</a:t>
            </a:r>
          </a:p>
          <a:p>
            <a:pPr lvl="1"/>
            <a:r>
              <a:rPr lang="en-US" smtClean="0"/>
              <a:t>Fast insertion and removal of elements </a:t>
            </a:r>
          </a:p>
          <a:p>
            <a:pPr lvl="2"/>
            <a:r>
              <a:rPr lang="en-US" smtClean="0"/>
              <a:t>Once we know where they go</a:t>
            </a:r>
          </a:p>
          <a:p>
            <a:pPr lvl="1"/>
            <a:r>
              <a:rPr lang="en-US" smtClean="0"/>
              <a:t>Slow access to arbitrary elements</a:t>
            </a:r>
          </a:p>
          <a:p>
            <a:pPr lvl="1"/>
            <a:endParaRPr lang="en-US" smtClean="0"/>
          </a:p>
          <a:p>
            <a:pPr lvl="1"/>
            <a:endParaRPr lang="en-US" smtClean="0"/>
          </a:p>
          <a:p>
            <a:pPr lvl="1">
              <a:buFont typeface="Verdana" charset="0"/>
              <a:buNone/>
            </a:pPr>
            <a:endParaRPr lang="en-US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Another List Data Structure</a:t>
            </a:r>
            <a:endParaRPr lang="en-US" dirty="0"/>
          </a:p>
        </p:txBody>
      </p:sp>
      <p:sp>
        <p:nvSpPr>
          <p:cNvPr id="5" name="Line Callout 2 4"/>
          <p:cNvSpPr/>
          <p:nvPr/>
        </p:nvSpPr>
        <p:spPr>
          <a:xfrm>
            <a:off x="5715000" y="4876800"/>
            <a:ext cx="2971800" cy="533400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91896"/>
              <a:gd name="adj6" fmla="val -4134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/>
              <a:t>“random access”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228600"/>
            <a:ext cx="8763000" cy="6400800"/>
          </a:xfrm>
        </p:spPr>
        <p:txBody>
          <a:bodyPr/>
          <a:lstStyle/>
          <a:p>
            <a:r>
              <a:rPr lang="en-US" sz="2000" dirty="0" smtClean="0"/>
              <a:t>On Capstone Project?</a:t>
            </a:r>
          </a:p>
          <a:p>
            <a:pPr lvl="1"/>
            <a:r>
              <a:rPr lang="en-US" sz="1800" dirty="0" smtClean="0"/>
              <a:t>Automatic extension to Monday morning</a:t>
            </a:r>
          </a:p>
          <a:p>
            <a:pPr lvl="1"/>
            <a:r>
              <a:rPr lang="en-US" sz="1800" dirty="0" smtClean="0"/>
              <a:t>If a team member does not wish to join the team in its extension-decision, see me to work it out</a:t>
            </a:r>
          </a:p>
          <a:p>
            <a:pPr lvl="1"/>
            <a:r>
              <a:rPr lang="en-US" sz="1800" dirty="0" smtClean="0"/>
              <a:t>Final reflection is open – do it when you are done with project!!!</a:t>
            </a:r>
          </a:p>
          <a:p>
            <a:pPr lvl="1"/>
            <a:endParaRPr lang="en-US" sz="1800" dirty="0" smtClean="0"/>
          </a:p>
          <a:p>
            <a:r>
              <a:rPr lang="en-US" sz="2000" dirty="0" smtClean="0"/>
              <a:t>On Exam 2?</a:t>
            </a:r>
          </a:p>
          <a:p>
            <a:pPr lvl="1"/>
            <a:r>
              <a:rPr lang="en-US" sz="1800" dirty="0" smtClean="0"/>
              <a:t>Complete by now unless you have made/make arrangements with me</a:t>
            </a:r>
            <a:endParaRPr lang="en-US" sz="1400" dirty="0" smtClean="0"/>
          </a:p>
          <a:p>
            <a:pPr lvl="1"/>
            <a:endParaRPr lang="en-US" sz="1800" dirty="0" smtClean="0"/>
          </a:p>
          <a:p>
            <a:r>
              <a:rPr lang="en-US" sz="2000" dirty="0" smtClean="0"/>
              <a:t>On grading of Exam 1:</a:t>
            </a:r>
          </a:p>
          <a:p>
            <a:pPr lvl="1"/>
            <a:r>
              <a:rPr lang="en-US" sz="1800" dirty="0" smtClean="0"/>
              <a:t>Earn back points!</a:t>
            </a:r>
          </a:p>
          <a:p>
            <a:pPr lvl="1"/>
            <a:r>
              <a:rPr lang="en-US" sz="1800" dirty="0" smtClean="0"/>
              <a:t>Fix FIXME’s (but keep FIXME in comment) and recommit.</a:t>
            </a:r>
          </a:p>
          <a:p>
            <a:pPr lvl="1"/>
            <a:r>
              <a:rPr lang="en-US" sz="1800" dirty="0" smtClean="0"/>
              <a:t>Complete before the final exam.</a:t>
            </a:r>
          </a:p>
          <a:p>
            <a:pPr lvl="1"/>
            <a:endParaRPr lang="en-US" sz="1800" dirty="0" smtClean="0"/>
          </a:p>
          <a:p>
            <a:r>
              <a:rPr lang="en-US" sz="2000" dirty="0" smtClean="0"/>
              <a:t>Final exam:</a:t>
            </a:r>
          </a:p>
          <a:p>
            <a:pPr lvl="1"/>
            <a:r>
              <a:rPr lang="en-US" sz="1800" dirty="0" smtClean="0"/>
              <a:t>Take it either (your choice):</a:t>
            </a:r>
          </a:p>
          <a:p>
            <a:pPr lvl="2"/>
            <a:r>
              <a:rPr lang="en-US" sz="1600" dirty="0" smtClean="0"/>
              <a:t>Tuesday 1 p.m. in F-231 (CSSE conference room), or</a:t>
            </a:r>
          </a:p>
          <a:p>
            <a:pPr lvl="2"/>
            <a:r>
              <a:rPr lang="en-US" sz="1600" dirty="0" smtClean="0"/>
              <a:t>Friday 1 p.m. in G-313 or G-315 (your choice)</a:t>
            </a:r>
          </a:p>
          <a:p>
            <a:pPr lvl="1"/>
            <a:r>
              <a:rPr lang="en-US" sz="1800" dirty="0" smtClean="0"/>
              <a:t>Open everything, </a:t>
            </a:r>
            <a:r>
              <a:rPr lang="en-US" sz="1800" dirty="0" smtClean="0"/>
              <a:t>HALF paper </a:t>
            </a:r>
            <a:r>
              <a:rPr lang="en-US" sz="1800" dirty="0" smtClean="0"/>
              <a:t>and </a:t>
            </a:r>
            <a:r>
              <a:rPr lang="en-US" sz="1800" dirty="0" smtClean="0"/>
              <a:t>pencil, about 90 minutes</a:t>
            </a:r>
          </a:p>
          <a:p>
            <a:pPr lvl="1"/>
            <a:r>
              <a:rPr lang="en-US" sz="1800" dirty="0" smtClean="0"/>
              <a:t> </a:t>
            </a:r>
            <a:r>
              <a:rPr lang="en-US" sz="1800" dirty="0" smtClean="0"/>
              <a:t>                         C</a:t>
            </a:r>
            <a:r>
              <a:rPr lang="en-US" sz="1800" dirty="0" smtClean="0"/>
              <a:t>overs </a:t>
            </a:r>
            <a:r>
              <a:rPr lang="en-US" sz="1800" dirty="0" smtClean="0"/>
              <a:t>last few days</a:t>
            </a:r>
          </a:p>
          <a:p>
            <a:r>
              <a:rPr lang="en-US" sz="1800" dirty="0" smtClean="0"/>
              <a:t> 					Questions on anything else?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algn="r"/>
            <a:r>
              <a:rPr lang="en-US" dirty="0" smtClean="0"/>
              <a:t>Questions?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b="1" dirty="0" smtClean="0">
                <a:latin typeface="Lucida Sans Typewriter" pitchFamily="49" charset="0"/>
              </a:rPr>
              <a:t>void </a:t>
            </a:r>
            <a:r>
              <a:rPr lang="en-US" b="1" dirty="0" err="1" smtClean="0">
                <a:latin typeface="Lucida Sans Typewriter" pitchFamily="49" charset="0"/>
              </a:rPr>
              <a:t>addFirst</a:t>
            </a:r>
            <a:r>
              <a:rPr lang="en-US" b="1" dirty="0" smtClean="0">
                <a:latin typeface="Lucida Sans Typewriter" pitchFamily="49" charset="0"/>
              </a:rPr>
              <a:t>(E element)</a:t>
            </a:r>
          </a:p>
          <a:p>
            <a:pPr>
              <a:defRPr/>
            </a:pPr>
            <a:r>
              <a:rPr lang="en-US" b="1" dirty="0" smtClean="0">
                <a:latin typeface="Lucida Sans Typewriter" pitchFamily="49" charset="0"/>
              </a:rPr>
              <a:t>void </a:t>
            </a:r>
            <a:r>
              <a:rPr lang="en-US" b="1" dirty="0" err="1" smtClean="0">
                <a:latin typeface="Lucida Sans Typewriter" pitchFamily="49" charset="0"/>
              </a:rPr>
              <a:t>addLast</a:t>
            </a:r>
            <a:r>
              <a:rPr lang="en-US" b="1" dirty="0" smtClean="0">
                <a:latin typeface="Lucida Sans Typewriter" pitchFamily="49" charset="0"/>
              </a:rPr>
              <a:t>(E element)</a:t>
            </a:r>
          </a:p>
          <a:p>
            <a:pPr>
              <a:defRPr/>
            </a:pPr>
            <a:r>
              <a:rPr lang="en-US" b="1" dirty="0" smtClean="0">
                <a:latin typeface="Lucida Sans Typewriter" pitchFamily="49" charset="0"/>
              </a:rPr>
              <a:t>E </a:t>
            </a:r>
            <a:r>
              <a:rPr lang="en-US" b="1" dirty="0" err="1" smtClean="0">
                <a:latin typeface="Lucida Sans Typewriter" pitchFamily="49" charset="0"/>
              </a:rPr>
              <a:t>getFirst</a:t>
            </a:r>
            <a:r>
              <a:rPr lang="en-US" b="1" dirty="0" smtClean="0">
                <a:latin typeface="Lucida Sans Typewriter" pitchFamily="49" charset="0"/>
              </a:rPr>
              <a:t>()</a:t>
            </a:r>
          </a:p>
          <a:p>
            <a:pPr>
              <a:defRPr/>
            </a:pPr>
            <a:r>
              <a:rPr lang="en-US" b="1" dirty="0" smtClean="0">
                <a:latin typeface="Lucida Sans Typewriter" pitchFamily="49" charset="0"/>
              </a:rPr>
              <a:t>E </a:t>
            </a:r>
            <a:r>
              <a:rPr lang="en-US" b="1" dirty="0" err="1" smtClean="0">
                <a:latin typeface="Lucida Sans Typewriter" pitchFamily="49" charset="0"/>
              </a:rPr>
              <a:t>getLast</a:t>
            </a:r>
            <a:r>
              <a:rPr lang="en-US" b="1" dirty="0" smtClean="0">
                <a:latin typeface="Lucida Sans Typewriter" pitchFamily="49" charset="0"/>
              </a:rPr>
              <a:t>()</a:t>
            </a:r>
          </a:p>
          <a:p>
            <a:pPr>
              <a:defRPr/>
            </a:pPr>
            <a:r>
              <a:rPr lang="en-US" b="1" dirty="0" smtClean="0">
                <a:latin typeface="Lucida Sans Typewriter" pitchFamily="49" charset="0"/>
              </a:rPr>
              <a:t>E </a:t>
            </a:r>
            <a:r>
              <a:rPr lang="en-US" b="1" dirty="0" err="1" smtClean="0">
                <a:latin typeface="Lucida Sans Typewriter" pitchFamily="49" charset="0"/>
              </a:rPr>
              <a:t>removeFirst</a:t>
            </a:r>
            <a:r>
              <a:rPr lang="en-US" b="1" dirty="0" smtClean="0">
                <a:latin typeface="Lucida Sans Typewriter" pitchFamily="49" charset="0"/>
              </a:rPr>
              <a:t>()</a:t>
            </a:r>
          </a:p>
          <a:p>
            <a:pPr>
              <a:defRPr/>
            </a:pPr>
            <a:r>
              <a:rPr lang="en-US" b="1" dirty="0" smtClean="0">
                <a:latin typeface="Lucida Sans Typewriter" pitchFamily="49" charset="0"/>
              </a:rPr>
              <a:t>E </a:t>
            </a:r>
            <a:r>
              <a:rPr lang="en-US" b="1" dirty="0" err="1" smtClean="0">
                <a:latin typeface="Lucida Sans Typewriter" pitchFamily="49" charset="0"/>
              </a:rPr>
              <a:t>removeLast</a:t>
            </a:r>
            <a:r>
              <a:rPr lang="en-US" b="1" dirty="0" smtClean="0">
                <a:latin typeface="Lucida Sans Typewriter" pitchFamily="49" charset="0"/>
              </a:rPr>
              <a:t>()</a:t>
            </a:r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What about accessing the middle of the list?</a:t>
            </a:r>
          </a:p>
          <a:p>
            <a:pPr lvl="1">
              <a:defRPr/>
            </a:pPr>
            <a:r>
              <a:rPr lang="en-US" b="1" dirty="0" err="1" smtClean="0">
                <a:solidFill>
                  <a:schemeClr val="accent3"/>
                </a:solidFill>
                <a:latin typeface="Lucida Sans Typewriter" pitchFamily="49" charset="0"/>
              </a:rPr>
              <a:t>LinkedList</a:t>
            </a:r>
            <a:r>
              <a:rPr lang="en-US" b="1" dirty="0" smtClean="0">
                <a:solidFill>
                  <a:schemeClr val="accent3"/>
                </a:solidFill>
                <a:latin typeface="Lucida Sans Typewriter" pitchFamily="49" charset="0"/>
              </a:rPr>
              <a:t>&lt;E&gt; implements </a:t>
            </a:r>
            <a:r>
              <a:rPr lang="en-US" b="1" dirty="0" err="1" smtClean="0">
                <a:solidFill>
                  <a:schemeClr val="accent3"/>
                </a:solidFill>
                <a:latin typeface="Lucida Sans Typewriter" pitchFamily="49" charset="0"/>
              </a:rPr>
              <a:t>Iterable</a:t>
            </a:r>
            <a:r>
              <a:rPr lang="en-US" b="1" dirty="0" smtClean="0">
                <a:solidFill>
                  <a:schemeClr val="accent3"/>
                </a:solidFill>
                <a:latin typeface="Lucida Sans Typewriter" pitchFamily="49" charset="0"/>
              </a:rPr>
              <a:t>&lt;E&gt;</a:t>
            </a:r>
            <a:endParaRPr lang="en-US" b="1" dirty="0">
              <a:solidFill>
                <a:schemeClr val="accent3"/>
              </a:solidFill>
              <a:latin typeface="Lucida Sans Typewriter" pitchFamily="49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>
                <a:latin typeface="Lucida Sans Typewriter" pitchFamily="49" charset="0"/>
              </a:rPr>
              <a:t>LinkedList</a:t>
            </a:r>
            <a:r>
              <a:rPr lang="en-US" dirty="0" smtClean="0">
                <a:latin typeface="Lucida Sans Typewriter" pitchFamily="49" charset="0"/>
              </a:rPr>
              <a:t>&lt;E&gt;</a:t>
            </a:r>
            <a:r>
              <a:rPr lang="en-US" dirty="0" smtClean="0"/>
              <a:t> Methods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/>
              <a:t>Accessing the Middle of a </a:t>
            </a:r>
            <a:r>
              <a:rPr lang="en-US" dirty="0" err="1" smtClean="0"/>
              <a:t>LinkedList</a:t>
            </a:r>
            <a:endParaRPr lang="en-US" dirty="0"/>
          </a:p>
        </p:txBody>
      </p:sp>
      <p:pic>
        <p:nvPicPr>
          <p:cNvPr id="15363" name="Picture 3" descr="C:\DOCUME~1\ADMINI~1\LOCALS~1\Temp\VMwareDnD\00002284\Iterabl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0" y="1828800"/>
            <a:ext cx="7870825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An Insider’s View</a:t>
            </a:r>
            <a:endParaRPr lang="en-US" dirty="0"/>
          </a:p>
        </p:txBody>
      </p:sp>
      <p:sp>
        <p:nvSpPr>
          <p:cNvPr id="16387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Enhanced For Loop</a:t>
            </a:r>
          </a:p>
        </p:txBody>
      </p:sp>
      <p:sp>
        <p:nvSpPr>
          <p:cNvPr id="16388" name="Text Placeholder 5"/>
          <p:cNvSpPr>
            <a:spLocks noGrp="1"/>
          </p:cNvSpPr>
          <p:nvPr>
            <p:ph type="body" sz="half" idx="3"/>
          </p:nvPr>
        </p:nvSpPr>
        <p:spPr>
          <a:xfrm>
            <a:off x="4645025" y="5410200"/>
            <a:ext cx="4041775" cy="762000"/>
          </a:xfrm>
        </p:spPr>
        <p:txBody>
          <a:bodyPr/>
          <a:lstStyle/>
          <a:p>
            <a:r>
              <a:rPr lang="en-US" smtClean="0"/>
              <a:t>What Compiler Generates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625"/>
            <a:ext cx="4040188" cy="3941763"/>
          </a:xfrm>
        </p:spPr>
        <p:txBody>
          <a:bodyPr/>
          <a:lstStyle/>
          <a:p>
            <a:pPr marL="60325" indent="-17463">
              <a:buFont typeface="Wingdings 3" charset="2"/>
              <a:buNone/>
              <a:defRPr/>
            </a:pPr>
            <a:r>
              <a:rPr lang="en-US" sz="2000" b="1" dirty="0" smtClean="0">
                <a:solidFill>
                  <a:schemeClr val="accent3"/>
                </a:solidFill>
                <a:latin typeface="Lucida Sans Typewriter" pitchFamily="49" charset="0"/>
              </a:rPr>
              <a:t>for (String s : list) {</a:t>
            </a:r>
            <a:br>
              <a:rPr lang="en-US" sz="2000" b="1" dirty="0" smtClean="0">
                <a:solidFill>
                  <a:schemeClr val="accent3"/>
                </a:solidFill>
                <a:latin typeface="Lucida Sans Typewriter" pitchFamily="49" charset="0"/>
              </a:rPr>
            </a:br>
            <a:r>
              <a:rPr lang="en-US" sz="2000" b="1" dirty="0" smtClean="0">
                <a:solidFill>
                  <a:schemeClr val="accent3"/>
                </a:solidFill>
                <a:latin typeface="Lucida Sans Typewriter" pitchFamily="49" charset="0"/>
              </a:rPr>
              <a:t>  </a:t>
            </a:r>
            <a:r>
              <a:rPr lang="en-US" sz="2000" b="1" dirty="0" smtClean="0">
                <a:solidFill>
                  <a:schemeClr val="accent1"/>
                </a:solidFill>
                <a:latin typeface="Lucida Sans Typewriter" pitchFamily="49" charset="0"/>
              </a:rPr>
              <a:t>// do something</a:t>
            </a:r>
            <a:r>
              <a:rPr lang="en-US" sz="2000" b="1" dirty="0" smtClean="0">
                <a:solidFill>
                  <a:schemeClr val="accent3"/>
                </a:solidFill>
                <a:latin typeface="Lucida Sans Typewriter" pitchFamily="49" charset="0"/>
              </a:rPr>
              <a:t/>
            </a:r>
            <a:br>
              <a:rPr lang="en-US" sz="2000" b="1" dirty="0" smtClean="0">
                <a:solidFill>
                  <a:schemeClr val="accent3"/>
                </a:solidFill>
                <a:latin typeface="Lucida Sans Typewriter" pitchFamily="49" charset="0"/>
              </a:rPr>
            </a:br>
            <a:r>
              <a:rPr lang="en-US" sz="2000" b="1" dirty="0" smtClean="0">
                <a:solidFill>
                  <a:schemeClr val="accent3"/>
                </a:solidFill>
                <a:latin typeface="Lucida Sans Typewriter" pitchFamily="49" charset="0"/>
              </a:rPr>
              <a:t>}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4645025" y="1444625"/>
            <a:ext cx="4041775" cy="3941763"/>
          </a:xfrm>
        </p:spPr>
        <p:txBody>
          <a:bodyPr/>
          <a:lstStyle/>
          <a:p>
            <a:pPr marL="60325" indent="-17463">
              <a:buFont typeface="Wingdings 3" charset="2"/>
              <a:buNone/>
              <a:defRPr/>
            </a:pPr>
            <a:r>
              <a:rPr lang="en-US" sz="2000" b="1" dirty="0" err="1" smtClean="0">
                <a:solidFill>
                  <a:schemeClr val="accent3"/>
                </a:solidFill>
                <a:latin typeface="Lucida Sans Typewriter" pitchFamily="49" charset="0"/>
              </a:rPr>
              <a:t>Iterator</a:t>
            </a:r>
            <a:r>
              <a:rPr lang="en-US" sz="2000" b="1" dirty="0" smtClean="0">
                <a:solidFill>
                  <a:schemeClr val="accent3"/>
                </a:solidFill>
                <a:latin typeface="Lucida Sans Typewriter" pitchFamily="49" charset="0"/>
              </a:rPr>
              <a:t>&lt;String&gt; </a:t>
            </a:r>
            <a:r>
              <a:rPr lang="en-US" sz="2000" b="1" dirty="0" err="1" smtClean="0">
                <a:solidFill>
                  <a:schemeClr val="accent3"/>
                </a:solidFill>
                <a:latin typeface="Lucida Sans Typewriter" pitchFamily="49" charset="0"/>
              </a:rPr>
              <a:t>iter</a:t>
            </a:r>
            <a:r>
              <a:rPr lang="en-US" sz="2000" b="1" dirty="0" smtClean="0">
                <a:solidFill>
                  <a:schemeClr val="accent3"/>
                </a:solidFill>
                <a:latin typeface="Lucida Sans Typewriter" pitchFamily="49" charset="0"/>
              </a:rPr>
              <a:t> =</a:t>
            </a:r>
            <a:br>
              <a:rPr lang="en-US" sz="2000" b="1" dirty="0" smtClean="0">
                <a:solidFill>
                  <a:schemeClr val="accent3"/>
                </a:solidFill>
                <a:latin typeface="Lucida Sans Typewriter" pitchFamily="49" charset="0"/>
              </a:rPr>
            </a:br>
            <a:r>
              <a:rPr lang="en-US" sz="2000" b="1" dirty="0" smtClean="0">
                <a:solidFill>
                  <a:schemeClr val="accent3"/>
                </a:solidFill>
                <a:latin typeface="Lucida Sans Typewriter" pitchFamily="49" charset="0"/>
              </a:rPr>
              <a:t>    </a:t>
            </a:r>
            <a:r>
              <a:rPr lang="en-US" sz="2000" b="1" dirty="0" err="1" smtClean="0">
                <a:solidFill>
                  <a:schemeClr val="accent3"/>
                </a:solidFill>
                <a:latin typeface="Lucida Sans Typewriter" pitchFamily="49" charset="0"/>
              </a:rPr>
              <a:t>list.iterator</a:t>
            </a:r>
            <a:r>
              <a:rPr lang="en-US" sz="2000" b="1" dirty="0" smtClean="0">
                <a:solidFill>
                  <a:schemeClr val="accent3"/>
                </a:solidFill>
                <a:latin typeface="Lucida Sans Typewriter" pitchFamily="49" charset="0"/>
              </a:rPr>
              <a:t>();</a:t>
            </a:r>
            <a:br>
              <a:rPr lang="en-US" sz="2000" b="1" dirty="0" smtClean="0">
                <a:solidFill>
                  <a:schemeClr val="accent3"/>
                </a:solidFill>
                <a:latin typeface="Lucida Sans Typewriter" pitchFamily="49" charset="0"/>
              </a:rPr>
            </a:br>
            <a:r>
              <a:rPr lang="en-US" sz="2000" b="1" dirty="0" smtClean="0">
                <a:solidFill>
                  <a:schemeClr val="accent3"/>
                </a:solidFill>
                <a:latin typeface="Lucida Sans Typewriter" pitchFamily="49" charset="0"/>
              </a:rPr>
              <a:t/>
            </a:r>
            <a:br>
              <a:rPr lang="en-US" sz="2000" b="1" dirty="0" smtClean="0">
                <a:solidFill>
                  <a:schemeClr val="accent3"/>
                </a:solidFill>
                <a:latin typeface="Lucida Sans Typewriter" pitchFamily="49" charset="0"/>
              </a:rPr>
            </a:br>
            <a:r>
              <a:rPr lang="en-US" sz="2000" b="1" dirty="0" smtClean="0">
                <a:solidFill>
                  <a:schemeClr val="accent3"/>
                </a:solidFill>
                <a:latin typeface="Lucida Sans Typewriter" pitchFamily="49" charset="0"/>
              </a:rPr>
              <a:t>while (</a:t>
            </a:r>
            <a:r>
              <a:rPr lang="en-US" sz="2000" b="1" dirty="0" err="1" smtClean="0">
                <a:solidFill>
                  <a:schemeClr val="accent3"/>
                </a:solidFill>
                <a:latin typeface="Lucida Sans Typewriter" pitchFamily="49" charset="0"/>
              </a:rPr>
              <a:t>iter.hasNext</a:t>
            </a:r>
            <a:r>
              <a:rPr lang="en-US" sz="2000" b="1" dirty="0" smtClean="0">
                <a:solidFill>
                  <a:schemeClr val="accent3"/>
                </a:solidFill>
                <a:latin typeface="Lucida Sans Typewriter" pitchFamily="49" charset="0"/>
              </a:rPr>
              <a:t>()) {</a:t>
            </a:r>
          </a:p>
          <a:p>
            <a:pPr marL="60325" indent="-17463">
              <a:buFont typeface="Wingdings 3" charset="2"/>
              <a:buNone/>
              <a:defRPr/>
            </a:pPr>
            <a:r>
              <a:rPr lang="en-US" sz="2000" b="1" dirty="0" smtClean="0">
                <a:solidFill>
                  <a:schemeClr val="accent3"/>
                </a:solidFill>
                <a:latin typeface="Lucida Sans Typewriter" pitchFamily="49" charset="0"/>
              </a:rPr>
              <a:t>  String s = </a:t>
            </a:r>
            <a:r>
              <a:rPr lang="en-US" sz="2000" b="1" dirty="0" err="1" smtClean="0">
                <a:solidFill>
                  <a:schemeClr val="accent3"/>
                </a:solidFill>
                <a:latin typeface="Lucida Sans Typewriter" pitchFamily="49" charset="0"/>
              </a:rPr>
              <a:t>iter.next</a:t>
            </a:r>
            <a:r>
              <a:rPr lang="en-US" sz="2000" b="1" dirty="0" smtClean="0">
                <a:solidFill>
                  <a:schemeClr val="accent3"/>
                </a:solidFill>
                <a:latin typeface="Lucida Sans Typewriter" pitchFamily="49" charset="0"/>
              </a:rPr>
              <a:t>();</a:t>
            </a:r>
          </a:p>
          <a:p>
            <a:pPr marL="60325" indent="-17463">
              <a:buFont typeface="Wingdings 3" charset="2"/>
              <a:buNone/>
              <a:defRPr/>
            </a:pPr>
            <a:r>
              <a:rPr lang="en-US" sz="2000" b="1" dirty="0" smtClean="0">
                <a:solidFill>
                  <a:schemeClr val="accent1"/>
                </a:solidFill>
                <a:latin typeface="Lucida Sans Typewriter" pitchFamily="49" charset="0"/>
              </a:rPr>
              <a:t>  // do something</a:t>
            </a:r>
          </a:p>
          <a:p>
            <a:pPr marL="60325" indent="-17463">
              <a:buFont typeface="Wingdings 3" charset="2"/>
              <a:buNone/>
              <a:defRPr/>
            </a:pPr>
            <a:r>
              <a:rPr lang="en-US" sz="2000" b="1" dirty="0" smtClean="0">
                <a:solidFill>
                  <a:schemeClr val="accent3"/>
                </a:solidFill>
                <a:latin typeface="Lucida Sans Typewriter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A simplified version, with just the essentials</a:t>
            </a:r>
          </a:p>
          <a:p>
            <a:endParaRPr lang="en-US" smtClean="0"/>
          </a:p>
          <a:p>
            <a:r>
              <a:rPr lang="en-US" smtClean="0"/>
              <a:t>Won’t implement the java.util.List interface</a:t>
            </a:r>
          </a:p>
          <a:p>
            <a:endParaRPr lang="en-US" smtClean="0"/>
          </a:p>
          <a:p>
            <a:r>
              <a:rPr lang="en-US" smtClean="0"/>
              <a:t>Will have the usual linked list behavior</a:t>
            </a:r>
          </a:p>
          <a:p>
            <a:pPr lvl="1"/>
            <a:r>
              <a:rPr lang="en-US" smtClean="0"/>
              <a:t>Fast insertion and removal of elements </a:t>
            </a:r>
          </a:p>
          <a:p>
            <a:pPr lvl="2"/>
            <a:r>
              <a:rPr lang="en-US" smtClean="0"/>
              <a:t>Once we know where they go</a:t>
            </a:r>
          </a:p>
          <a:p>
            <a:pPr lvl="1"/>
            <a:r>
              <a:rPr lang="en-US" smtClean="0"/>
              <a:t>Slow random access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Implementing </a:t>
            </a:r>
            <a:r>
              <a:rPr lang="en-US" dirty="0" err="1" smtClean="0"/>
              <a:t>LinkedList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Abstract Data Types (ADTs)</a:t>
            </a:r>
            <a:endParaRPr lang="en-US" dirty="0"/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Boil down data types (e.g., lists) to their essential operations</a:t>
            </a:r>
          </a:p>
          <a:p>
            <a:endParaRPr lang="en-US" smtClean="0"/>
          </a:p>
          <a:p>
            <a:r>
              <a:rPr lang="en-US" smtClean="0"/>
              <a:t>Choosing a data structure for a project then becomes:</a:t>
            </a:r>
          </a:p>
          <a:p>
            <a:pPr lvl="1"/>
            <a:r>
              <a:rPr lang="en-US" smtClean="0"/>
              <a:t>Identify the operations needed</a:t>
            </a:r>
          </a:p>
          <a:p>
            <a:pPr lvl="1"/>
            <a:r>
              <a:rPr lang="en-US" smtClean="0"/>
              <a:t>Identify the abstract data type that most efficient supports those operations</a:t>
            </a:r>
          </a:p>
          <a:p>
            <a:pPr lvl="1"/>
            <a:endParaRPr lang="en-US" smtClean="0"/>
          </a:p>
          <a:p>
            <a:r>
              <a:rPr lang="en-US" smtClean="0"/>
              <a:t>Goal: that you understand several basic abstract data types and when to use them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Array List</a:t>
            </a:r>
          </a:p>
          <a:p>
            <a:r>
              <a:rPr lang="en-US" smtClean="0"/>
              <a:t>Linked List</a:t>
            </a:r>
          </a:p>
          <a:p>
            <a:r>
              <a:rPr lang="en-US" smtClean="0"/>
              <a:t>Stack</a:t>
            </a:r>
          </a:p>
          <a:p>
            <a:r>
              <a:rPr lang="en-US" smtClean="0"/>
              <a:t>Queue</a:t>
            </a:r>
          </a:p>
          <a:p>
            <a:r>
              <a:rPr lang="en-US" smtClean="0"/>
              <a:t>Set</a:t>
            </a:r>
          </a:p>
          <a:p>
            <a:r>
              <a:rPr lang="en-US" smtClean="0"/>
              <a:t>Map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Common ADTs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810000" y="4343400"/>
            <a:ext cx="4876800" cy="1570038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400" dirty="0"/>
              <a:t>Implementations for all of these are provided by the </a:t>
            </a:r>
            <a:r>
              <a:rPr lang="en-US" sz="2400" dirty="0">
                <a:solidFill>
                  <a:schemeClr val="accent3"/>
                </a:solidFill>
              </a:rPr>
              <a:t>Java Collections Framework </a:t>
            </a:r>
            <a:r>
              <a:rPr lang="en-US" sz="2400" dirty="0"/>
              <a:t>in the  </a:t>
            </a:r>
            <a:r>
              <a:rPr lang="en-US" sz="2400" b="1" dirty="0" err="1">
                <a:solidFill>
                  <a:schemeClr val="accent3"/>
                </a:solidFill>
                <a:latin typeface="Lucida Sans Typewriter" pitchFamily="49" charset="0"/>
              </a:rPr>
              <a:t>java.util</a:t>
            </a:r>
            <a:r>
              <a:rPr lang="en-US" sz="2400" dirty="0"/>
              <a:t> package.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210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24200"/>
                <a:gridCol w="2552700"/>
                <a:gridCol w="25527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Operations Provided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Array List Efficiency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Linked List Efficiency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Random access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O(1)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O(n)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Add/remove item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O(n) (do you see why?)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O(1) if</a:t>
                      </a:r>
                      <a:r>
                        <a:rPr lang="en-US" sz="2400" baseline="0" dirty="0" smtClean="0"/>
                        <a:t> you are “at” the item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Array Lists and Linked Lists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8001000" y="6248400"/>
            <a:ext cx="9144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en-US" sz="2400" dirty="0">
                <a:latin typeface="+mn-lt"/>
              </a:rPr>
              <a:t>Q1,2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A last-in, first-out (LIFO) data structure</a:t>
            </a:r>
          </a:p>
          <a:p>
            <a:r>
              <a:rPr lang="en-US" smtClean="0"/>
              <a:t>Real-world stacks</a:t>
            </a:r>
          </a:p>
          <a:p>
            <a:pPr lvl="1"/>
            <a:r>
              <a:rPr lang="en-US" smtClean="0"/>
              <a:t>Plate dispensers in the cafeteria</a:t>
            </a:r>
          </a:p>
          <a:p>
            <a:pPr lvl="1"/>
            <a:r>
              <a:rPr lang="en-US" smtClean="0"/>
              <a:t>Pancakes!</a:t>
            </a:r>
          </a:p>
          <a:p>
            <a:r>
              <a:rPr lang="en-US" smtClean="0"/>
              <a:t>Some uses:</a:t>
            </a:r>
          </a:p>
          <a:p>
            <a:pPr lvl="1"/>
            <a:r>
              <a:rPr lang="en-US" smtClean="0"/>
              <a:t>Tracking paths through a maze</a:t>
            </a:r>
          </a:p>
          <a:p>
            <a:pPr lvl="1"/>
            <a:r>
              <a:rPr lang="en-US" smtClean="0"/>
              <a:t>Providing “unlimited undo” in an application</a:t>
            </a:r>
          </a:p>
          <a:p>
            <a:pPr>
              <a:buFont typeface="Wingdings 3" charset="2"/>
              <a:buNone/>
            </a:pPr>
            <a:endParaRPr lang="en-US" smtClean="0"/>
          </a:p>
          <a:p>
            <a:pPr lvl="1"/>
            <a:endParaRPr lang="en-US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Stacks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/>
        </p:nvGraphicFramePr>
        <p:xfrm>
          <a:off x="685800" y="4648200"/>
          <a:ext cx="4572000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514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Operations Provided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Efficiency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Push</a:t>
                      </a:r>
                      <a:r>
                        <a:rPr lang="en-US" sz="2400" baseline="0" dirty="0" smtClean="0"/>
                        <a:t> item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O(1)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Pop item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O(1)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096000" y="4800600"/>
            <a:ext cx="2819400" cy="1323975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000" dirty="0"/>
              <a:t>Implemented by </a:t>
            </a:r>
            <a:r>
              <a:rPr lang="en-US" sz="2000" b="1" dirty="0">
                <a:solidFill>
                  <a:schemeClr val="accent3"/>
                </a:solidFill>
                <a:latin typeface="Lucida Sans Typewriter" pitchFamily="49" charset="0"/>
              </a:rPr>
              <a:t>Stack</a:t>
            </a:r>
            <a:r>
              <a:rPr lang="en-US" sz="2000" dirty="0"/>
              <a:t>, </a:t>
            </a:r>
            <a:r>
              <a:rPr lang="en-US" sz="2000" b="1" dirty="0" err="1">
                <a:solidFill>
                  <a:schemeClr val="accent3"/>
                </a:solidFill>
                <a:latin typeface="Lucida Sans Typewriter" pitchFamily="49" charset="0"/>
              </a:rPr>
              <a:t>LinkedList</a:t>
            </a:r>
            <a:r>
              <a:rPr lang="en-US" sz="2000" dirty="0"/>
              <a:t>, and </a:t>
            </a:r>
            <a:r>
              <a:rPr lang="en-US" sz="2000" b="1" dirty="0" err="1">
                <a:solidFill>
                  <a:schemeClr val="accent3"/>
                </a:solidFill>
                <a:latin typeface="Lucida Sans Typewriter" pitchFamily="49" charset="0"/>
              </a:rPr>
              <a:t>ArrayDeque</a:t>
            </a:r>
            <a:r>
              <a:rPr lang="en-US" sz="2000" dirty="0"/>
              <a:t> in Java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001000" y="6248400"/>
            <a:ext cx="9144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en-US" sz="2400" dirty="0">
                <a:latin typeface="+mn-lt"/>
              </a:rPr>
              <a:t>Q3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A first-in, first-out (FIFO) data structure</a:t>
            </a:r>
          </a:p>
          <a:p>
            <a:r>
              <a:rPr lang="en-US" smtClean="0"/>
              <a:t>Real-world queues</a:t>
            </a:r>
          </a:p>
          <a:p>
            <a:pPr lvl="1"/>
            <a:r>
              <a:rPr lang="en-US" smtClean="0"/>
              <a:t>Waiting line at the BMV</a:t>
            </a:r>
          </a:p>
          <a:p>
            <a:pPr lvl="1"/>
            <a:r>
              <a:rPr lang="en-US" smtClean="0"/>
              <a:t>Character on Star Trek TNG</a:t>
            </a:r>
          </a:p>
          <a:p>
            <a:r>
              <a:rPr lang="en-US" smtClean="0"/>
              <a:t>Some uses:</a:t>
            </a:r>
          </a:p>
          <a:p>
            <a:pPr lvl="1"/>
            <a:r>
              <a:rPr lang="en-US" smtClean="0"/>
              <a:t>Scheduling access to shared resource (e.g., printer)</a:t>
            </a:r>
          </a:p>
          <a:p>
            <a:pPr lvl="1"/>
            <a:endParaRPr lang="en-US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Queues</a:t>
            </a:r>
            <a:endParaRPr lang="en-US" dirty="0"/>
          </a:p>
        </p:txBody>
      </p:sp>
      <p:graphicFrame>
        <p:nvGraphicFramePr>
          <p:cNvPr id="23572" name="Group 20"/>
          <p:cNvGraphicFramePr>
            <a:graphicFrameLocks noGrp="1"/>
          </p:cNvGraphicFramePr>
          <p:nvPr/>
        </p:nvGraphicFramePr>
        <p:xfrm>
          <a:off x="685800" y="4648200"/>
          <a:ext cx="4572000" cy="1737360"/>
        </p:xfrm>
        <a:graphic>
          <a:graphicData uri="http://schemas.openxmlformats.org/drawingml/2006/table">
            <a:tbl>
              <a:tblPr/>
              <a:tblGrid>
                <a:gridCol w="2514600"/>
                <a:gridCol w="2057400"/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 Unicode" pitchFamily="34" charset="0"/>
                          <a:cs typeface="Arial" charset="0"/>
                        </a:rPr>
                        <a:t>Operations Provided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 Unicode" pitchFamily="34" charset="0"/>
                          <a:cs typeface="Arial" charset="0"/>
                        </a:rPr>
                        <a:t>Efficiency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  <a:cs typeface="Arial" charset="0"/>
                        </a:rPr>
                        <a:t>Enqueue item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  <a:cs typeface="Arial" charset="0"/>
                        </a:rPr>
                        <a:t>O(1)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  <a:cs typeface="Arial" charset="0"/>
                        </a:rPr>
                        <a:t>Dequeue item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  <a:cs typeface="Arial" charset="0"/>
                        </a:rPr>
                        <a:t>O(1)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6096000" y="5153025"/>
            <a:ext cx="2819400" cy="1016000"/>
          </a:xfrm>
          <a:prstGeom prst="rect">
            <a:avLst/>
          </a:prstGeom>
          <a:gradFill rotWithShape="1">
            <a:gsLst>
              <a:gs pos="0">
                <a:srgbClr val="000000"/>
              </a:gs>
              <a:gs pos="50000">
                <a:srgbClr val="000000"/>
              </a:gs>
              <a:gs pos="70000">
                <a:srgbClr val="131313"/>
              </a:gs>
              <a:gs pos="100000">
                <a:srgbClr val="3C3C3C"/>
              </a:gs>
            </a:gsLst>
            <a:lin ang="16200000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>
            <a:outerShdw dist="38100" dir="5400000" rotWithShape="0">
              <a:srgbClr val="808080">
                <a:alpha val="34999"/>
              </a:srgb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2000" dirty="0">
                <a:solidFill>
                  <a:schemeClr val="lt1"/>
                </a:solidFill>
                <a:latin typeface="+mn-lt"/>
                <a:cs typeface="+mn-cs"/>
              </a:rPr>
              <a:t>Implemented by </a:t>
            </a:r>
            <a:r>
              <a:rPr lang="en-US" sz="2000" b="1" dirty="0" err="1">
                <a:solidFill>
                  <a:schemeClr val="accent3"/>
                </a:solidFill>
                <a:latin typeface="Lucida Sans Typewriter" pitchFamily="49" charset="0"/>
                <a:cs typeface="+mn-cs"/>
              </a:rPr>
              <a:t>LinkedList</a:t>
            </a:r>
            <a:r>
              <a:rPr lang="en-US" sz="2000" dirty="0">
                <a:solidFill>
                  <a:schemeClr val="lt1"/>
                </a:solidFill>
                <a:latin typeface="+mn-lt"/>
                <a:cs typeface="+mn-cs"/>
              </a:rPr>
              <a:t> and </a:t>
            </a:r>
            <a:r>
              <a:rPr lang="en-US" sz="2000" b="1" dirty="0" err="1">
                <a:solidFill>
                  <a:schemeClr val="accent3"/>
                </a:solidFill>
                <a:latin typeface="Lucida Sans Typewriter" pitchFamily="49" charset="0"/>
                <a:cs typeface="+mn-cs"/>
              </a:rPr>
              <a:t>ArrayDeque</a:t>
            </a:r>
            <a:r>
              <a:rPr lang="en-US" sz="2000" dirty="0">
                <a:solidFill>
                  <a:schemeClr val="lt1"/>
                </a:solidFill>
                <a:latin typeface="+mn-lt"/>
                <a:cs typeface="+mn-cs"/>
              </a:rPr>
              <a:t> in Java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001000" y="6248400"/>
            <a:ext cx="9144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en-US" sz="2400" dirty="0">
                <a:latin typeface="+mn-lt"/>
              </a:rPr>
              <a:t>Q4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smtClean="0"/>
              <a:t>Unordered</a:t>
            </a:r>
            <a:r>
              <a:rPr lang="en-US" smtClean="0"/>
              <a:t> collections </a:t>
            </a:r>
            <a:r>
              <a:rPr lang="en-US" b="1" smtClean="0"/>
              <a:t>without duplicates</a:t>
            </a:r>
          </a:p>
          <a:p>
            <a:r>
              <a:rPr lang="en-US" smtClean="0"/>
              <a:t>Real-world sets</a:t>
            </a:r>
          </a:p>
          <a:p>
            <a:pPr lvl="1"/>
            <a:r>
              <a:rPr lang="en-US" smtClean="0"/>
              <a:t>Students</a:t>
            </a:r>
          </a:p>
          <a:p>
            <a:pPr lvl="1"/>
            <a:r>
              <a:rPr lang="en-US" smtClean="0"/>
              <a:t>Collectibles</a:t>
            </a:r>
          </a:p>
          <a:p>
            <a:r>
              <a:rPr lang="en-US" smtClean="0"/>
              <a:t>Some uses:</a:t>
            </a:r>
          </a:p>
          <a:p>
            <a:pPr lvl="1"/>
            <a:r>
              <a:rPr lang="en-US" smtClean="0"/>
              <a:t>Quickly checking if an item is in a collection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Sets</a:t>
            </a:r>
            <a:endParaRPr lang="en-US" dirty="0"/>
          </a:p>
        </p:txBody>
      </p:sp>
      <p:graphicFrame>
        <p:nvGraphicFramePr>
          <p:cNvPr id="6" name="Content Placeholder 3"/>
          <p:cNvGraphicFramePr>
            <a:graphicFrameLocks/>
          </p:cNvGraphicFramePr>
          <p:nvPr/>
        </p:nvGraphicFramePr>
        <p:xfrm>
          <a:off x="457200" y="4724400"/>
          <a:ext cx="8229600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24200"/>
                <a:gridCol w="2552700"/>
                <a:gridCol w="25527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Operations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HashSet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TreeSet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Add/remove item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O(1)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O(</a:t>
                      </a:r>
                      <a:r>
                        <a:rPr lang="en-US" sz="2400" dirty="0" err="1" smtClean="0"/>
                        <a:t>lg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dirty="0" smtClean="0"/>
                        <a:t>n)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Contains?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O(1)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O(</a:t>
                      </a:r>
                      <a:r>
                        <a:rPr lang="en-US" sz="2400" dirty="0" err="1" smtClean="0"/>
                        <a:t>lg</a:t>
                      </a:r>
                      <a:r>
                        <a:rPr lang="en-US" sz="2400" baseline="0" dirty="0" smtClean="0"/>
                        <a:t> n</a:t>
                      </a:r>
                      <a:r>
                        <a:rPr lang="en-US" sz="2400" dirty="0" smtClean="0"/>
                        <a:t>)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Line Callout 2 6"/>
          <p:cNvSpPr>
            <a:spLocks/>
          </p:cNvSpPr>
          <p:nvPr/>
        </p:nvSpPr>
        <p:spPr bwMode="auto">
          <a:xfrm flipH="1">
            <a:off x="1371600" y="6172200"/>
            <a:ext cx="2133600" cy="533400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39148"/>
              <a:gd name="adj6" fmla="val -45019"/>
            </a:avLst>
          </a:prstGeom>
          <a:gradFill rotWithShape="1">
            <a:gsLst>
              <a:gs pos="0">
                <a:srgbClr val="000000"/>
              </a:gs>
              <a:gs pos="50000">
                <a:srgbClr val="000000"/>
              </a:gs>
              <a:gs pos="70000">
                <a:srgbClr val="131313"/>
              </a:gs>
              <a:gs pos="100000">
                <a:srgbClr val="3C3C3C"/>
              </a:gs>
            </a:gsLst>
            <a:lin ang="16200000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>
            <a:outerShdw dist="381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lt1"/>
                </a:solidFill>
                <a:latin typeface="+mn-lt"/>
                <a:cs typeface="+mn-cs"/>
              </a:rPr>
              <a:t>Can hog space</a:t>
            </a:r>
          </a:p>
        </p:txBody>
      </p:sp>
      <p:sp>
        <p:nvSpPr>
          <p:cNvPr id="8" name="Line Callout 2 7"/>
          <p:cNvSpPr>
            <a:spLocks/>
          </p:cNvSpPr>
          <p:nvPr/>
        </p:nvSpPr>
        <p:spPr bwMode="auto">
          <a:xfrm flipH="1">
            <a:off x="5105400" y="6172200"/>
            <a:ext cx="2085975" cy="533400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39148"/>
              <a:gd name="adj6" fmla="val -17162"/>
            </a:avLst>
          </a:prstGeom>
          <a:gradFill rotWithShape="1">
            <a:gsLst>
              <a:gs pos="0">
                <a:srgbClr val="000000"/>
              </a:gs>
              <a:gs pos="50000">
                <a:srgbClr val="000000"/>
              </a:gs>
              <a:gs pos="70000">
                <a:srgbClr val="131313"/>
              </a:gs>
              <a:gs pos="100000">
                <a:srgbClr val="3C3C3C"/>
              </a:gs>
            </a:gsLst>
            <a:lin ang="16200000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>
            <a:outerShdw dist="381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lt1"/>
                </a:solidFill>
                <a:latin typeface="+mn-lt"/>
                <a:cs typeface="+mn-cs"/>
              </a:rPr>
              <a:t>Sorts items!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001000" y="6248400"/>
            <a:ext cx="9144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en-US" sz="2400" dirty="0">
                <a:latin typeface="+mn-lt"/>
              </a:rPr>
              <a:t>Q5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525962"/>
          </a:xfrm>
        </p:spPr>
        <p:txBody>
          <a:bodyPr/>
          <a:lstStyle/>
          <a:p>
            <a:r>
              <a:rPr lang="en-US" dirty="0" smtClean="0"/>
              <a:t>Algorithm analysis, review</a:t>
            </a:r>
          </a:p>
          <a:p>
            <a:r>
              <a:rPr lang="en-US" dirty="0" smtClean="0"/>
              <a:t>Recursion, review</a:t>
            </a:r>
          </a:p>
          <a:p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Recursion, making it efficient</a:t>
            </a:r>
          </a:p>
          <a:p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Data structures, how to choose</a:t>
            </a:r>
          </a:p>
          <a:p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Implementation of Linked Lists</a:t>
            </a:r>
          </a:p>
          <a:p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Work on Capstone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Outline of today’s session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Associate </a:t>
            </a:r>
            <a:r>
              <a:rPr lang="en-US" b="1" smtClean="0">
                <a:solidFill>
                  <a:srgbClr val="EB641B"/>
                </a:solidFill>
              </a:rPr>
              <a:t>keys</a:t>
            </a:r>
            <a:r>
              <a:rPr lang="en-US" smtClean="0"/>
              <a:t> with </a:t>
            </a:r>
            <a:r>
              <a:rPr lang="en-US" b="1" smtClean="0">
                <a:solidFill>
                  <a:srgbClr val="EB641B"/>
                </a:solidFill>
              </a:rPr>
              <a:t>values</a:t>
            </a:r>
          </a:p>
          <a:p>
            <a:r>
              <a:rPr lang="en-US" smtClean="0"/>
              <a:t>Real-world “maps”</a:t>
            </a:r>
          </a:p>
          <a:p>
            <a:pPr lvl="1"/>
            <a:r>
              <a:rPr lang="en-US" smtClean="0"/>
              <a:t>Dictionary</a:t>
            </a:r>
          </a:p>
          <a:p>
            <a:pPr lvl="1"/>
            <a:r>
              <a:rPr lang="en-US" smtClean="0"/>
              <a:t>Phone book</a:t>
            </a:r>
          </a:p>
          <a:p>
            <a:r>
              <a:rPr lang="en-US" smtClean="0"/>
              <a:t>Some uses:</a:t>
            </a:r>
          </a:p>
          <a:p>
            <a:pPr lvl="1"/>
            <a:r>
              <a:rPr lang="en-US" smtClean="0"/>
              <a:t>Associating student ID with transcript</a:t>
            </a:r>
          </a:p>
          <a:p>
            <a:pPr lvl="1"/>
            <a:r>
              <a:rPr lang="en-US" smtClean="0"/>
              <a:t>Associating name with high scores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Maps</a:t>
            </a:r>
            <a:endParaRPr lang="en-US" dirty="0"/>
          </a:p>
        </p:txBody>
      </p:sp>
      <p:graphicFrame>
        <p:nvGraphicFramePr>
          <p:cNvPr id="16409" name="Group 25"/>
          <p:cNvGraphicFramePr>
            <a:graphicFrameLocks noGrp="1"/>
          </p:cNvGraphicFramePr>
          <p:nvPr/>
        </p:nvGraphicFramePr>
        <p:xfrm>
          <a:off x="457200" y="4667250"/>
          <a:ext cx="8229600" cy="1371600"/>
        </p:xfrm>
        <a:graphic>
          <a:graphicData uri="http://schemas.openxmlformats.org/drawingml/2006/table">
            <a:tbl>
              <a:tblPr/>
              <a:tblGrid>
                <a:gridCol w="3657600"/>
                <a:gridCol w="2286000"/>
                <a:gridCol w="2286000"/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 Unicode" pitchFamily="34" charset="0"/>
                          <a:cs typeface="Arial" charset="0"/>
                        </a:rPr>
                        <a:t>Operations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 Unicode" pitchFamily="34" charset="0"/>
                          <a:cs typeface="Arial" charset="0"/>
                        </a:rPr>
                        <a:t>HashMap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 Unicode" pitchFamily="34" charset="0"/>
                          <a:cs typeface="Arial" charset="0"/>
                        </a:rPr>
                        <a:t>TreeMap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  <a:cs typeface="Arial" charset="0"/>
                        </a:rPr>
                        <a:t>Insert key-value pair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  <a:cs typeface="Arial" charset="0"/>
                        </a:rPr>
                        <a:t>O(1)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  <a:cs typeface="Arial" charset="0"/>
                        </a:rPr>
                        <a:t>O(lg n)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  <a:cs typeface="Arial" charset="0"/>
                        </a:rPr>
                        <a:t>Look up value for key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  <a:cs typeface="Arial" charset="0"/>
                        </a:rPr>
                        <a:t>O(1)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  <a:cs typeface="Arial" charset="0"/>
                        </a:rPr>
                        <a:t>O(lg n)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</a:tr>
            </a:tbl>
          </a:graphicData>
        </a:graphic>
      </p:graphicFrame>
      <p:sp>
        <p:nvSpPr>
          <p:cNvPr id="7" name="Line Callout 2 6"/>
          <p:cNvSpPr>
            <a:spLocks/>
          </p:cNvSpPr>
          <p:nvPr/>
        </p:nvSpPr>
        <p:spPr bwMode="auto">
          <a:xfrm flipH="1">
            <a:off x="1371600" y="6172200"/>
            <a:ext cx="2133600" cy="533400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39148"/>
              <a:gd name="adj6" fmla="val -45019"/>
            </a:avLst>
          </a:prstGeom>
          <a:gradFill rotWithShape="1">
            <a:gsLst>
              <a:gs pos="0">
                <a:srgbClr val="000000"/>
              </a:gs>
              <a:gs pos="50000">
                <a:srgbClr val="000000"/>
              </a:gs>
              <a:gs pos="70000">
                <a:srgbClr val="131313"/>
              </a:gs>
              <a:gs pos="100000">
                <a:srgbClr val="3C3C3C"/>
              </a:gs>
            </a:gsLst>
            <a:lin ang="16200000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>
            <a:outerShdw dist="381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lt1"/>
                </a:solidFill>
                <a:latin typeface="+mn-lt"/>
                <a:cs typeface="+mn-cs"/>
              </a:rPr>
              <a:t>Can hog space</a:t>
            </a:r>
          </a:p>
        </p:txBody>
      </p:sp>
      <p:sp>
        <p:nvSpPr>
          <p:cNvPr id="8" name="Line Callout 2 7"/>
          <p:cNvSpPr>
            <a:spLocks/>
          </p:cNvSpPr>
          <p:nvPr/>
        </p:nvSpPr>
        <p:spPr bwMode="auto">
          <a:xfrm flipH="1">
            <a:off x="4314825" y="6248400"/>
            <a:ext cx="2390775" cy="533400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52333"/>
              <a:gd name="adj6" fmla="val -19245"/>
            </a:avLst>
          </a:prstGeom>
          <a:gradFill rotWithShape="1">
            <a:gsLst>
              <a:gs pos="0">
                <a:srgbClr val="000000"/>
              </a:gs>
              <a:gs pos="50000">
                <a:srgbClr val="000000"/>
              </a:gs>
              <a:gs pos="70000">
                <a:srgbClr val="131313"/>
              </a:gs>
              <a:gs pos="100000">
                <a:srgbClr val="3C3C3C"/>
              </a:gs>
            </a:gsLst>
            <a:lin ang="16200000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>
            <a:outerShdw dist="381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lt1"/>
                </a:solidFill>
                <a:latin typeface="+mn-lt"/>
                <a:cs typeface="+mn-cs"/>
              </a:rPr>
              <a:t>Sorts items by key!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001000" y="6248400"/>
            <a:ext cx="914400" cy="457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en-US" sz="2400" dirty="0">
                <a:latin typeface="+mn-lt"/>
              </a:rPr>
              <a:t>Q6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525962"/>
          </a:xfrm>
        </p:spPr>
        <p:txBody>
          <a:bodyPr/>
          <a:lstStyle/>
          <a:p>
            <a:r>
              <a:rPr lang="en-US" dirty="0" smtClean="0"/>
              <a:t>Algorithm analysis, review</a:t>
            </a:r>
          </a:p>
          <a:p>
            <a:r>
              <a:rPr lang="en-US" dirty="0" smtClean="0"/>
              <a:t>Recursion, review</a:t>
            </a:r>
          </a:p>
          <a:p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00B0F0"/>
                </a:solidFill>
              </a:rPr>
              <a:t>Recursion, making it efficient</a:t>
            </a:r>
          </a:p>
          <a:p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00B0F0"/>
                </a:solidFill>
              </a:rPr>
              <a:t>Data structures, how to choose</a:t>
            </a:r>
          </a:p>
          <a:p>
            <a:endParaRPr lang="en-US" dirty="0" smtClean="0">
              <a:solidFill>
                <a:srgbClr val="00B0F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Implementation of Linked </a:t>
            </a:r>
            <a:r>
              <a:rPr lang="en-US" dirty="0" smtClean="0">
                <a:solidFill>
                  <a:srgbClr val="FF0000"/>
                </a:solidFill>
              </a:rPr>
              <a:t>Lists – part of your final exam!</a:t>
            </a:r>
            <a:endParaRPr lang="en-US" dirty="0" smtClean="0">
              <a:solidFill>
                <a:srgbClr val="FF0000"/>
              </a:solidFill>
            </a:endParaRPr>
          </a:p>
          <a:p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Work on Capstone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Outline of today’s session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Formal:</a:t>
            </a:r>
          </a:p>
          <a:p>
            <a:pPr lvl="1"/>
            <a:r>
              <a:rPr lang="en-US" dirty="0" smtClean="0"/>
              <a:t>We say that f(n) is O(g(n)) if and only if</a:t>
            </a:r>
          </a:p>
          <a:p>
            <a:pPr lvl="1"/>
            <a:r>
              <a:rPr lang="en-US" dirty="0" smtClean="0"/>
              <a:t>there exist constants   c   and   n</a:t>
            </a:r>
            <a:r>
              <a:rPr lang="en-US" baseline="-25000" dirty="0" smtClean="0"/>
              <a:t>0</a:t>
            </a:r>
            <a:r>
              <a:rPr lang="en-US" dirty="0" smtClean="0"/>
              <a:t>   such that</a:t>
            </a:r>
          </a:p>
          <a:p>
            <a:pPr lvl="1"/>
            <a:r>
              <a:rPr lang="en-US" dirty="0" smtClean="0"/>
              <a:t>for every   n ≥ n</a:t>
            </a:r>
            <a:r>
              <a:rPr lang="en-US" baseline="-25000" dirty="0" smtClean="0"/>
              <a:t>0</a:t>
            </a:r>
            <a:r>
              <a:rPr lang="en-US" dirty="0" smtClean="0"/>
              <a:t>   we have</a:t>
            </a:r>
          </a:p>
          <a:p>
            <a:pPr lvl="1"/>
            <a:r>
              <a:rPr lang="en-US" dirty="0" smtClean="0"/>
              <a:t>f(n) ≤ c × g(n)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Informal:</a:t>
            </a:r>
          </a:p>
          <a:p>
            <a:pPr lvl="1"/>
            <a:r>
              <a:rPr lang="en-US" dirty="0" smtClean="0"/>
              <a:t>f(n) is roughly</a:t>
            </a:r>
            <a:br>
              <a:rPr lang="en-US" dirty="0" smtClean="0"/>
            </a:br>
            <a:r>
              <a:rPr lang="en-US" dirty="0" smtClean="0"/>
              <a:t>proportional to g(n),</a:t>
            </a:r>
            <a:br>
              <a:rPr lang="en-US" dirty="0" smtClean="0"/>
            </a:br>
            <a:r>
              <a:rPr lang="en-US" dirty="0" smtClean="0"/>
              <a:t>for large n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 of big-Oh</a:t>
            </a:r>
            <a:endParaRPr lang="en-US" dirty="0"/>
          </a:p>
        </p:txBody>
      </p:sp>
      <p:pic>
        <p:nvPicPr>
          <p:cNvPr id="3584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72607" y="3124200"/>
            <a:ext cx="4742793" cy="361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Factorial:</a:t>
            </a:r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r>
              <a:rPr lang="en-US" smtClean="0"/>
              <a:t>Ackermann function: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Recursive Functions</a:t>
            </a:r>
            <a:endParaRPr lang="en-US" dirty="0"/>
          </a:p>
        </p:txBody>
      </p:sp>
      <p:pic>
        <p:nvPicPr>
          <p:cNvPr id="15364" name="Picture 2" descr="C:\DOCUME~1\ADMINI~1\LOCALS~1\Temp\VMwareDnD\0000333c\factoria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28788" y="2087563"/>
            <a:ext cx="5686425" cy="134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Line Callout 2 4"/>
          <p:cNvSpPr/>
          <p:nvPr/>
        </p:nvSpPr>
        <p:spPr>
          <a:xfrm>
            <a:off x="5029200" y="1417638"/>
            <a:ext cx="2133600" cy="669925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136701"/>
              <a:gd name="adj6" fmla="val -7915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/>
              <a:t>Base Case</a:t>
            </a:r>
          </a:p>
        </p:txBody>
      </p:sp>
      <p:sp>
        <p:nvSpPr>
          <p:cNvPr id="6" name="Line Callout 2 5"/>
          <p:cNvSpPr/>
          <p:nvPr/>
        </p:nvSpPr>
        <p:spPr>
          <a:xfrm>
            <a:off x="6248400" y="3429000"/>
            <a:ext cx="2438400" cy="669925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23906"/>
              <a:gd name="adj6" fmla="val -4226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/>
              <a:t>Recursive step</a:t>
            </a:r>
          </a:p>
        </p:txBody>
      </p:sp>
      <p:pic>
        <p:nvPicPr>
          <p:cNvPr id="15367" name="Picture 4" descr="C:\DOCUME~1\ADMINI~1\LOCALS~1\Temp\VMwareDnD\00005504\ackermann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8200" y="4495800"/>
            <a:ext cx="8153400" cy="140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7962900" y="6243638"/>
            <a:ext cx="1143000" cy="457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en-US" sz="2400" dirty="0">
                <a:latin typeface="+mn-lt"/>
              </a:rPr>
              <a:t>Q4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Always have a </a:t>
            </a:r>
            <a:r>
              <a:rPr lang="en-US" b="1" dirty="0" smtClean="0">
                <a:solidFill>
                  <a:schemeClr val="accent3"/>
                </a:solidFill>
              </a:rPr>
              <a:t>base case </a:t>
            </a:r>
            <a:r>
              <a:rPr lang="en-US" dirty="0" smtClean="0"/>
              <a:t>that </a:t>
            </a:r>
            <a:r>
              <a:rPr lang="en-US" b="1" dirty="0" smtClean="0">
                <a:solidFill>
                  <a:schemeClr val="accent3"/>
                </a:solidFill>
              </a:rPr>
              <a:t>doesn’t </a:t>
            </a:r>
            <a:r>
              <a:rPr lang="en-US" b="1" dirty="0" err="1" smtClean="0">
                <a:solidFill>
                  <a:schemeClr val="accent3"/>
                </a:solidFill>
              </a:rPr>
              <a:t>recurse</a:t>
            </a:r>
            <a:endParaRPr lang="en-US" b="1" dirty="0" smtClean="0">
              <a:solidFill>
                <a:schemeClr val="accent3"/>
              </a:solidFill>
            </a:endParaRPr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Make sure recursive case always makes </a:t>
            </a:r>
            <a:r>
              <a:rPr lang="en-US" b="1" dirty="0" smtClean="0">
                <a:solidFill>
                  <a:schemeClr val="accent3"/>
                </a:solidFill>
              </a:rPr>
              <a:t>progress</a:t>
            </a:r>
            <a:r>
              <a:rPr lang="en-US" dirty="0" smtClean="0"/>
              <a:t>, by </a:t>
            </a:r>
            <a:r>
              <a:rPr lang="en-US" b="1" dirty="0" smtClean="0">
                <a:solidFill>
                  <a:schemeClr val="accent3"/>
                </a:solidFill>
              </a:rPr>
              <a:t>solving a smaller problem</a:t>
            </a:r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b="1" dirty="0" smtClean="0">
                <a:solidFill>
                  <a:schemeClr val="accent3"/>
                </a:solidFill>
              </a:rPr>
              <a:t>You </a:t>
            </a:r>
            <a:r>
              <a:rPr lang="en-US" b="1" dirty="0" err="1" smtClean="0">
                <a:solidFill>
                  <a:schemeClr val="accent3"/>
                </a:solidFill>
              </a:rPr>
              <a:t>gotta</a:t>
            </a:r>
            <a:r>
              <a:rPr lang="en-US" b="1" dirty="0" smtClean="0">
                <a:solidFill>
                  <a:schemeClr val="accent3"/>
                </a:solidFill>
              </a:rPr>
              <a:t> believe</a:t>
            </a:r>
          </a:p>
          <a:p>
            <a:pPr lvl="1">
              <a:defRPr/>
            </a:pPr>
            <a:r>
              <a:rPr lang="en-US" dirty="0" smtClean="0"/>
              <a:t>Trust in the recursive solution</a:t>
            </a:r>
          </a:p>
          <a:p>
            <a:pPr lvl="1">
              <a:defRPr/>
            </a:pPr>
            <a:r>
              <a:rPr lang="en-US" dirty="0" smtClean="0"/>
              <a:t>Just consider one step at a time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Key Rules to Using Recursion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481138"/>
            <a:ext cx="8458200" cy="4525962"/>
          </a:xfrm>
        </p:spPr>
        <p:txBody>
          <a:bodyPr/>
          <a:lstStyle/>
          <a:p>
            <a:pPr>
              <a:defRPr/>
            </a:pPr>
            <a:r>
              <a:rPr lang="en-US" sz="2400" dirty="0" smtClean="0">
                <a:solidFill>
                  <a:schemeClr val="accent3"/>
                </a:solidFill>
              </a:rPr>
              <a:t>Describe</a:t>
            </a:r>
            <a:r>
              <a:rPr lang="en-US" sz="2400" dirty="0" smtClean="0"/>
              <a:t> basic searching &amp; sorting algorithms:</a:t>
            </a:r>
          </a:p>
          <a:p>
            <a:pPr lvl="1">
              <a:defRPr/>
            </a:pPr>
            <a:r>
              <a:rPr lang="en-US" sz="2000" dirty="0" smtClean="0"/>
              <a:t>Search</a:t>
            </a:r>
          </a:p>
          <a:p>
            <a:pPr lvl="2">
              <a:defRPr/>
            </a:pPr>
            <a:r>
              <a:rPr lang="en-US" sz="2000" dirty="0" smtClean="0"/>
              <a:t>Linear search of an </a:t>
            </a:r>
            <a:r>
              <a:rPr lang="en-US" sz="2000" dirty="0" err="1" smtClean="0"/>
              <a:t>UNsorted</a:t>
            </a:r>
            <a:r>
              <a:rPr lang="en-US" sz="2000" dirty="0" smtClean="0"/>
              <a:t> array</a:t>
            </a:r>
          </a:p>
          <a:p>
            <a:pPr lvl="2">
              <a:defRPr/>
            </a:pPr>
            <a:r>
              <a:rPr lang="en-US" sz="2000" dirty="0" smtClean="0"/>
              <a:t>Linear </a:t>
            </a:r>
            <a:r>
              <a:rPr lang="en-US" sz="2000" dirty="0" err="1" smtClean="0"/>
              <a:t>seach</a:t>
            </a:r>
            <a:r>
              <a:rPr lang="en-US" sz="2000" dirty="0" smtClean="0"/>
              <a:t> of a sorted array (silly, but good example)</a:t>
            </a:r>
          </a:p>
          <a:p>
            <a:pPr lvl="2">
              <a:defRPr/>
            </a:pPr>
            <a:r>
              <a:rPr lang="en-US" sz="2000" dirty="0" smtClean="0"/>
              <a:t>Binary search of a sorted array</a:t>
            </a:r>
          </a:p>
          <a:p>
            <a:pPr lvl="1">
              <a:defRPr/>
            </a:pPr>
            <a:r>
              <a:rPr lang="en-US" sz="2000" dirty="0" smtClean="0"/>
              <a:t>Sort</a:t>
            </a:r>
          </a:p>
          <a:p>
            <a:pPr lvl="2">
              <a:defRPr/>
            </a:pPr>
            <a:r>
              <a:rPr lang="en-US" sz="2000" dirty="0" smtClean="0"/>
              <a:t>Selection sort</a:t>
            </a:r>
          </a:p>
          <a:p>
            <a:pPr lvl="2">
              <a:defRPr/>
            </a:pPr>
            <a:r>
              <a:rPr lang="en-US" sz="2000" dirty="0" smtClean="0"/>
              <a:t>Insertion sort</a:t>
            </a:r>
          </a:p>
          <a:p>
            <a:pPr lvl="2">
              <a:defRPr/>
            </a:pPr>
            <a:r>
              <a:rPr lang="en-US" sz="2000" dirty="0" smtClean="0"/>
              <a:t>Merge sort</a:t>
            </a:r>
          </a:p>
          <a:p>
            <a:pPr>
              <a:defRPr/>
            </a:pPr>
            <a:r>
              <a:rPr lang="en-US" sz="2400" dirty="0" smtClean="0"/>
              <a:t>Determine the </a:t>
            </a:r>
            <a:r>
              <a:rPr lang="en-US" sz="2400" dirty="0" smtClean="0">
                <a:solidFill>
                  <a:schemeClr val="accent3"/>
                </a:solidFill>
              </a:rPr>
              <a:t>best and worst case</a:t>
            </a:r>
            <a:r>
              <a:rPr lang="en-US" sz="2400" dirty="0" smtClean="0"/>
              <a:t> inputs for each</a:t>
            </a:r>
          </a:p>
          <a:p>
            <a:pPr>
              <a:defRPr/>
            </a:pPr>
            <a:r>
              <a:rPr lang="en-US" sz="2400" dirty="0" smtClean="0"/>
              <a:t>Derive the </a:t>
            </a:r>
            <a:r>
              <a:rPr lang="en-US" sz="2400" dirty="0" smtClean="0">
                <a:solidFill>
                  <a:schemeClr val="accent3"/>
                </a:solidFill>
              </a:rPr>
              <a:t>run-time efficiency </a:t>
            </a:r>
            <a:r>
              <a:rPr lang="en-US" sz="2400" dirty="0" smtClean="0"/>
              <a:t>of each, for best and worst-case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/>
              <a:t>Course Goals for Searching and Sorting:   You should be able to …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an </a:t>
            </a:r>
            <a:r>
              <a:rPr lang="en-US" b="1" i="1" dirty="0" smtClean="0"/>
              <a:t>unsorted</a:t>
            </a:r>
            <a:r>
              <a:rPr lang="en-US" dirty="0" smtClean="0"/>
              <a:t> / unorganized array:</a:t>
            </a:r>
          </a:p>
          <a:p>
            <a:endParaRPr lang="en-US" dirty="0" smtClean="0"/>
          </a:p>
          <a:p>
            <a:pPr lvl="1"/>
            <a:r>
              <a:rPr lang="en-US" b="1" i="1" dirty="0" smtClean="0"/>
              <a:t>Linear search </a:t>
            </a:r>
            <a:r>
              <a:rPr lang="en-US" dirty="0" smtClean="0"/>
              <a:t>is as good as anything:</a:t>
            </a:r>
          </a:p>
          <a:p>
            <a:pPr lvl="2"/>
            <a:r>
              <a:rPr lang="en-US" dirty="0" smtClean="0"/>
              <a:t>Go through the elements of the array, one by one</a:t>
            </a:r>
          </a:p>
          <a:p>
            <a:pPr lvl="2"/>
            <a:r>
              <a:rPr lang="en-US" dirty="0" smtClean="0"/>
              <a:t>Quit when you find the element (best-case = early) or you get to the end of the array (worst-case)</a:t>
            </a:r>
          </a:p>
          <a:p>
            <a:pPr lvl="2">
              <a:buNone/>
            </a:pPr>
            <a:endParaRPr lang="en-US" dirty="0" smtClean="0"/>
          </a:p>
          <a:p>
            <a:pPr lvl="1"/>
            <a:r>
              <a:rPr lang="en-US" dirty="0" smtClean="0"/>
              <a:t>We’ll see </a:t>
            </a:r>
            <a:r>
              <a:rPr lang="en-US" i="1" dirty="0" smtClean="0"/>
              <a:t>mapping</a:t>
            </a:r>
            <a:r>
              <a:rPr lang="en-US" dirty="0" smtClean="0"/>
              <a:t> techniques for unsorted but </a:t>
            </a:r>
            <a:r>
              <a:rPr lang="en-US" i="1" dirty="0" smtClean="0"/>
              <a:t>organized</a:t>
            </a:r>
            <a:r>
              <a:rPr lang="en-US" dirty="0" smtClean="0"/>
              <a:t>  data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Best-case:  O(1)</a:t>
            </a:r>
          </a:p>
          <a:p>
            <a:pPr lvl="1"/>
            <a:r>
              <a:rPr lang="en-US" dirty="0" smtClean="0"/>
              <a:t>Worst-case: O(n)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/>
              <a:t>Recap:  Search, unorganized data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36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36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For a </a:t>
            </a:r>
            <a:r>
              <a:rPr lang="en-US" sz="2400" b="1" i="1" dirty="0" smtClean="0"/>
              <a:t>sorted</a:t>
            </a:r>
            <a:r>
              <a:rPr lang="en-US" sz="2400" dirty="0" smtClean="0"/>
              <a:t>  array:</a:t>
            </a:r>
          </a:p>
          <a:p>
            <a:pPr lvl="1"/>
            <a:r>
              <a:rPr lang="en-US" sz="2000" dirty="0" smtClean="0"/>
              <a:t>Linear search of a SORTED array:</a:t>
            </a:r>
          </a:p>
          <a:p>
            <a:pPr lvl="2"/>
            <a:r>
              <a:rPr lang="en-US" sz="2000" dirty="0" smtClean="0"/>
              <a:t>Go through the elements starting at the beginning</a:t>
            </a:r>
          </a:p>
          <a:p>
            <a:pPr lvl="2"/>
            <a:r>
              <a:rPr lang="en-US" sz="2000" dirty="0" smtClean="0"/>
              <a:t>Stop when either:</a:t>
            </a:r>
          </a:p>
          <a:p>
            <a:pPr lvl="3"/>
            <a:r>
              <a:rPr lang="en-US" sz="1800" dirty="0" smtClean="0"/>
              <a:t>You find the sought-for number, or</a:t>
            </a:r>
          </a:p>
          <a:p>
            <a:pPr lvl="3"/>
            <a:r>
              <a:rPr lang="en-US" sz="1800" dirty="0" smtClean="0"/>
              <a:t>You get past where the sought-for number would be</a:t>
            </a:r>
          </a:p>
          <a:p>
            <a:pPr lvl="3"/>
            <a:endParaRPr lang="en-US" sz="1800" dirty="0" smtClean="0"/>
          </a:p>
          <a:p>
            <a:pPr lvl="1"/>
            <a:r>
              <a:rPr lang="en-US" sz="2000" dirty="0" smtClean="0"/>
              <a:t>But binary search (next slide) is MUCH better</a:t>
            </a:r>
          </a:p>
          <a:p>
            <a:pPr lvl="1"/>
            <a:endParaRPr lang="en-US" sz="2000" dirty="0" smtClean="0"/>
          </a:p>
          <a:p>
            <a:pPr lvl="1"/>
            <a:r>
              <a:rPr lang="en-US" sz="2000" dirty="0" smtClean="0"/>
              <a:t>Best-case:  O(1)</a:t>
            </a:r>
          </a:p>
          <a:p>
            <a:pPr lvl="1"/>
            <a:r>
              <a:rPr lang="en-US" sz="2000" dirty="0" smtClean="0"/>
              <a:t>Worst-case: O(n)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 smtClean="0"/>
              <a:t>Recap:  Search, sorted data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36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36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9685</TotalTime>
  <Words>1798</Words>
  <Application>Microsoft Office PowerPoint</Application>
  <PresentationFormat>On-screen Show (4:3)</PresentationFormat>
  <Paragraphs>384</Paragraphs>
  <Slides>31</Slides>
  <Notes>27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Concourse</vt:lpstr>
      <vt:lpstr>CSSE 220 Day 29</vt:lpstr>
      <vt:lpstr>Questions?</vt:lpstr>
      <vt:lpstr>Outline of today’s session</vt:lpstr>
      <vt:lpstr>Definition of big-Oh</vt:lpstr>
      <vt:lpstr>Recursive Functions</vt:lpstr>
      <vt:lpstr>Key Rules to Using Recursion</vt:lpstr>
      <vt:lpstr>Course Goals for Searching and Sorting:   You should be able to …</vt:lpstr>
      <vt:lpstr>Recap:  Search, unorganized data</vt:lpstr>
      <vt:lpstr>Recap:  Search, sorted data</vt:lpstr>
      <vt:lpstr>Recap:  Search, sorted data</vt:lpstr>
      <vt:lpstr>Recap: Selection Sort</vt:lpstr>
      <vt:lpstr>Recap: Insertion Sort</vt:lpstr>
      <vt:lpstr>Merge Sort</vt:lpstr>
      <vt:lpstr>Outline of today’s session</vt:lpstr>
      <vt:lpstr>What the Fib?</vt:lpstr>
      <vt:lpstr>Outline of today’s session</vt:lpstr>
      <vt:lpstr>Data Structures</vt:lpstr>
      <vt:lpstr>Data Structures Recap</vt:lpstr>
      <vt:lpstr>Another List Data Structure</vt:lpstr>
      <vt:lpstr>LinkedList&lt;E&gt; Methods</vt:lpstr>
      <vt:lpstr>Accessing the Middle of a LinkedList</vt:lpstr>
      <vt:lpstr>An Insider’s View</vt:lpstr>
      <vt:lpstr>Implementing LinkedList</vt:lpstr>
      <vt:lpstr>Abstract Data Types (ADTs)</vt:lpstr>
      <vt:lpstr>Common ADTs</vt:lpstr>
      <vt:lpstr>Array Lists and Linked Lists</vt:lpstr>
      <vt:lpstr>Stacks</vt:lpstr>
      <vt:lpstr>Queues</vt:lpstr>
      <vt:lpstr>Sets</vt:lpstr>
      <vt:lpstr>Maps</vt:lpstr>
      <vt:lpstr>Outline of today’s session</vt:lpstr>
    </vt:vector>
  </TitlesOfParts>
  <Manager/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David C. Mutchler</cp:lastModifiedBy>
  <cp:revision>829</cp:revision>
  <cp:lastPrinted>2008-10-29T02:15:06Z</cp:lastPrinted>
  <dcterms:created xsi:type="dcterms:W3CDTF">2007-11-19T15:20:41Z</dcterms:created>
  <dcterms:modified xsi:type="dcterms:W3CDTF">2009-05-22T12:29:07Z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TC101671231033</vt:lpwstr>
  </property>
</Properties>
</file>