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4" r:id="rId3"/>
    <p:sldId id="308" r:id="rId4"/>
    <p:sldId id="309" r:id="rId5"/>
    <p:sldId id="310" r:id="rId6"/>
    <p:sldId id="311" r:id="rId7"/>
    <p:sldId id="312" r:id="rId8"/>
    <p:sldId id="319" r:id="rId9"/>
    <p:sldId id="320" r:id="rId10"/>
    <p:sldId id="321" r:id="rId11"/>
    <p:sldId id="322" r:id="rId12"/>
    <p:sldId id="323" r:id="rId13"/>
    <p:sldId id="324" r:id="rId14"/>
    <p:sldId id="317" r:id="rId15"/>
    <p:sldId id="325" r:id="rId16"/>
    <p:sldId id="327" r:id="rId17"/>
    <p:sldId id="328" r:id="rId18"/>
    <p:sldId id="329" r:id="rId19"/>
    <p:sldId id="333" r:id="rId20"/>
    <p:sldId id="330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77901" autoAdjust="0"/>
  </p:normalViewPr>
  <p:slideViewPr>
    <p:cSldViewPr snapToObjects="1">
      <p:cViewPr varScale="1">
        <p:scale>
          <a:sx n="88" d="100"/>
          <a:sy n="88" d="100"/>
        </p:scale>
        <p:origin x="-9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2256" y="1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5BAFBDF-F6F3-4443-AD06-75D2626AD943}" type="datetimeFigureOut">
              <a:rPr lang="en-US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2256" y="8829122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1D4E9397-3B60-43BF-84D9-9B3017F0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734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DC5CBD15-DAEC-482A-BF18-31FAD01407AD}" type="datetimeFigureOut">
              <a:rPr lang="en-US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099" tIns="44550" rIns="89099" bIns="4455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46" y="4416099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734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E1E7BBF-CE1C-4229-B5DF-FD942BE39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0D108-011A-4443-AB6B-7C2BAF14EBA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43F888A-D80A-42A4-9856-4F0008657659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D0F6DB-DDC9-4DE7-AC59-EC5113A48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E4269-BAB4-4234-8212-5885497BE127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01AC-9AB3-4C82-85E6-D82687F20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D1F0-9061-44F9-B21D-BF2DCBE4F48D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DCDF-E7A2-4209-A864-121A5845E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7585-ED0B-4967-B06F-F50FDCEF743B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637F-7CD1-4C8F-B90D-16BE36FD0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CDB724-4F66-4380-9F23-25FD0A960260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20F791-81DD-4B30-BF64-536BEC500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05C624-B071-41F7-8CC3-84A2F5FEDC26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0B1570-E5BB-44FE-9329-F2788DF11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DDAF2E-DD4E-4268-A666-6BE81B51DECA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0350E-C628-4DE4-95D4-8C49EAF76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EA07E4-87CC-4497-9C16-6505746E11DE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A4AB57-55D9-46E1-A081-4662136DC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2C64-7F51-45B0-AFFA-947F36F9AB86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E4EC-E2CC-41B5-B19D-917AB70B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1943B-D9DE-43F7-AA05-12EEC02375BF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BF215-EB0B-4BD2-945E-50EB77F47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0184C9-8866-4248-8AEA-DE5B8DA7BD09}" type="datetime2">
              <a:rPr lang="en-US"/>
              <a:pPr>
                <a:defRPr/>
              </a:pPr>
              <a:t>Tuesday, May 19,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5CA7E6-C28F-4611-999C-7E706107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4B6C81C-F512-405D-B755-F7D44DC6340D}" type="datetime2">
              <a:rPr lang="en-US"/>
              <a:pPr>
                <a:defRPr/>
              </a:pPr>
              <a:t>Tuesday, May 19,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D2E09C-0A87-4390-970D-B2B4E9650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4" r:id="rId2"/>
    <p:sldLayoutId id="2147484479" r:id="rId3"/>
    <p:sldLayoutId id="2147484480" r:id="rId4"/>
    <p:sldLayoutId id="2147484481" r:id="rId5"/>
    <p:sldLayoutId id="2147484482" r:id="rId6"/>
    <p:sldLayoutId id="2147484475" r:id="rId7"/>
    <p:sldLayoutId id="2147484483" r:id="rId8"/>
    <p:sldLayoutId id="2147484484" r:id="rId9"/>
    <p:sldLayoutId id="2147484476" r:id="rId10"/>
    <p:sldLayoutId id="21474844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e-hulman.edu/class/csse/csse220/200930/Projects/Exam2/instructions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Day </a:t>
            </a:r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Analysis of Algorithms </a:t>
            </a:r>
            <a:r>
              <a:rPr lang="en-US" sz="2500" dirty="0" smtClean="0"/>
              <a:t>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2"/>
          </a:xfrm>
          <a:noFill/>
        </p:spPr>
        <p:txBody>
          <a:bodyPr/>
          <a:lstStyle/>
          <a:p>
            <a:r>
              <a:rPr lang="en-US" dirty="0" smtClean="0"/>
              <a:t>Loop 2:  </a:t>
            </a:r>
            <a:r>
              <a:rPr lang="en-US" i="1" dirty="0" smtClean="0"/>
              <a:t>m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 = 0; j &lt; m; ++j)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m;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sum += Math.sin(j)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* Math.cos(k);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1981200"/>
            <a:ext cx="6400800" cy="29718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1600200" y="5105400"/>
            <a:ext cx="5334000" cy="116955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 the above code has bad style, in that it could trivially be made more efficient.  How?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smtClean="0"/>
              <a:t>  Answer:  move the computation of sin(j) outside the k loop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smtClean="0"/>
              <a:t>  Would this change our big-Oh answer?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smtClean="0"/>
              <a:t>  No.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0" y="2514600"/>
            <a:ext cx="1714500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33800" y="1481138"/>
            <a:ext cx="5257800" cy="5224462"/>
          </a:xfrm>
          <a:noFill/>
        </p:spPr>
        <p:txBody>
          <a:bodyPr/>
          <a:lstStyle/>
          <a:p>
            <a:r>
              <a:rPr lang="en-US" dirty="0" smtClean="0"/>
              <a:t>Loop 3:  </a:t>
            </a:r>
            <a:r>
              <a:rPr lang="en-US" i="1" dirty="0" smtClean="0"/>
              <a:t>m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m; ++k)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sum += Math.sin(k) * Blah.foo(m);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ublic static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 = 0; j &lt; n; ++j)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sum += Math.cos(j);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return sum;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86200" y="2286000"/>
            <a:ext cx="5105400" cy="441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2286000"/>
            <a:ext cx="2819400" cy="31700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</a:p>
          <a:p>
            <a:endParaRPr lang="en-US" sz="2000" dirty="0" smtClean="0"/>
          </a:p>
          <a:p>
            <a:r>
              <a:rPr lang="en-US" sz="2000" dirty="0" smtClean="0"/>
              <a:t>This code is equivalent to the code in the previous example.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33800" y="1481138"/>
            <a:ext cx="5257800" cy="5224462"/>
          </a:xfrm>
          <a:noFill/>
        </p:spPr>
        <p:txBody>
          <a:bodyPr/>
          <a:lstStyle/>
          <a:p>
            <a:r>
              <a:rPr lang="en-US" dirty="0" smtClean="0"/>
              <a:t>Loop 4:  </a:t>
            </a:r>
            <a:r>
              <a:rPr lang="en-US" i="1" dirty="0" smtClean="0"/>
              <a:t>m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m; ++k)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sum += Math.sin(k) * Blah.foo(k);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ublic static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j = 0; j &lt; n; ++j) {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sum += Math.cos(j);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lvl="1">
              <a:buNone/>
            </a:pPr>
            <a:endParaRPr lang="en-US" sz="16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return sum;</a:t>
            </a:r>
          </a:p>
          <a:p>
            <a:pPr lvl="1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86200" y="2286000"/>
            <a:ext cx="5105400" cy="441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1612374"/>
            <a:ext cx="3124200" cy="37856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</a:p>
          <a:p>
            <a:endParaRPr lang="en-US" sz="2000" dirty="0" smtClean="0"/>
          </a:p>
          <a:p>
            <a:r>
              <a:rPr lang="en-US" sz="2000" dirty="0" smtClean="0"/>
              <a:t>Key fact:  sum of k from 0 to n - 1 is</a:t>
            </a:r>
            <a:br>
              <a:rPr lang="en-US" sz="2000" dirty="0" smtClean="0"/>
            </a:br>
            <a:r>
              <a:rPr lang="en-US" sz="2000" dirty="0" smtClean="0"/>
              <a:t>      n × (n - 1) / 2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hence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3505200"/>
            <a:ext cx="36576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Same as previous example except previous example had </a:t>
            </a:r>
            <a:r>
              <a:rPr lang="en-US" sz="1200" b="1" i="1" dirty="0" smtClean="0"/>
              <a:t>m</a:t>
            </a:r>
            <a:r>
              <a:rPr lang="en-US" sz="1200" dirty="0" smtClean="0"/>
              <a:t> here.</a:t>
            </a:r>
            <a:endParaRPr lang="en-US" sz="1200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8077200" y="3200400"/>
            <a:ext cx="3048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691062"/>
          </a:xfrm>
          <a:noFill/>
        </p:spPr>
        <p:txBody>
          <a:bodyPr/>
          <a:lstStyle/>
          <a:p>
            <a:r>
              <a:rPr lang="en-US" dirty="0" smtClean="0"/>
              <a:t>Loop 5:  </a:t>
            </a:r>
            <a:r>
              <a:rPr lang="en-US" i="1" dirty="0" smtClean="0"/>
              <a:t>n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n;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sum += k * k * k * k;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n;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sum += k * k * k * k;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2286000"/>
            <a:ext cx="1790700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O(n)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947862"/>
            <a:ext cx="5791200" cy="3886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18773" y="5834062"/>
            <a:ext cx="49680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 two principles</a:t>
            </a:r>
            <a:r>
              <a:rPr lang="en-US" dirty="0" smtClean="0"/>
              <a:t>: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Loop followed by loop:  take bigger </a:t>
            </a:r>
            <a:r>
              <a:rPr lang="en-US" dirty="0" smtClean="0"/>
              <a:t>big-Oh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Loop inside loop:  multiply big-Oh’s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7543800" cy="35052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for 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= 0</a:t>
            </a:r>
            <a:r>
              <a:rPr lang="en-US" sz="2000" b="1" dirty="0">
                <a:latin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 </a:t>
            </a:r>
            <a:r>
              <a:rPr lang="en-US" sz="2000" b="1" dirty="0" err="1">
                <a:latin typeface="Courier New" pitchFamily="49" charset="0"/>
              </a:rPr>
              <a:t>a.length</a:t>
            </a:r>
            <a:r>
              <a:rPr lang="en-US" sz="2000" b="1" dirty="0">
                <a:latin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 {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if </a:t>
            </a:r>
            <a:r>
              <a:rPr lang="en-US" sz="2000" b="1" dirty="0" smtClean="0">
                <a:latin typeface="Courier New" pitchFamily="49" charset="0"/>
              </a:rPr>
              <a:t>(a[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].</a:t>
            </a:r>
            <a:r>
              <a:rPr lang="en-US" sz="2000" b="1" dirty="0" err="1">
                <a:latin typeface="Courier New" pitchFamily="49" charset="0"/>
              </a:rPr>
              <a:t>compareTo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soughtItem</a:t>
            </a:r>
            <a:r>
              <a:rPr lang="en-US" sz="2000" b="1" dirty="0">
                <a:latin typeface="Courier New" pitchFamily="49" charset="0"/>
              </a:rPr>
              <a:t>) &gt; </a:t>
            </a:r>
            <a:r>
              <a:rPr lang="en-US" sz="2000" b="1" dirty="0" smtClean="0">
                <a:latin typeface="Courier New" pitchFamily="49" charset="0"/>
              </a:rPr>
              <a:t>0) {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return </a:t>
            </a:r>
            <a:r>
              <a:rPr lang="en-US" sz="2000" b="1" dirty="0">
                <a:latin typeface="Courier New" pitchFamily="49" charset="0"/>
              </a:rPr>
              <a:t>NOT_FOUND</a:t>
            </a:r>
            <a:r>
              <a:rPr lang="en-US" sz="2000" b="1" dirty="0" smtClean="0">
                <a:latin typeface="Courier New" pitchFamily="49" charset="0"/>
              </a:rPr>
              <a:t>;	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} else </a:t>
            </a:r>
            <a:r>
              <a:rPr lang="en-US" sz="2000" b="1" dirty="0">
                <a:latin typeface="Courier New" pitchFamily="49" charset="0"/>
              </a:rPr>
              <a:t>if </a:t>
            </a:r>
            <a:r>
              <a:rPr lang="en-US" sz="2000" b="1" dirty="0" smtClean="0">
                <a:latin typeface="Courier New" pitchFamily="49" charset="0"/>
              </a:rPr>
              <a:t>(a[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].</a:t>
            </a:r>
            <a:r>
              <a:rPr lang="en-US" sz="2000" b="1" dirty="0" err="1">
                <a:latin typeface="Courier New" pitchFamily="49" charset="0"/>
              </a:rPr>
              <a:t>compareTo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soughtItem</a:t>
            </a:r>
            <a:r>
              <a:rPr lang="en-US" sz="2000" b="1" dirty="0">
                <a:latin typeface="Courier New" pitchFamily="49" charset="0"/>
              </a:rPr>
              <a:t>) == </a:t>
            </a:r>
            <a:r>
              <a:rPr lang="en-US" sz="2000" b="1" dirty="0" smtClean="0">
                <a:latin typeface="Courier New" pitchFamily="49" charset="0"/>
              </a:rPr>
              <a:t>0) {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return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}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return NOT_FOUND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4919008"/>
            <a:ext cx="4572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Worst-case run-time is</a:t>
            </a:r>
            <a:r>
              <a:rPr lang="en-US" sz="2000" dirty="0" smtClean="0"/>
              <a:t> </a:t>
            </a:r>
            <a:r>
              <a:rPr lang="en-US" sz="2000" dirty="0" smtClean="0"/>
              <a:t>O(_____)?</a:t>
            </a:r>
          </a:p>
          <a:p>
            <a:r>
              <a:rPr lang="en-US" sz="2000" dirty="0" smtClean="0"/>
              <a:t>Best-case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</a:p>
          <a:p>
            <a:r>
              <a:rPr lang="en-US" sz="2000" dirty="0" smtClean="0"/>
              <a:t>Average-case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638800" y="4919008"/>
            <a:ext cx="3048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array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O(n)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O(1)</a:t>
            </a:r>
          </a:p>
          <a:p>
            <a:r>
              <a:rPr lang="en-US" sz="2000" dirty="0" smtClean="0"/>
              <a:t>Answer:       O(n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372525" y="6368534"/>
            <a:ext cx="5314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obvious, and depends on the input distribution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7007423" y="6251378"/>
            <a:ext cx="310754" cy="152399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96200" y="1600200"/>
            <a:ext cx="1295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is a better algorithm for finding an element in a </a:t>
            </a:r>
            <a:r>
              <a:rPr lang="en-US" i="1" dirty="0" smtClean="0"/>
              <a:t>sorted</a:t>
            </a:r>
            <a:r>
              <a:rPr lang="en-US" dirty="0" smtClean="0"/>
              <a:t> array.  What is it?</a:t>
            </a:r>
            <a:endParaRPr lang="en-US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76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Example</a:t>
            </a:r>
            <a:r>
              <a:rPr lang="en-US" sz="2800" dirty="0"/>
              <a:t>:</a:t>
            </a: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2400" i="1" dirty="0" smtClean="0">
                <a:solidFill>
                  <a:srgbClr val="FF0000"/>
                </a:solidFill>
              </a:rPr>
              <a:t>Linear  Search  </a:t>
            </a:r>
            <a:r>
              <a:rPr lang="en-US" sz="2000" dirty="0" smtClean="0"/>
              <a:t>of </a:t>
            </a:r>
            <a:r>
              <a:rPr lang="en-US" sz="2000" dirty="0"/>
              <a:t>a sorted array of </a:t>
            </a:r>
            <a:r>
              <a:rPr lang="en-US" sz="2000" dirty="0" smtClean="0"/>
              <a:t>Comparable’s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66800"/>
            <a:ext cx="8629650" cy="51816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left = 0;	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right = </a:t>
            </a:r>
            <a:r>
              <a:rPr lang="en-US" sz="2000" b="1" dirty="0" err="1" smtClean="0">
                <a:latin typeface="Courier New" pitchFamily="49" charset="0"/>
              </a:rPr>
              <a:t>a.length</a:t>
            </a:r>
            <a:r>
              <a:rPr lang="en-US" sz="2000" b="1" dirty="0" smtClean="0">
                <a:latin typeface="Courier New" pitchFamily="49" charset="0"/>
              </a:rPr>
              <a:t>;    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middle;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while (left &lt;= right) {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middle = (left + right) / 2;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comparison = </a:t>
            </a:r>
            <a:r>
              <a:rPr lang="en-US" sz="2000" b="1" dirty="0" smtClean="0">
                <a:latin typeface="Courier New" pitchFamily="49" charset="0"/>
              </a:rPr>
              <a:t>a[middle].</a:t>
            </a:r>
            <a:r>
              <a:rPr lang="en-US" sz="2000" b="1" dirty="0" err="1" smtClean="0">
                <a:latin typeface="Courier New" pitchFamily="49" charset="0"/>
              </a:rPr>
              <a:t>compareTo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soughtItem</a:t>
            </a:r>
            <a:r>
              <a:rPr lang="en-US" sz="2000" b="1" dirty="0" smtClean="0"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if (comparison == 0) {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 __________________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 } else if (comparison &gt; 0) {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</a:rPr>
              <a:t>  _____________________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} else {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 _____________________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}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return NOT_FOUND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762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Example</a:t>
            </a:r>
            <a:r>
              <a:rPr lang="en-US" sz="2800" dirty="0"/>
              <a:t>:</a:t>
            </a: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3200" i="1" u="sng" dirty="0" smtClean="0">
                <a:solidFill>
                  <a:srgbClr val="FF0000"/>
                </a:solidFill>
              </a:rPr>
              <a:t>Binary</a:t>
            </a:r>
            <a:r>
              <a:rPr lang="en-US" sz="2400" i="1" dirty="0" smtClean="0">
                <a:solidFill>
                  <a:srgbClr val="FF0000"/>
                </a:solidFill>
              </a:rPr>
              <a:t>  Search  </a:t>
            </a:r>
            <a:r>
              <a:rPr lang="en-US" sz="2000" dirty="0" smtClean="0"/>
              <a:t>of </a:t>
            </a:r>
            <a:r>
              <a:rPr lang="en-US" sz="2000" dirty="0"/>
              <a:t>a sorted array of </a:t>
            </a:r>
            <a:r>
              <a:rPr lang="en-US" sz="2000" dirty="0" smtClean="0"/>
              <a:t>Comparable’s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181600" y="3152745"/>
            <a:ext cx="2339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 middle;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600" y="4038600"/>
            <a:ext cx="3108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ight = middle - 1;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4781490"/>
            <a:ext cx="29546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eft = middle + 1;</a:t>
            </a:r>
            <a:endParaRPr lang="en-US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7258050" cy="45720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left = 0;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right =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middle;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while (left &lt;= right)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middle = (left + right) / 2;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comparison = </a:t>
            </a:r>
            <a:r>
              <a:rPr lang="en-US" sz="1600" b="1" dirty="0" smtClean="0">
                <a:latin typeface="Courier New" pitchFamily="49" charset="0"/>
              </a:rPr>
              <a:t>a[middle].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</a:rPr>
              <a:t>soughtItem</a:t>
            </a:r>
            <a:r>
              <a:rPr lang="en-US" sz="1600" b="1" dirty="0" smtClean="0"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if (comparison ==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return middle;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 else if (comparison &gt; 0) {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</a:rPr>
              <a:t>  right = middle – 1;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left = middle + 1;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}</a:t>
            </a: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return NOT_FOUND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5458361"/>
            <a:ext cx="4572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Worst-case run-time is</a:t>
            </a:r>
            <a:r>
              <a:rPr lang="en-US" sz="2000" dirty="0" smtClean="0"/>
              <a:t> </a:t>
            </a:r>
            <a:r>
              <a:rPr lang="en-US" sz="2000" dirty="0" smtClean="0"/>
              <a:t>O(_____)?</a:t>
            </a:r>
          </a:p>
          <a:p>
            <a:r>
              <a:rPr lang="en-US" sz="2000" dirty="0" smtClean="0"/>
              <a:t>Best-case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</a:p>
          <a:p>
            <a:r>
              <a:rPr lang="en-US" sz="2000" dirty="0" smtClean="0"/>
              <a:t>Average-case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019800" y="5458361"/>
            <a:ext cx="3048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array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O(log n)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O(1)</a:t>
            </a:r>
          </a:p>
          <a:p>
            <a:r>
              <a:rPr lang="en-US" sz="2000" dirty="0" smtClean="0"/>
              <a:t>Answer:       </a:t>
            </a:r>
            <a:r>
              <a:rPr lang="en-US" sz="2000" dirty="0" smtClean="0"/>
              <a:t>O(log n)</a:t>
            </a:r>
            <a:endParaRPr lang="en-US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620000" y="1583591"/>
            <a:ext cx="152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</a:t>
            </a:r>
            <a:r>
              <a:rPr lang="en-US" sz="1600" dirty="0" smtClean="0"/>
              <a:t>worst &amp; average-case</a:t>
            </a:r>
            <a:r>
              <a:rPr lang="en-US" sz="1600" dirty="0" smtClean="0"/>
              <a:t>, how big a gain is this over linear search?  Try some numbers!</a:t>
            </a:r>
          </a:p>
          <a:p>
            <a:endParaRPr lang="en-US" sz="1600" dirty="0" smtClean="0"/>
          </a:p>
          <a:p>
            <a:r>
              <a:rPr lang="en-US" sz="1600" dirty="0" smtClean="0"/>
              <a:t>Average case is not obvious and depends on the input distribution.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7901582" y="5130343"/>
            <a:ext cx="503636" cy="1524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Binary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Search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of a sorted 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7715250" cy="36576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for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 = 0; k &lt;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++k)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m = smallest(a, k);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swap(a, k, m);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// Returns the index of the smallest element in the given array</a:t>
            </a: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// from index k to the end of the array.</a:t>
            </a: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//    Algorithm:  linear search of </a:t>
            </a:r>
            <a:r>
              <a:rPr lang="en-US" sz="1400" b="1" dirty="0" err="1" smtClean="0">
                <a:latin typeface="Courier New" pitchFamily="49" charset="0"/>
              </a:rPr>
              <a:t>UNsorted</a:t>
            </a:r>
            <a:r>
              <a:rPr lang="en-US" sz="1400" b="1" dirty="0" smtClean="0">
                <a:latin typeface="Courier New" pitchFamily="49" charset="0"/>
              </a:rPr>
              <a:t> array.</a:t>
            </a:r>
            <a:endParaRPr lang="en-US" sz="14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</a:t>
            </a:r>
            <a:r>
              <a:rPr lang="en-US" sz="1600" b="1" dirty="0" smtClean="0">
                <a:latin typeface="Courier New" pitchFamily="49" charset="0"/>
              </a:rPr>
              <a:t>ublic static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smallest(Comparable&lt;T&gt;[]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// Swaps the elements in the array at the given indices.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public static void </a:t>
            </a:r>
            <a:r>
              <a:rPr lang="en-US" sz="1600" b="1" dirty="0" smtClean="0">
                <a:latin typeface="Courier New" pitchFamily="49" charset="0"/>
              </a:rPr>
              <a:t>swap(Comparable&lt;T&gt;[]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k);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848761"/>
            <a:ext cx="4572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Worst-case run-time is</a:t>
            </a:r>
            <a:r>
              <a:rPr lang="en-US" sz="2000" dirty="0" smtClean="0"/>
              <a:t> </a:t>
            </a:r>
            <a:r>
              <a:rPr lang="en-US" sz="2000" dirty="0" smtClean="0"/>
              <a:t>O(_____)?</a:t>
            </a:r>
          </a:p>
          <a:p>
            <a:r>
              <a:rPr lang="en-US" sz="2000" dirty="0" smtClean="0"/>
              <a:t>Best-case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</a:p>
          <a:p>
            <a:r>
              <a:rPr lang="en-US" sz="2000" dirty="0" smtClean="0"/>
              <a:t>Average-case </a:t>
            </a:r>
            <a:r>
              <a:rPr lang="en-US" sz="2000" dirty="0" smtClean="0"/>
              <a:t>run-time is O</a:t>
            </a:r>
            <a:r>
              <a:rPr lang="en-US" sz="2000" dirty="0" smtClean="0"/>
              <a:t>(_____)?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019800" y="4848761"/>
            <a:ext cx="3048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array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Answer:      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Answer:       </a:t>
            </a:r>
            <a:r>
              <a:rPr lang="en-US" sz="2000" dirty="0" smtClean="0"/>
              <a:t>O(</a:t>
            </a:r>
            <a:r>
              <a:rPr lang="en-US" sz="2000" dirty="0" smtClean="0"/>
              <a:t>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Selection Sort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of an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8553450" cy="56388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for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 = 1; k &lt;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++k)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insert(a, k);</a:t>
            </a: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Inserts a[k] into its correct place in the given array.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Precondition:  The given array is SORTED from indices 0 to k–1, inclusive.</a:t>
            </a:r>
            <a:endParaRPr lang="en-US" sz="14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</a:t>
            </a:r>
            <a:r>
              <a:rPr lang="en-US" sz="1400" b="1" dirty="0" err="1" smtClean="0">
                <a:latin typeface="Courier New" pitchFamily="49" charset="0"/>
              </a:rPr>
              <a:t>Postcondition</a:t>
            </a:r>
            <a:r>
              <a:rPr lang="en-US" sz="1400" b="1" dirty="0" smtClean="0">
                <a:latin typeface="Courier New" pitchFamily="49" charset="0"/>
              </a:rPr>
              <a:t>:  The given array is SORTED from indices 0 to </a:t>
            </a:r>
            <a:r>
              <a:rPr lang="en-US" sz="1400" b="1" dirty="0" smtClean="0">
                <a:latin typeface="Courier New" pitchFamily="49" charset="0"/>
              </a:rPr>
              <a:t>k, </a:t>
            </a:r>
            <a:r>
              <a:rPr lang="en-US" sz="1400" b="1" dirty="0" smtClean="0">
                <a:latin typeface="Courier New" pitchFamily="49" charset="0"/>
              </a:rPr>
              <a:t>inclusive.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public </a:t>
            </a:r>
            <a:r>
              <a:rPr lang="en-US" sz="1600" b="1" dirty="0" smtClean="0">
                <a:latin typeface="Courier New" pitchFamily="49" charset="0"/>
              </a:rPr>
              <a:t>static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smallest(Comparable&lt;T&gt;[]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Comparable&lt;T&gt; x = a[k];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while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 = k – 1; j &gt;= 0; --j)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if (a[k].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(a[j]) &lt;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    a[j + 1] = a[j];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    break;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}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a[j </a:t>
            </a:r>
            <a:r>
              <a:rPr lang="en-US" sz="1600" b="1" dirty="0" smtClean="0">
                <a:latin typeface="Courier New" pitchFamily="49" charset="0"/>
              </a:rPr>
              <a:t>+ 1] = x;</a:t>
            </a: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  <a:endParaRPr lang="en-US" sz="1600" b="1" dirty="0" smtClean="0">
              <a:latin typeface="Courier New" pitchFamily="49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Insertion Sort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of an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4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47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47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47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47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47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8553450" cy="56388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for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 = 1; k &lt;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++k)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insert(a, k);</a:t>
            </a: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Inserts a[k] into its correct place in the given array.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Precondition:  The given array is SORTED from indices 0 to k–1, inclusive.</a:t>
            </a:r>
            <a:endParaRPr lang="en-US" sz="14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</a:t>
            </a:r>
            <a:r>
              <a:rPr lang="en-US" sz="1400" b="1" dirty="0" err="1" smtClean="0">
                <a:latin typeface="Courier New" pitchFamily="49" charset="0"/>
              </a:rPr>
              <a:t>Postcondition</a:t>
            </a:r>
            <a:r>
              <a:rPr lang="en-US" sz="1400" b="1" dirty="0" smtClean="0">
                <a:latin typeface="Courier New" pitchFamily="49" charset="0"/>
              </a:rPr>
              <a:t>:  The given array is SORTED from indices 0 to </a:t>
            </a:r>
            <a:r>
              <a:rPr lang="en-US" sz="1400" b="1" dirty="0" smtClean="0">
                <a:latin typeface="Courier New" pitchFamily="49" charset="0"/>
              </a:rPr>
              <a:t>k, </a:t>
            </a:r>
            <a:r>
              <a:rPr lang="en-US" sz="1400" b="1" dirty="0" smtClean="0">
                <a:latin typeface="Courier New" pitchFamily="49" charset="0"/>
              </a:rPr>
              <a:t>inclusive.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public </a:t>
            </a:r>
            <a:r>
              <a:rPr lang="en-US" sz="1600" b="1" dirty="0" smtClean="0">
                <a:latin typeface="Courier New" pitchFamily="49" charset="0"/>
              </a:rPr>
              <a:t>static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smallest(Comparable&lt;T&gt;[]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Comparable&lt;T&gt; x = a[k];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while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 = k – 1; j &gt;= 0; --j)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if (a[k].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(a[j]) &lt;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    a[j + 1] = a[j];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        break;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}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  a[j </a:t>
            </a:r>
            <a:r>
              <a:rPr lang="en-US" sz="1600" b="1" dirty="0" smtClean="0">
                <a:latin typeface="Courier New" pitchFamily="49" charset="0"/>
              </a:rPr>
              <a:t>+ 1] = x;</a:t>
            </a: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  <a:endParaRPr lang="en-US" sz="1600" b="1" dirty="0" smtClean="0">
              <a:latin typeface="Courier New" pitchFamily="49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Insertion Sort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of an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1066800"/>
            <a:ext cx="3200400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Worst-case is ?  Its run-time is ?</a:t>
            </a:r>
          </a:p>
          <a:p>
            <a:r>
              <a:rPr lang="en-US" sz="1600" dirty="0" smtClean="0"/>
              <a:t>Best-case is ?  Its run-time is ?</a:t>
            </a:r>
          </a:p>
          <a:p>
            <a:r>
              <a:rPr lang="en-US" sz="1600" dirty="0" smtClean="0"/>
              <a:t>Average-case is ? [Nonsense!]</a:t>
            </a:r>
          </a:p>
          <a:p>
            <a:r>
              <a:rPr lang="en-US" sz="1600" dirty="0" smtClean="0"/>
              <a:t>Average-case run-time is ?</a:t>
            </a:r>
            <a:endParaRPr lang="en-US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562600" y="3429000"/>
            <a:ext cx="3200400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Worst-case is backwards sorted array.  Its run-time is O(</a:t>
            </a:r>
            <a:r>
              <a:rPr lang="en-US" sz="1600" dirty="0" smtClean="0"/>
              <a:t>n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).</a:t>
            </a:r>
          </a:p>
          <a:p>
            <a:endParaRPr lang="en-US" sz="1600" dirty="0" smtClean="0"/>
          </a:p>
          <a:p>
            <a:r>
              <a:rPr lang="en-US" sz="1600" dirty="0" smtClean="0"/>
              <a:t>Best-case is sorted array.  Its run-time is O(n).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Average-case run-time, under most reasonable input distributions, is O(n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5486400"/>
          </a:xfrm>
        </p:spPr>
        <p:txBody>
          <a:bodyPr/>
          <a:lstStyle/>
          <a:p>
            <a:r>
              <a:rPr lang="en-US" sz="2400" dirty="0" smtClean="0"/>
              <a:t>On Capstone Project?</a:t>
            </a:r>
          </a:p>
          <a:p>
            <a:pPr lvl="1"/>
            <a:r>
              <a:rPr lang="en-US" sz="2000" dirty="0" smtClean="0"/>
              <a:t>Have your  </a:t>
            </a:r>
            <a:r>
              <a:rPr lang="en-US" sz="2000" b="1" i="1" dirty="0" smtClean="0">
                <a:solidFill>
                  <a:srgbClr val="FF0000"/>
                </a:solidFill>
              </a:rPr>
              <a:t>networking spike solution   </a:t>
            </a:r>
            <a:r>
              <a:rPr lang="en-US" sz="2000" dirty="0" smtClean="0"/>
              <a:t>completed by </a:t>
            </a:r>
            <a:r>
              <a:rPr lang="en-US" sz="2000" i="1" dirty="0" smtClean="0">
                <a:solidFill>
                  <a:srgbClr val="FF0000"/>
                </a:solidFill>
              </a:rPr>
              <a:t>today</a:t>
            </a:r>
            <a:r>
              <a:rPr lang="en-US" sz="2000" dirty="0" smtClean="0"/>
              <a:t>!</a:t>
            </a:r>
          </a:p>
          <a:p>
            <a:pPr lvl="2"/>
            <a:r>
              <a:rPr lang="en-US" sz="1800" dirty="0" smtClean="0"/>
              <a:t>Get my help (outside of class, make an appointment) as needed</a:t>
            </a:r>
          </a:p>
          <a:p>
            <a:pPr lvl="1"/>
            <a:r>
              <a:rPr lang="en-US" sz="2000" dirty="0" smtClean="0"/>
              <a:t>Cycle 2 ends today.  Complete reports.</a:t>
            </a:r>
          </a:p>
          <a:p>
            <a:pPr lvl="1"/>
            <a:r>
              <a:rPr lang="en-US" sz="2000" dirty="0" smtClean="0"/>
              <a:t>About 25 minutes today to work on Capstone.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On </a:t>
            </a:r>
            <a:r>
              <a:rPr lang="en-US" sz="2400" dirty="0" smtClean="0"/>
              <a:t>Exam </a:t>
            </a:r>
            <a:r>
              <a:rPr lang="en-US" sz="2400" dirty="0" smtClean="0"/>
              <a:t>2?</a:t>
            </a:r>
          </a:p>
          <a:p>
            <a:pPr lvl="1"/>
            <a:r>
              <a:rPr lang="en-US" sz="1400" dirty="0" smtClean="0">
                <a:hlinkClick r:id="rId2"/>
              </a:rPr>
              <a:t>www.rose-hulman.edu/class/csse/csse220/200930/Projects/Exam2/instructions.htm</a:t>
            </a:r>
            <a:endParaRPr lang="en-US" sz="3200" dirty="0" smtClean="0"/>
          </a:p>
          <a:p>
            <a:pPr lvl="1"/>
            <a:r>
              <a:rPr lang="en-US" sz="2000" dirty="0" smtClean="0"/>
              <a:t>Take-home.</a:t>
            </a:r>
          </a:p>
          <a:p>
            <a:pPr lvl="1"/>
            <a:r>
              <a:rPr lang="en-US" sz="2000" dirty="0" smtClean="0"/>
              <a:t>Open everything </a:t>
            </a:r>
            <a:r>
              <a:rPr lang="en-US" sz="2000" i="1" dirty="0" smtClean="0"/>
              <a:t>except</a:t>
            </a:r>
            <a:r>
              <a:rPr lang="en-US" sz="2000" dirty="0" smtClean="0"/>
              <a:t> human resources.</a:t>
            </a:r>
          </a:p>
          <a:p>
            <a:pPr lvl="1"/>
            <a:r>
              <a:rPr lang="en-US" sz="2000" dirty="0" smtClean="0"/>
              <a:t>Released </a:t>
            </a:r>
            <a:r>
              <a:rPr lang="en-US" sz="2000" dirty="0" smtClean="0"/>
              <a:t>Wednesday 6 a.m.  Complete by Thursday 6 a.m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Designed to take about 90 minutes, you may take up to 3 hours</a:t>
            </a:r>
          </a:p>
          <a:p>
            <a:pPr lvl="1"/>
            <a:r>
              <a:rPr lang="en-US" sz="2000" dirty="0" smtClean="0"/>
              <a:t>Most (maybe all) on-the-computer.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On anything?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1853" y="5257800"/>
            <a:ext cx="6099747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 Exam 1: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 Bad news:  I have not graded all of yours.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 Good news:  I will add 10 points (of 100) to your score. </a:t>
            </a:r>
            <a:br>
              <a:rPr lang="en-US" dirty="0" smtClean="0"/>
            </a:br>
            <a:r>
              <a:rPr lang="en-US" dirty="0" smtClean="0"/>
              <a:t>    50 points if I don’t have it graded by Thursday!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7258050" cy="26670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public </a:t>
            </a:r>
            <a:r>
              <a:rPr lang="en-US" sz="2000" b="1" dirty="0" smtClean="0">
                <a:latin typeface="Courier New" pitchFamily="49" charset="0"/>
              </a:rPr>
              <a:t>static String </a:t>
            </a:r>
            <a:r>
              <a:rPr lang="en-US" sz="2000" b="1" dirty="0" err="1" smtClean="0">
                <a:latin typeface="Courier New" pitchFamily="49" charset="0"/>
              </a:rPr>
              <a:t>stringCopy</a:t>
            </a:r>
            <a:r>
              <a:rPr lang="en-US" sz="2000" b="1" dirty="0" smtClean="0">
                <a:latin typeface="Courier New" pitchFamily="49" charset="0"/>
              </a:rPr>
              <a:t>(String s) </a:t>
            </a:r>
            <a:r>
              <a:rPr lang="en-US" sz="2000" b="1" dirty="0" smtClean="0"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String </a:t>
            </a:r>
            <a:r>
              <a:rPr lang="en-US" sz="2000" b="1" dirty="0" smtClean="0">
                <a:latin typeface="Courier New" pitchFamily="49" charset="0"/>
              </a:rPr>
              <a:t>result = </a:t>
            </a:r>
            <a:r>
              <a:rPr lang="en-US" sz="2000" b="1" dirty="0" smtClean="0">
                <a:latin typeface="Courier New" pitchFamily="49" charset="0"/>
              </a:rPr>
              <a:t>"";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for (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= 0</a:t>
            </a:r>
            <a:r>
              <a:rPr lang="en-US" sz="2000" b="1" dirty="0" smtClean="0">
                <a:latin typeface="Courier New" pitchFamily="49" charset="0"/>
              </a:rPr>
              <a:t>; </a:t>
            </a:r>
            <a:r>
              <a:rPr lang="en-US" sz="2000" b="1" dirty="0" smtClean="0">
                <a:latin typeface="Courier New" pitchFamily="49" charset="0"/>
              </a:rPr>
              <a:t>I &lt; </a:t>
            </a:r>
            <a:r>
              <a:rPr lang="en-US" sz="2000" b="1" dirty="0" err="1" smtClean="0">
                <a:latin typeface="Courier New" pitchFamily="49" charset="0"/>
              </a:rPr>
              <a:t>s.length</a:t>
            </a:r>
            <a:r>
              <a:rPr lang="en-US" sz="2000" b="1" dirty="0" smtClean="0">
                <a:latin typeface="Courier New" pitchFamily="49" charset="0"/>
              </a:rPr>
              <a:t>();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   result += </a:t>
            </a:r>
            <a:r>
              <a:rPr lang="en-US" sz="2000" b="1" dirty="0" err="1" smtClean="0">
                <a:latin typeface="Courier New" pitchFamily="49" charset="0"/>
              </a:rPr>
              <a:t>s.charAt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return result;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50" y="4543961"/>
            <a:ext cx="5581650" cy="16312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Run-time of EACH iteration of loop is:</a:t>
            </a:r>
          </a:p>
          <a:p>
            <a:r>
              <a:rPr lang="en-US" sz="2000" dirty="0" smtClean="0"/>
              <a:t>Run-time of string copy is O(_____)?</a:t>
            </a:r>
          </a:p>
          <a:p>
            <a:r>
              <a:rPr lang="en-US" sz="2000" dirty="0" smtClean="0"/>
              <a:t>Would your answer change if we used character arrays instead of immutable strings?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4543961"/>
            <a:ext cx="3048000" cy="16312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string</a:t>
            </a:r>
          </a:p>
          <a:p>
            <a:r>
              <a:rPr lang="en-US" sz="2000" dirty="0" smtClean="0"/>
              <a:t>Answer</a:t>
            </a:r>
            <a:r>
              <a:rPr lang="en-US" sz="2000" dirty="0" smtClean="0"/>
              <a:t>:       </a:t>
            </a:r>
            <a:r>
              <a:rPr lang="en-US" sz="2000" dirty="0" smtClean="0"/>
              <a:t>O(n)</a:t>
            </a:r>
          </a:p>
          <a:p>
            <a:r>
              <a:rPr lang="en-US" sz="2000" dirty="0" smtClean="0"/>
              <a:t>Answer:      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Yes, it would be O(n)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String copy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67735" y="3853934"/>
            <a:ext cx="4071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Reminder:  Strings are immutable.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continued</a:t>
            </a:r>
          </a:p>
          <a:p>
            <a:pPr lvl="1"/>
            <a:r>
              <a:rPr lang="en-US" dirty="0" smtClean="0"/>
              <a:t>Review:  Context, motivation</a:t>
            </a:r>
          </a:p>
          <a:p>
            <a:pPr lvl="1"/>
            <a:r>
              <a:rPr lang="en-US" dirty="0" smtClean="0"/>
              <a:t>Review:  Definition of big-Oh</a:t>
            </a:r>
          </a:p>
          <a:p>
            <a:pPr lvl="1"/>
            <a:r>
              <a:rPr lang="en-US" dirty="0" smtClean="0"/>
              <a:t>Applications of big-Oh:</a:t>
            </a:r>
          </a:p>
          <a:p>
            <a:pPr lvl="2"/>
            <a:r>
              <a:rPr lang="en-US" dirty="0" smtClean="0"/>
              <a:t>Loops</a:t>
            </a:r>
          </a:p>
          <a:p>
            <a:pPr lvl="2"/>
            <a:r>
              <a:rPr lang="en-US" dirty="0" smtClean="0"/>
              <a:t>Search</a:t>
            </a:r>
          </a:p>
          <a:p>
            <a:pPr lvl="3"/>
            <a:r>
              <a:rPr lang="en-US" dirty="0" smtClean="0"/>
              <a:t>Linear</a:t>
            </a:r>
          </a:p>
          <a:p>
            <a:pPr lvl="3"/>
            <a:r>
              <a:rPr lang="en-US" dirty="0" smtClean="0"/>
              <a:t>Binary (iterative implementation)</a:t>
            </a:r>
            <a:endParaRPr lang="en-US" dirty="0" smtClean="0"/>
          </a:p>
          <a:p>
            <a:pPr lvl="2"/>
            <a:r>
              <a:rPr lang="en-US" dirty="0" smtClean="0"/>
              <a:t>Sort</a:t>
            </a:r>
          </a:p>
          <a:p>
            <a:pPr lvl="3"/>
            <a:r>
              <a:rPr lang="en-US" dirty="0" smtClean="0"/>
              <a:t>Selection Sort</a:t>
            </a:r>
          </a:p>
          <a:p>
            <a:pPr lvl="3"/>
            <a:r>
              <a:rPr lang="en-US" dirty="0" smtClean="0"/>
              <a:t>Insertion Sort</a:t>
            </a:r>
          </a:p>
          <a:p>
            <a:r>
              <a:rPr lang="en-US" dirty="0" smtClean="0"/>
              <a:t>Work 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Correct – meets specifications</a:t>
            </a:r>
          </a:p>
          <a:p>
            <a:r>
              <a:rPr lang="en-US" sz="2400" dirty="0" smtClean="0"/>
              <a:t>Easy to </a:t>
            </a:r>
            <a:r>
              <a:rPr lang="en-US" sz="2400" dirty="0" smtClean="0"/>
              <a:t>understand, modify, write</a:t>
            </a:r>
            <a:endParaRPr lang="en-US" sz="2400" dirty="0" smtClean="0"/>
          </a:p>
          <a:p>
            <a:r>
              <a:rPr lang="en-US" sz="2400" dirty="0" smtClean="0"/>
              <a:t>Uses reasonable set of resources</a:t>
            </a:r>
          </a:p>
          <a:p>
            <a:pPr lvl="1"/>
            <a:r>
              <a:rPr lang="en-US" sz="2000" dirty="0" smtClean="0"/>
              <a:t>Time (runs fast)</a:t>
            </a:r>
            <a:endParaRPr lang="en-US" sz="2000" dirty="0" smtClean="0"/>
          </a:p>
          <a:p>
            <a:pPr lvl="1"/>
            <a:r>
              <a:rPr lang="en-US" sz="2000" dirty="0" smtClean="0"/>
              <a:t>Space (main memory)</a:t>
            </a:r>
          </a:p>
          <a:p>
            <a:pPr lvl="1"/>
            <a:r>
              <a:rPr lang="en-US" sz="2000" dirty="0" smtClean="0"/>
              <a:t>Hard-drive space</a:t>
            </a:r>
          </a:p>
          <a:p>
            <a:pPr lvl="1"/>
            <a:r>
              <a:rPr lang="en-US" sz="2000" dirty="0" smtClean="0"/>
              <a:t>Peripherals</a:t>
            </a:r>
          </a:p>
          <a:p>
            <a:pPr lvl="1"/>
            <a:r>
              <a:rPr lang="en-US" sz="2000" dirty="0" smtClean="0"/>
              <a:t>…</a:t>
            </a:r>
          </a:p>
          <a:p>
            <a:r>
              <a:rPr lang="en-US" sz="2400" dirty="0" smtClean="0"/>
              <a:t>Here we focus on “runs fast” – </a:t>
            </a:r>
            <a:r>
              <a:rPr lang="en-US" sz="2400" b="1" dirty="0" smtClean="0">
                <a:solidFill>
                  <a:srgbClr val="00B0F0"/>
                </a:solidFill>
              </a:rPr>
              <a:t>how much CPU time does the program / algorith</a:t>
            </a:r>
            <a:r>
              <a:rPr lang="en-US" sz="2400" b="1" dirty="0" smtClean="0">
                <a:solidFill>
                  <a:srgbClr val="00B0F0"/>
                </a:solidFill>
              </a:rPr>
              <a:t>m / problem take?</a:t>
            </a:r>
          </a:p>
          <a:p>
            <a:pPr lvl="1"/>
            <a:r>
              <a:rPr lang="en-US" sz="2000" dirty="0" smtClean="0"/>
              <a:t>Others are important too!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program “good</a:t>
            </a:r>
            <a:r>
              <a:rPr lang="en-US" dirty="0" smtClean="0"/>
              <a:t>”?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4525962"/>
          </a:xfrm>
        </p:spPr>
        <p:txBody>
          <a:bodyPr/>
          <a:lstStyle/>
          <a:p>
            <a:r>
              <a:rPr lang="en-US" dirty="0" smtClean="0"/>
              <a:t>Results from profiling depend on:</a:t>
            </a:r>
          </a:p>
          <a:p>
            <a:pPr lvl="1"/>
            <a:r>
              <a:rPr lang="en-US" dirty="0" smtClean="0"/>
              <a:t>Power of machine you use</a:t>
            </a:r>
          </a:p>
          <a:p>
            <a:pPr lvl="2"/>
            <a:r>
              <a:rPr lang="en-US" dirty="0" smtClean="0"/>
              <a:t>CPU, RAM, etc</a:t>
            </a:r>
          </a:p>
          <a:p>
            <a:pPr lvl="1"/>
            <a:r>
              <a:rPr lang="en-US" dirty="0" smtClean="0"/>
              <a:t>Operating system of machine you use</a:t>
            </a:r>
          </a:p>
          <a:p>
            <a:pPr lvl="1"/>
            <a:r>
              <a:rPr lang="en-US" dirty="0" smtClean="0"/>
              <a:t>State </a:t>
            </a:r>
            <a:r>
              <a:rPr lang="en-US" dirty="0" smtClean="0"/>
              <a:t>of machine you use</a:t>
            </a:r>
          </a:p>
          <a:p>
            <a:pPr lvl="2"/>
            <a:r>
              <a:rPr lang="en-US" dirty="0" smtClean="0"/>
              <a:t>What else is running?  How much RAM is available? …</a:t>
            </a:r>
          </a:p>
          <a:p>
            <a:pPr lvl="1"/>
            <a:r>
              <a:rPr lang="en-US" dirty="0" smtClean="0"/>
              <a:t>What inputs do you choose to run?</a:t>
            </a:r>
          </a:p>
          <a:p>
            <a:pPr lvl="2"/>
            <a:r>
              <a:rPr lang="en-US" dirty="0" smtClean="0"/>
              <a:t>Size of input</a:t>
            </a:r>
          </a:p>
          <a:p>
            <a:pPr lvl="2"/>
            <a:r>
              <a:rPr lang="en-US" dirty="0" smtClean="0"/>
              <a:t>Specific input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Big-Oh motivation:  why profiling is not enough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Big-Oh is a mathematical definition that allows us to:</a:t>
            </a:r>
          </a:p>
          <a:p>
            <a:pPr lvl="1"/>
            <a:r>
              <a:rPr lang="en-US" dirty="0" smtClean="0"/>
              <a:t>Determine how fast a program is (in big-Oh terms)</a:t>
            </a:r>
          </a:p>
          <a:p>
            <a:pPr lvl="1"/>
            <a:r>
              <a:rPr lang="en-US" dirty="0" smtClean="0"/>
              <a:t>Share results with others in terms that are universally understood</a:t>
            </a:r>
          </a:p>
          <a:p>
            <a:r>
              <a:rPr lang="en-US" dirty="0" smtClean="0"/>
              <a:t>Features of big-Oh</a:t>
            </a:r>
          </a:p>
          <a:p>
            <a:pPr lvl="1"/>
            <a:r>
              <a:rPr lang="en-US" dirty="0" smtClean="0"/>
              <a:t>Allows paper-and-pencil analysis</a:t>
            </a:r>
          </a:p>
          <a:p>
            <a:pPr lvl="1"/>
            <a:r>
              <a:rPr lang="en-US" dirty="0" smtClean="0"/>
              <a:t>Is much easier / faster than profiling</a:t>
            </a:r>
          </a:p>
          <a:p>
            <a:pPr lvl="1"/>
            <a:r>
              <a:rPr lang="en-US" dirty="0" smtClean="0"/>
              <a:t>Is a function of the </a:t>
            </a:r>
            <a:r>
              <a:rPr lang="en-US" i="1" dirty="0" smtClean="0"/>
              <a:t>size of the input</a:t>
            </a:r>
          </a:p>
          <a:p>
            <a:pPr lvl="1"/>
            <a:r>
              <a:rPr lang="en-US" dirty="0" smtClean="0"/>
              <a:t>Focuses our attention on </a:t>
            </a:r>
            <a:r>
              <a:rPr lang="en-US" i="1" dirty="0" smtClean="0"/>
              <a:t>big</a:t>
            </a:r>
            <a:r>
              <a:rPr lang="en-US" dirty="0" smtClean="0"/>
              <a:t> inputs</a:t>
            </a:r>
          </a:p>
          <a:p>
            <a:pPr lvl="1"/>
            <a:r>
              <a:rPr lang="en-US" dirty="0" smtClean="0"/>
              <a:t>Is machine independent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Big-Oh motivation:  what it provides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Run-time</a:t>
            </a:r>
            <a:r>
              <a:rPr lang="en-US" sz="2000" dirty="0" smtClean="0"/>
              <a:t> of the </a:t>
            </a:r>
            <a:r>
              <a:rPr lang="en-US" sz="2000" dirty="0" smtClean="0">
                <a:solidFill>
                  <a:srgbClr val="00B050"/>
                </a:solidFill>
              </a:rPr>
              <a:t>algorithm of interest </a:t>
            </a:r>
            <a:r>
              <a:rPr lang="en-US" sz="2000" dirty="0" smtClean="0"/>
              <a:t>on a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worst-case input </a:t>
            </a:r>
            <a:r>
              <a:rPr lang="en-US" sz="2000" dirty="0" smtClean="0"/>
              <a:t>of size n </a:t>
            </a:r>
            <a:r>
              <a:rPr lang="en-US" sz="2000" dirty="0" smtClean="0"/>
              <a:t>is </a:t>
            </a:r>
            <a:r>
              <a:rPr lang="en-US" sz="1800" dirty="0" smtClean="0">
                <a:solidFill>
                  <a:srgbClr val="7030A0"/>
                </a:solidFill>
              </a:rPr>
              <a:t>at </a:t>
            </a:r>
            <a:r>
              <a:rPr lang="en-US" sz="1800" dirty="0" smtClean="0">
                <a:solidFill>
                  <a:srgbClr val="7030A0"/>
                </a:solidFill>
              </a:rPr>
              <a:t>most </a:t>
            </a:r>
            <a:r>
              <a:rPr lang="en-US" sz="1800" dirty="0" smtClean="0"/>
              <a:t>a constant times </a:t>
            </a:r>
            <a:r>
              <a:rPr lang="en-US" sz="1800" i="1" dirty="0" smtClean="0"/>
              <a:t>blah</a:t>
            </a:r>
            <a:r>
              <a:rPr lang="en-US" sz="1800" dirty="0" smtClean="0"/>
              <a:t>, for large n</a:t>
            </a:r>
          </a:p>
          <a:p>
            <a:pPr lvl="1"/>
            <a:r>
              <a:rPr lang="en-US" sz="1800" dirty="0" smtClean="0"/>
              <a:t>Example:</a:t>
            </a:r>
          </a:p>
          <a:p>
            <a:pPr lvl="2"/>
            <a:r>
              <a:rPr lang="en-US" sz="1800" dirty="0" smtClean="0"/>
              <a:t>You are given K people (so K is the size of the problem)</a:t>
            </a:r>
          </a:p>
          <a:p>
            <a:pPr lvl="2"/>
            <a:r>
              <a:rPr lang="en-US" sz="1800" dirty="0" smtClean="0"/>
              <a:t>You have a K x K matrix whose (j, k) entry gives how “close” person j is to person k</a:t>
            </a:r>
          </a:p>
          <a:p>
            <a:pPr lvl="2"/>
            <a:r>
              <a:rPr lang="en-US" sz="1800" dirty="0" smtClean="0"/>
              <a:t>Find the pair of people who are farthest apart.</a:t>
            </a:r>
          </a:p>
          <a:p>
            <a:pPr lvl="2"/>
            <a:r>
              <a:rPr lang="en-US" sz="1800" dirty="0" smtClean="0"/>
              <a:t>This is O(_____)?</a:t>
            </a:r>
            <a:endParaRPr lang="en-US" sz="1800" dirty="0" smtClean="0"/>
          </a:p>
          <a:p>
            <a:r>
              <a:rPr lang="en-US" sz="2000" dirty="0" smtClean="0"/>
              <a:t>Alternatives to:</a:t>
            </a:r>
          </a:p>
          <a:p>
            <a:pPr lvl="1"/>
            <a:r>
              <a:rPr lang="en-US" sz="1800" dirty="0" smtClean="0">
                <a:solidFill>
                  <a:srgbClr val="DA1F28"/>
                </a:solidFill>
              </a:rPr>
              <a:t>Run-time</a:t>
            </a:r>
            <a:r>
              <a:rPr lang="en-US" sz="1800" dirty="0" smtClean="0"/>
              <a:t>:  space required, …</a:t>
            </a:r>
          </a:p>
          <a:p>
            <a:pPr lvl="1"/>
            <a:r>
              <a:rPr lang="en-US" sz="1800" dirty="0" smtClean="0">
                <a:solidFill>
                  <a:srgbClr val="00B050"/>
                </a:solidFill>
              </a:rPr>
              <a:t>Algorithm of interest</a:t>
            </a:r>
            <a:r>
              <a:rPr lang="en-US" sz="1800" dirty="0" smtClean="0"/>
              <a:t>:  Problem of interest</a:t>
            </a:r>
          </a:p>
          <a:p>
            <a:pPr lvl="1"/>
            <a:r>
              <a:rPr lang="en-US" sz="1800" dirty="0" smtClean="0">
                <a:solidFill>
                  <a:srgbClr val="00B0F0"/>
                </a:solidFill>
              </a:rPr>
              <a:t>Worst-case input</a:t>
            </a:r>
            <a:r>
              <a:rPr lang="en-US" sz="1800" dirty="0" smtClean="0"/>
              <a:t>:  Average-case, best-case</a:t>
            </a:r>
          </a:p>
          <a:p>
            <a:pPr lvl="1"/>
            <a:r>
              <a:rPr lang="en-US" sz="1800" dirty="0" smtClean="0">
                <a:solidFill>
                  <a:srgbClr val="7030A0"/>
                </a:solidFill>
              </a:rPr>
              <a:t>At most</a:t>
            </a:r>
            <a:r>
              <a:rPr lang="en-US" sz="1800" dirty="0" smtClean="0"/>
              <a:t>:  At least =&gt; </a:t>
            </a:r>
            <a:r>
              <a:rPr lang="el-GR" sz="1800" b="1" dirty="0" smtClean="0">
                <a:solidFill>
                  <a:schemeClr val="accent3"/>
                </a:solidFill>
              </a:rPr>
              <a:t>Ω</a:t>
            </a:r>
            <a:r>
              <a:rPr lang="en-US" sz="1800" dirty="0" smtClean="0"/>
              <a:t> and “exactly” (i.e. one constant for at least and another for at most) =&gt; </a:t>
            </a:r>
            <a:r>
              <a:rPr lang="el-GR" sz="1800" b="1" dirty="0" smtClean="0">
                <a:solidFill>
                  <a:schemeClr val="accent3"/>
                </a:solidFill>
              </a:rPr>
              <a:t>Θ</a:t>
            </a:r>
            <a:endParaRPr lang="en-US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definition of big-Oh</a:t>
            </a:r>
            <a:br>
              <a:rPr lang="en-US" dirty="0" smtClean="0"/>
            </a:br>
            <a:r>
              <a:rPr lang="en-US" sz="3200" dirty="0" smtClean="0"/>
              <a:t>As applied to run-time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57800" y="3810000"/>
            <a:ext cx="2057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Answer:  O(K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Formal:</a:t>
            </a:r>
          </a:p>
          <a:p>
            <a:pPr lvl="1"/>
            <a:r>
              <a:rPr lang="en-US" dirty="0" smtClean="0"/>
              <a:t>We say that f(n) is O(g(n)) if and only if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here exist constants   c   and   n</a:t>
            </a:r>
            <a:r>
              <a:rPr lang="en-US" baseline="-25000" dirty="0" smtClean="0"/>
              <a:t>0</a:t>
            </a:r>
            <a:r>
              <a:rPr lang="en-US" dirty="0" smtClean="0"/>
              <a:t>   such that</a:t>
            </a:r>
          </a:p>
          <a:p>
            <a:pPr lvl="1"/>
            <a:r>
              <a:rPr lang="en-US" dirty="0" smtClean="0"/>
              <a:t>for every   n ≥ n</a:t>
            </a:r>
            <a:r>
              <a:rPr lang="en-US" baseline="-25000" dirty="0" smtClean="0"/>
              <a:t>0</a:t>
            </a:r>
            <a:r>
              <a:rPr lang="en-US" dirty="0" smtClean="0"/>
              <a:t>   we have</a:t>
            </a:r>
          </a:p>
          <a:p>
            <a:pPr lvl="1"/>
            <a:r>
              <a:rPr lang="en-US" dirty="0" smtClean="0"/>
              <a:t>f(n) ≤ c × g(n)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Informal:</a:t>
            </a:r>
          </a:p>
          <a:p>
            <a:pPr lvl="1"/>
            <a:r>
              <a:rPr lang="en-US" dirty="0" smtClean="0"/>
              <a:t>f(n) is roughly</a:t>
            </a:r>
            <a:br>
              <a:rPr lang="en-US" dirty="0" smtClean="0"/>
            </a:br>
            <a:r>
              <a:rPr lang="en-US" dirty="0" smtClean="0"/>
              <a:t>proportional to g(n),</a:t>
            </a:r>
            <a:br>
              <a:rPr lang="en-US" dirty="0" smtClean="0"/>
            </a:br>
            <a:r>
              <a:rPr lang="en-US" dirty="0" smtClean="0"/>
              <a:t>for large 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big-Oh</a:t>
            </a:r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2607" y="3124200"/>
            <a:ext cx="4742793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Loop 1:  </a:t>
            </a:r>
            <a:r>
              <a:rPr lang="en-US" i="1" dirty="0" smtClean="0"/>
              <a:t>n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n;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sum += k * k * k * k;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2286000"/>
            <a:ext cx="1790700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O(n)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2286000"/>
            <a:ext cx="5791200" cy="1905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9520</TotalTime>
  <Words>1884</Words>
  <Application>Microsoft Office PowerPoint</Application>
  <PresentationFormat>On-screen Show (4:3)</PresentationFormat>
  <Paragraphs>347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CSSE 220 Day 28</vt:lpstr>
      <vt:lpstr>Questions?</vt:lpstr>
      <vt:lpstr>Outline of today’s session</vt:lpstr>
      <vt:lpstr>What makes a program “good”?</vt:lpstr>
      <vt:lpstr>Big-Oh motivation:  why profiling is not enough</vt:lpstr>
      <vt:lpstr>Big-Oh motivation:  what it provides</vt:lpstr>
      <vt:lpstr>Informal definition of big-Oh As applied to run-time analysis</vt:lpstr>
      <vt:lpstr>Definition of big-Oh</vt:lpstr>
      <vt:lpstr>Examples:  Loops</vt:lpstr>
      <vt:lpstr>Examples:  Loops</vt:lpstr>
      <vt:lpstr>Examples:  Loops</vt:lpstr>
      <vt:lpstr>Examples:  Loops</vt:lpstr>
      <vt:lpstr>Examples:  Loops</vt:lpstr>
      <vt:lpstr>Example:   Linear  Search  of a sorted array of Comparable’s</vt:lpstr>
      <vt:lpstr>Example:   Binary  Search  of a sorted array of Comparable’s</vt:lpstr>
      <vt:lpstr>Slide 16</vt:lpstr>
      <vt:lpstr>Slide 17</vt:lpstr>
      <vt:lpstr>Slide 18</vt:lpstr>
      <vt:lpstr>Slide 19</vt:lpstr>
      <vt:lpstr>Slide 20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808</cp:revision>
  <cp:lastPrinted>2008-10-29T02:15:06Z</cp:lastPrinted>
  <dcterms:created xsi:type="dcterms:W3CDTF">2007-11-19T15:20:41Z</dcterms:created>
  <dcterms:modified xsi:type="dcterms:W3CDTF">2009-05-19T11:15:18Z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