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heme/themeOverride4.xml" ContentType="application/vnd.openxmlformats-officedocument.themeOverr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notesMasterIdLst>
    <p:notesMasterId r:id="rId23"/>
  </p:notesMasterIdLst>
  <p:handoutMasterIdLst>
    <p:handoutMasterId r:id="rId24"/>
  </p:handoutMasterIdLst>
  <p:sldIdLst>
    <p:sldId id="256" r:id="rId2"/>
    <p:sldId id="308" r:id="rId3"/>
    <p:sldId id="309" r:id="rId4"/>
    <p:sldId id="278" r:id="rId5"/>
    <p:sldId id="310" r:id="rId6"/>
    <p:sldId id="311" r:id="rId7"/>
    <p:sldId id="282" r:id="rId8"/>
    <p:sldId id="283" r:id="rId9"/>
    <p:sldId id="306" r:id="rId10"/>
    <p:sldId id="284" r:id="rId11"/>
    <p:sldId id="285" r:id="rId12"/>
    <p:sldId id="286" r:id="rId13"/>
    <p:sldId id="287" r:id="rId14"/>
    <p:sldId id="312" r:id="rId15"/>
    <p:sldId id="288" r:id="rId16"/>
    <p:sldId id="289" r:id="rId17"/>
    <p:sldId id="301" r:id="rId18"/>
    <p:sldId id="290" r:id="rId19"/>
    <p:sldId id="291" r:id="rId20"/>
    <p:sldId id="292" r:id="rId21"/>
    <p:sldId id="313" r:id="rId2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1F28"/>
    <a:srgbClr val="EE7D3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347" autoAdjust="0"/>
    <p:restoredTop sz="77901" autoAdjust="0"/>
  </p:normalViewPr>
  <p:slideViewPr>
    <p:cSldViewPr snapToObjects="1">
      <p:cViewPr varScale="1">
        <p:scale>
          <a:sx n="88" d="100"/>
          <a:sy n="88" d="100"/>
        </p:scale>
        <p:origin x="-159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1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23" tIns="46212" rIns="92423" bIns="46212" numCol="1" anchor="t" anchorCtr="0" compatLnSpc="1">
            <a:prstTxWarp prst="textNoShape">
              <a:avLst/>
            </a:prstTxWarp>
          </a:bodyPr>
          <a:lstStyle>
            <a:lvl1pPr defTabSz="906322">
              <a:defRPr sz="11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2256" y="1"/>
            <a:ext cx="3036623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23" tIns="46212" rIns="92423" bIns="46212" numCol="1" anchor="t" anchorCtr="0" compatLnSpc="1">
            <a:prstTxWarp prst="textNoShape">
              <a:avLst/>
            </a:prstTxWarp>
          </a:bodyPr>
          <a:lstStyle>
            <a:lvl1pPr algn="r" defTabSz="906322">
              <a:defRPr sz="1100">
                <a:latin typeface="Calibri" pitchFamily="34" charset="0"/>
              </a:defRPr>
            </a:lvl1pPr>
          </a:lstStyle>
          <a:p>
            <a:pPr>
              <a:defRPr/>
            </a:pPr>
            <a:fld id="{85BAFBDF-F6F3-4443-AD06-75D2626AD943}" type="datetimeFigureOut">
              <a:rPr lang="en-US"/>
              <a:pPr>
                <a:defRPr/>
              </a:pPr>
              <a:t>5/15/2009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8829122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23" tIns="46212" rIns="92423" bIns="46212" numCol="1" anchor="b" anchorCtr="0" compatLnSpc="1">
            <a:prstTxWarp prst="textNoShape">
              <a:avLst/>
            </a:prstTxWarp>
          </a:bodyPr>
          <a:lstStyle>
            <a:lvl1pPr defTabSz="906322">
              <a:defRPr sz="11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2256" y="8829122"/>
            <a:ext cx="3036623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23" tIns="46212" rIns="92423" bIns="46212" numCol="1" anchor="b" anchorCtr="0" compatLnSpc="1">
            <a:prstTxWarp prst="textNoShape">
              <a:avLst/>
            </a:prstTxWarp>
          </a:bodyPr>
          <a:lstStyle>
            <a:lvl1pPr algn="r" defTabSz="906322">
              <a:defRPr sz="1100">
                <a:latin typeface="Calibri" pitchFamily="34" charset="0"/>
              </a:defRPr>
            </a:lvl1pPr>
          </a:lstStyle>
          <a:p>
            <a:pPr>
              <a:defRPr/>
            </a:pPr>
            <a:fld id="{1D4E9397-3B60-43BF-84D9-9B3017F01E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1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23" tIns="46212" rIns="92423" bIns="46212" numCol="1" anchor="t" anchorCtr="0" compatLnSpc="1">
            <a:prstTxWarp prst="textNoShape">
              <a:avLst/>
            </a:prstTxWarp>
          </a:bodyPr>
          <a:lstStyle>
            <a:lvl1pPr defTabSz="906322">
              <a:defRPr sz="11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970734" y="1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23" tIns="46212" rIns="92423" bIns="46212" numCol="1" anchor="t" anchorCtr="0" compatLnSpc="1">
            <a:prstTxWarp prst="textNoShape">
              <a:avLst/>
            </a:prstTxWarp>
          </a:bodyPr>
          <a:lstStyle>
            <a:lvl1pPr algn="r" defTabSz="906322">
              <a:defRPr sz="1100">
                <a:latin typeface="Calibri" pitchFamily="34" charset="0"/>
              </a:defRPr>
            </a:lvl1pPr>
          </a:lstStyle>
          <a:p>
            <a:pPr>
              <a:defRPr/>
            </a:pPr>
            <a:fld id="{DC5CBD15-DAEC-482A-BF18-31FAD01407AD}" type="datetimeFigureOut">
              <a:rPr lang="en-US"/>
              <a:pPr>
                <a:defRPr/>
              </a:pPr>
              <a:t>5/15/2009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099" tIns="44550" rIns="89099" bIns="4455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01346" y="4416099"/>
            <a:ext cx="5607711" cy="4183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23" tIns="46212" rIns="92423" bIns="462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  <a:endParaRPr lang="en-US" noProof="0"/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829122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23" tIns="46212" rIns="92423" bIns="46212" numCol="1" anchor="b" anchorCtr="0" compatLnSpc="1">
            <a:prstTxWarp prst="textNoShape">
              <a:avLst/>
            </a:prstTxWarp>
          </a:bodyPr>
          <a:lstStyle>
            <a:lvl1pPr defTabSz="906322">
              <a:defRPr sz="11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970734" y="8829122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23" tIns="46212" rIns="92423" bIns="46212" numCol="1" anchor="b" anchorCtr="0" compatLnSpc="1">
            <a:prstTxWarp prst="textNoShape">
              <a:avLst/>
            </a:prstTxWarp>
          </a:bodyPr>
          <a:lstStyle>
            <a:lvl1pPr algn="r" defTabSz="906322">
              <a:defRPr sz="1100">
                <a:latin typeface="Calibri" pitchFamily="34" charset="0"/>
              </a:defRPr>
            </a:lvl1pPr>
          </a:lstStyle>
          <a:p>
            <a:pPr>
              <a:defRPr/>
            </a:pPr>
            <a:fld id="{8E1E7BBF-CE1C-4229-B5DF-FD942BE39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Bring sets of shuffled cards (index cards numbered 1-30) for teams of 3 students to sort.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Bring printed schedule of classes for search example.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Bring index cards for Mini-Project intro.</a:t>
            </a: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90D108-011A-4443-AB6B-7C2BAF14EBAF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Almost everything is animated,</a:t>
            </a:r>
            <a:r>
              <a:rPr lang="en-US" baseline="0" dirty="0" smtClean="0"/>
              <a:t> except the initial question and the code.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E1E7BBF-CE1C-4229-B5DF-FD942BE39C8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D0 a few here, and suggest that they do</a:t>
            </a:r>
            <a:r>
              <a:rPr lang="en-US" baseline="0" dirty="0" smtClean="0"/>
              <a:t> the rest for homework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E1E7BBF-CE1C-4229-B5DF-FD942BE39C8D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E1E7BBF-CE1C-4229-B5DF-FD942BE39C8D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843F888A-D80A-42A4-9856-4F0008657659}" type="datetime2">
              <a:rPr lang="en-US"/>
              <a:pPr>
                <a:defRPr/>
              </a:pPr>
              <a:t>Friday, May 15, 2009</a:t>
            </a:fld>
            <a:endParaRPr lang="en-US" dirty="0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DCD0F6DB-DDC9-4DE7-AC59-EC5113A488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BE4269-BAB4-4234-8212-5885497BE127}" type="datetime2">
              <a:rPr lang="en-US"/>
              <a:pPr>
                <a:defRPr/>
              </a:pPr>
              <a:t>Friday, May 15, 2009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7201AC-9AB3-4C82-85E6-D82687F202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E6D1F0-9061-44F9-B21D-BF2DCBE4F48D}" type="datetime2">
              <a:rPr lang="en-US"/>
              <a:pPr>
                <a:defRPr/>
              </a:pPr>
              <a:t>Friday, May 15, 2009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92DCDF-E7A2-4209-A864-121A5845E4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457200"/>
            <a:ext cx="70104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676400" y="1981200"/>
            <a:ext cx="3429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57800" y="1981200"/>
            <a:ext cx="3429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85AA9A45-7A0C-4854-A473-5016CDC44FB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537585-ED0B-4967-B06F-F50FDCEF743B}" type="datetime2">
              <a:rPr lang="en-US"/>
              <a:pPr>
                <a:defRPr/>
              </a:pPr>
              <a:t>Friday, May 15, 2009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76637F-7CD1-4C8F-B90D-16BE36FD03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>
            <a:spLocks noChangeArrowheads="1"/>
          </p:cNvSpPr>
          <p:nvPr/>
        </p:nvSpPr>
        <p:spPr bwMode="auto"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 algn="ctr">
            <a:solidFill>
              <a:srgbClr val="1E768C"/>
            </a:solidFill>
            <a:miter lim="800000"/>
            <a:headEnd/>
            <a:tailEnd/>
          </a:ln>
          <a:effectLst>
            <a:outerShdw dist="25400" dir="5400000" rotWithShape="0">
              <a:srgbClr val="808080">
                <a:alpha val="45999"/>
              </a:srgbClr>
            </a:outerShdw>
          </a:effectLst>
        </p:spPr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5" name="Chevron 4"/>
          <p:cNvSpPr>
            <a:spLocks noChangeArrowheads="1"/>
          </p:cNvSpPr>
          <p:nvPr/>
        </p:nvSpPr>
        <p:spPr bwMode="auto"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 algn="ctr">
            <a:solidFill>
              <a:srgbClr val="1E768C"/>
            </a:solidFill>
            <a:miter lim="800000"/>
            <a:headEnd/>
            <a:tailEnd/>
          </a:ln>
          <a:effectLst>
            <a:outerShdw dist="25400" dir="5400000" rotWithShape="0">
              <a:srgbClr val="808080">
                <a:alpha val="45999"/>
              </a:srgbClr>
            </a:outerShdw>
          </a:effectLst>
        </p:spPr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2CDB724-4F66-4380-9F23-25FD0A960260}" type="datetime2">
              <a:rPr lang="en-US"/>
              <a:pPr>
                <a:defRPr/>
              </a:pPr>
              <a:t>Friday, May 15, 2009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C20F791-81DD-4B30-BF64-536BEC5004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E05C624-B071-41F7-8CC3-84A2F5FEDC26}" type="datetime2">
              <a:rPr lang="en-US"/>
              <a:pPr>
                <a:defRPr/>
              </a:pPr>
              <a:t>Friday, May 15, 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80B1570-E5BB-44FE-9329-F2788DF11E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2DDAF2E-DD4E-4268-A666-6BE81B51DECA}" type="datetime2">
              <a:rPr lang="en-US"/>
              <a:pPr>
                <a:defRPr/>
              </a:pPr>
              <a:t>Friday, May 15, 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D70350E-C628-4DE4-95D4-8C49EAF761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7EA07E4-87CC-4497-9C16-6505746E11DE}" type="datetime2">
              <a:rPr lang="en-US"/>
              <a:pPr>
                <a:defRPr/>
              </a:pPr>
              <a:t>Friday, May 15, 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6A4AB57-55D9-46E1-A081-4662136DC1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32C64-7F51-45B0-AFFA-947F36F9AB86}" type="datetime2">
              <a:rPr lang="en-US"/>
              <a:pPr>
                <a:defRPr/>
              </a:pPr>
              <a:t>Friday, May 15, 2009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BE4EC-E2CC-41B5-B19D-917AB70BBF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3E1943B-D9DE-43F7-AA05-12EEC02375BF}" type="datetime2">
              <a:rPr lang="en-US"/>
              <a:pPr>
                <a:defRPr/>
              </a:pPr>
              <a:t>Friday, May 15, 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57BF215-EB0B-4BD2-945E-50EB77F472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>
            <a:spLocks noChangeArrowheads="1"/>
          </p:cNvSpPr>
          <p:nvPr/>
        </p:nvSpPr>
        <p:spPr bwMode="auto"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 algn="ctr">
            <a:solidFill>
              <a:srgbClr val="1E768C"/>
            </a:solidFill>
            <a:miter lim="800000"/>
            <a:headEnd/>
            <a:tailEnd/>
          </a:ln>
          <a:effectLst>
            <a:outerShdw dist="25400" dir="5400000" rotWithShape="0">
              <a:srgbClr val="808080">
                <a:alpha val="45999"/>
              </a:srgbClr>
            </a:outerShdw>
          </a:effectLst>
        </p:spPr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10" name="Chevron 9"/>
          <p:cNvSpPr>
            <a:spLocks noChangeArrowheads="1"/>
          </p:cNvSpPr>
          <p:nvPr/>
        </p:nvSpPr>
        <p:spPr bwMode="auto"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 algn="ctr">
            <a:solidFill>
              <a:srgbClr val="1E768C"/>
            </a:solidFill>
            <a:miter lim="800000"/>
            <a:headEnd/>
            <a:tailEnd/>
          </a:ln>
          <a:effectLst>
            <a:outerShdw dist="25400" dir="5400000" rotWithShape="0">
              <a:srgbClr val="808080">
                <a:alpha val="45999"/>
              </a:srgbClr>
            </a:outerShdw>
          </a:effectLst>
        </p:spPr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10184C9-8866-4248-8AEA-DE5B8DA7BD09}" type="datetime2">
              <a:rPr lang="en-US"/>
              <a:pPr>
                <a:defRPr/>
              </a:pPr>
              <a:t>Friday, May 15, 2009</a:t>
            </a:fld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35CA7E6-C28F-4611-999C-7E7061075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4B6C81C-F512-405D-B755-F7D44DC6340D}" type="datetime2">
              <a:rPr lang="en-US"/>
              <a:pPr>
                <a:defRPr/>
              </a:pPr>
              <a:t>Friday, May 15, 2009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42D2E09C-0A87-4390-970D-B2B4E96508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78" r:id="rId1"/>
    <p:sldLayoutId id="2147484474" r:id="rId2"/>
    <p:sldLayoutId id="2147484479" r:id="rId3"/>
    <p:sldLayoutId id="2147484480" r:id="rId4"/>
    <p:sldLayoutId id="2147484481" r:id="rId5"/>
    <p:sldLayoutId id="2147484482" r:id="rId6"/>
    <p:sldLayoutId id="2147484475" r:id="rId7"/>
    <p:sldLayoutId id="2147484483" r:id="rId8"/>
    <p:sldLayoutId id="2147484484" r:id="rId9"/>
    <p:sldLayoutId id="2147484476" r:id="rId10"/>
    <p:sldLayoutId id="2147484477" r:id="rId11"/>
    <p:sldLayoutId id="2147484485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CSSE 220 Day </a:t>
            </a:r>
            <a:r>
              <a:rPr lang="en-US" dirty="0" smtClean="0"/>
              <a:t>27</a:t>
            </a:r>
            <a:endParaRPr lang="en-US" dirty="0"/>
          </a:p>
        </p:txBody>
      </p:sp>
      <p:sp>
        <p:nvSpPr>
          <p:cNvPr id="9219" name="Rectangle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 eaLnBrk="1" hangingPunct="1">
              <a:lnSpc>
                <a:spcPct val="90000"/>
              </a:lnSpc>
            </a:pPr>
            <a:r>
              <a:rPr lang="en-US" sz="2500" dirty="0" smtClean="0"/>
              <a:t>Analysis </a:t>
            </a:r>
            <a:r>
              <a:rPr lang="en-US" sz="2500" dirty="0" smtClean="0"/>
              <a:t>of Algorithms intro</a:t>
            </a:r>
          </a:p>
          <a:p>
            <a:pPr marR="0" eaLnBrk="1" hangingPunct="1">
              <a:lnSpc>
                <a:spcPct val="90000"/>
              </a:lnSpc>
            </a:pPr>
            <a:endParaRPr lang="en-US" sz="2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74" name="Rectangle 2"/>
          <p:cNvSpPr>
            <a:spLocks noChangeArrowheads="1"/>
          </p:cNvSpPr>
          <p:nvPr/>
        </p:nvSpPr>
        <p:spPr bwMode="auto">
          <a:xfrm>
            <a:off x="1600200" y="457200"/>
            <a:ext cx="6121400" cy="849313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2400" b="1">
                <a:solidFill>
                  <a:schemeClr val="tx1"/>
                </a:solidFill>
                <a:latin typeface="Arial MT" charset="0"/>
              </a:rPr>
              <a:t>Figure 5.1</a:t>
            </a:r>
          </a:p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chemeClr val="tx1"/>
                </a:solidFill>
                <a:latin typeface="TimesNewRomanPS" charset="0"/>
              </a:rPr>
              <a:t>Running times for small inputs</a:t>
            </a:r>
            <a:endParaRPr lang="en-US">
              <a:solidFill>
                <a:schemeClr val="tx1"/>
              </a:solidFill>
              <a:latin typeface="Times"/>
            </a:endParaRPr>
          </a:p>
        </p:txBody>
      </p:sp>
      <p:sp>
        <p:nvSpPr>
          <p:cNvPr id="361475" name="Rectangle 3"/>
          <p:cNvSpPr>
            <a:spLocks noChangeArrowheads="1"/>
          </p:cNvSpPr>
          <p:nvPr/>
        </p:nvSpPr>
        <p:spPr bwMode="auto">
          <a:xfrm>
            <a:off x="0" y="6667500"/>
            <a:ext cx="9156700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800" b="1">
                <a:solidFill>
                  <a:schemeClr val="tx1"/>
                </a:solidFill>
                <a:latin typeface="TimesNewRomanPS" charset="0"/>
              </a:rPr>
              <a:t>Data Structures &amp; Problem Solving using JAVA/2E</a:t>
            </a:r>
            <a:r>
              <a:rPr lang="en-US" sz="800" i="1">
                <a:solidFill>
                  <a:schemeClr val="tx1"/>
                </a:solidFill>
                <a:latin typeface="TimesNewRomanPS" charset="0"/>
              </a:rPr>
              <a:t>       </a:t>
            </a:r>
            <a:r>
              <a:rPr lang="en-US" sz="800">
                <a:solidFill>
                  <a:schemeClr val="tx1"/>
                </a:solidFill>
                <a:latin typeface="TimesNewRomanPS" charset="0"/>
              </a:rPr>
              <a:t>Mark Allen Weiss      © 2002  Addison Wesley</a:t>
            </a:r>
          </a:p>
        </p:txBody>
      </p:sp>
      <p:sp>
        <p:nvSpPr>
          <p:cNvPr id="361476" name="Line 4"/>
          <p:cNvSpPr>
            <a:spLocks noChangeShapeType="1"/>
          </p:cNvSpPr>
          <p:nvPr/>
        </p:nvSpPr>
        <p:spPr bwMode="auto">
          <a:xfrm>
            <a:off x="2393950" y="6667500"/>
            <a:ext cx="6864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36147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1524000"/>
            <a:ext cx="7151688" cy="5030788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8" name="Rectangle 2"/>
          <p:cNvSpPr>
            <a:spLocks noChangeArrowheads="1"/>
          </p:cNvSpPr>
          <p:nvPr/>
        </p:nvSpPr>
        <p:spPr bwMode="auto">
          <a:xfrm>
            <a:off x="1752600" y="457200"/>
            <a:ext cx="6248400" cy="849313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2400" b="1">
                <a:solidFill>
                  <a:schemeClr val="tx1"/>
                </a:solidFill>
                <a:latin typeface="Arial MT" charset="0"/>
              </a:rPr>
              <a:t>Figure 5.2</a:t>
            </a:r>
          </a:p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chemeClr val="tx1"/>
                </a:solidFill>
                <a:latin typeface="TimesNewRomanPS" charset="0"/>
              </a:rPr>
              <a:t>Running times for moderate inputs</a:t>
            </a:r>
            <a:endParaRPr lang="en-US">
              <a:solidFill>
                <a:schemeClr val="tx1"/>
              </a:solidFill>
              <a:latin typeface="Times"/>
            </a:endParaRPr>
          </a:p>
        </p:txBody>
      </p:sp>
      <p:sp>
        <p:nvSpPr>
          <p:cNvPr id="362499" name="Rectangle 3"/>
          <p:cNvSpPr>
            <a:spLocks noChangeArrowheads="1"/>
          </p:cNvSpPr>
          <p:nvPr/>
        </p:nvSpPr>
        <p:spPr bwMode="auto">
          <a:xfrm>
            <a:off x="0" y="6667500"/>
            <a:ext cx="9156700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800" b="1">
                <a:solidFill>
                  <a:schemeClr val="tx1"/>
                </a:solidFill>
                <a:latin typeface="TimesNewRomanPS" charset="0"/>
              </a:rPr>
              <a:t>Data Structures &amp; Problem Solving using JAVA/2E</a:t>
            </a:r>
            <a:r>
              <a:rPr lang="en-US" sz="800" i="1">
                <a:solidFill>
                  <a:schemeClr val="tx1"/>
                </a:solidFill>
                <a:latin typeface="TimesNewRomanPS" charset="0"/>
              </a:rPr>
              <a:t>       </a:t>
            </a:r>
            <a:r>
              <a:rPr lang="en-US" sz="800">
                <a:solidFill>
                  <a:schemeClr val="tx1"/>
                </a:solidFill>
                <a:latin typeface="TimesNewRomanPS" charset="0"/>
              </a:rPr>
              <a:t>Mark Allen Weiss      © 2002  Addison Wesley</a:t>
            </a:r>
          </a:p>
        </p:txBody>
      </p:sp>
      <p:sp>
        <p:nvSpPr>
          <p:cNvPr id="362500" name="Line 4"/>
          <p:cNvSpPr>
            <a:spLocks noChangeShapeType="1"/>
          </p:cNvSpPr>
          <p:nvPr/>
        </p:nvSpPr>
        <p:spPr bwMode="auto">
          <a:xfrm>
            <a:off x="2393950" y="6667500"/>
            <a:ext cx="6864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36250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4488" y="1447800"/>
            <a:ext cx="7529512" cy="51816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2" name="Rectangle 2"/>
          <p:cNvSpPr>
            <a:spLocks noChangeArrowheads="1"/>
          </p:cNvSpPr>
          <p:nvPr/>
        </p:nvSpPr>
        <p:spPr bwMode="auto">
          <a:xfrm>
            <a:off x="1600200" y="533400"/>
            <a:ext cx="7543800" cy="9144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2400" b="1">
                <a:solidFill>
                  <a:schemeClr val="tx1"/>
                </a:solidFill>
                <a:latin typeface="Arial MT" charset="0"/>
              </a:rPr>
              <a:t>Figure 5.3</a:t>
            </a:r>
          </a:p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chemeClr val="tx1"/>
                </a:solidFill>
                <a:latin typeface="TimesNewRomanPS" charset="0"/>
              </a:rPr>
              <a:t>Functions in order of increasing growth rate</a:t>
            </a:r>
            <a:endParaRPr lang="en-US">
              <a:solidFill>
                <a:schemeClr val="tx1"/>
              </a:solidFill>
              <a:latin typeface="Times"/>
            </a:endParaRPr>
          </a:p>
        </p:txBody>
      </p:sp>
      <p:sp>
        <p:nvSpPr>
          <p:cNvPr id="363523" name="Rectangle 3"/>
          <p:cNvSpPr>
            <a:spLocks noChangeArrowheads="1"/>
          </p:cNvSpPr>
          <p:nvPr/>
        </p:nvSpPr>
        <p:spPr bwMode="auto">
          <a:xfrm>
            <a:off x="0" y="6667500"/>
            <a:ext cx="9156700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800" b="1">
                <a:solidFill>
                  <a:schemeClr val="tx1"/>
                </a:solidFill>
                <a:latin typeface="TimesNewRomanPS" charset="0"/>
              </a:rPr>
              <a:t>Data Structures &amp; Problem Solving using JAVA/2E</a:t>
            </a:r>
            <a:r>
              <a:rPr lang="en-US" sz="800" i="1">
                <a:solidFill>
                  <a:schemeClr val="tx1"/>
                </a:solidFill>
                <a:latin typeface="TimesNewRomanPS" charset="0"/>
              </a:rPr>
              <a:t>       </a:t>
            </a:r>
            <a:r>
              <a:rPr lang="en-US" sz="800">
                <a:solidFill>
                  <a:schemeClr val="tx1"/>
                </a:solidFill>
                <a:latin typeface="TimesNewRomanPS" charset="0"/>
              </a:rPr>
              <a:t>Mark Allen Weiss      © 2002  Addison Wesley</a:t>
            </a:r>
          </a:p>
        </p:txBody>
      </p:sp>
      <p:sp>
        <p:nvSpPr>
          <p:cNvPr id="363524" name="Line 4"/>
          <p:cNvSpPr>
            <a:spLocks noChangeShapeType="1"/>
          </p:cNvSpPr>
          <p:nvPr/>
        </p:nvSpPr>
        <p:spPr bwMode="auto">
          <a:xfrm>
            <a:off x="2393950" y="6667500"/>
            <a:ext cx="6864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363525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0550" y="1960563"/>
            <a:ext cx="7962900" cy="4059237"/>
          </a:xfrm>
          <a:prstGeom prst="rect">
            <a:avLst/>
          </a:prstGeom>
          <a:noFill/>
        </p:spPr>
      </p:pic>
      <p:sp>
        <p:nvSpPr>
          <p:cNvPr id="363526" name="Text Box 6"/>
          <p:cNvSpPr txBox="1">
            <a:spLocks noChangeArrowheads="1"/>
          </p:cNvSpPr>
          <p:nvPr/>
        </p:nvSpPr>
        <p:spPr bwMode="auto">
          <a:xfrm>
            <a:off x="4648200" y="4052888"/>
            <a:ext cx="3352800" cy="461665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</a:rPr>
              <a:t>a.k.a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</a:rPr>
              <a:t> "log linear"</a:t>
            </a:r>
          </a:p>
        </p:txBody>
      </p:sp>
      <p:sp>
        <p:nvSpPr>
          <p:cNvPr id="363527" name="Line 7"/>
          <p:cNvSpPr>
            <a:spLocks noChangeShapeType="1"/>
          </p:cNvSpPr>
          <p:nvPr/>
        </p:nvSpPr>
        <p:spPr bwMode="auto">
          <a:xfrm flipH="1">
            <a:off x="3886200" y="4343400"/>
            <a:ext cx="838200" cy="0"/>
          </a:xfrm>
          <a:prstGeom prst="line">
            <a:avLst/>
          </a:prstGeom>
          <a:noFill/>
          <a:ln w="31750">
            <a:solidFill>
              <a:srgbClr val="FFCC99"/>
            </a:solidFill>
            <a:round/>
            <a:headEnd/>
            <a:tailEnd type="triangle" w="lg" len="sm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Asymptotic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077200" cy="4114800"/>
          </a:xfrm>
        </p:spPr>
        <p:txBody>
          <a:bodyPr/>
          <a:lstStyle/>
          <a:p>
            <a:r>
              <a:rPr lang="en-US" dirty="0" smtClean="0"/>
              <a:t>We only really care what happens when N (the size of a problem) gets large</a:t>
            </a:r>
          </a:p>
          <a:p>
            <a:r>
              <a:rPr lang="en-US" dirty="0" smtClean="0"/>
              <a:t>Is the function basically linear,  quadratic, etc. ?</a:t>
            </a:r>
          </a:p>
          <a:p>
            <a:r>
              <a:rPr lang="en-US" dirty="0" smtClean="0"/>
              <a:t>For example, when </a:t>
            </a:r>
            <a:r>
              <a:rPr lang="en-US" b="1" dirty="0" smtClean="0"/>
              <a:t>n</a:t>
            </a:r>
            <a:r>
              <a:rPr lang="en-US" dirty="0" smtClean="0"/>
              <a:t> is large, the difference between </a:t>
            </a:r>
            <a:r>
              <a:rPr lang="en-US" b="1" dirty="0" smtClean="0"/>
              <a:t>n</a:t>
            </a:r>
            <a:r>
              <a:rPr lang="en-US" baseline="30000" dirty="0" smtClean="0"/>
              <a:t>2</a:t>
            </a:r>
            <a:r>
              <a:rPr lang="en-US" dirty="0" smtClean="0"/>
              <a:t> and </a:t>
            </a:r>
            <a:r>
              <a:rPr lang="en-US" b="1" dirty="0" smtClean="0"/>
              <a:t>n</a:t>
            </a:r>
            <a:r>
              <a:rPr lang="en-US" baseline="30000" dirty="0" smtClean="0"/>
              <a:t>2</a:t>
            </a:r>
            <a:r>
              <a:rPr lang="en-US" dirty="0" smtClean="0"/>
              <a:t> – 3 is </a:t>
            </a:r>
            <a:r>
              <a:rPr lang="en-US" dirty="0" smtClean="0"/>
              <a:t>negligible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Run-time</a:t>
            </a:r>
            <a:r>
              <a:rPr lang="en-US" dirty="0" smtClean="0"/>
              <a:t> of the </a:t>
            </a:r>
            <a:r>
              <a:rPr lang="en-US" dirty="0" smtClean="0">
                <a:solidFill>
                  <a:srgbClr val="00B050"/>
                </a:solidFill>
              </a:rPr>
              <a:t>algorithm of interest </a:t>
            </a:r>
            <a:r>
              <a:rPr lang="en-US" dirty="0" smtClean="0"/>
              <a:t>on a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worst-case input </a:t>
            </a:r>
            <a:r>
              <a:rPr lang="en-US" dirty="0" smtClean="0"/>
              <a:t>of size n is: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at most </a:t>
            </a:r>
            <a:r>
              <a:rPr lang="en-US" dirty="0" smtClean="0"/>
              <a:t>a constant times </a:t>
            </a:r>
            <a:r>
              <a:rPr lang="en-US" i="1" dirty="0" smtClean="0"/>
              <a:t>blah</a:t>
            </a:r>
            <a:r>
              <a:rPr lang="en-US" dirty="0" smtClean="0"/>
              <a:t>, for large n</a:t>
            </a:r>
          </a:p>
          <a:p>
            <a:r>
              <a:rPr lang="en-US" dirty="0" smtClean="0"/>
              <a:t>Example:  run-time of the linear search algorithm on a worst-case input of size n is:</a:t>
            </a:r>
          </a:p>
          <a:p>
            <a:pPr lvl="1"/>
            <a:r>
              <a:rPr lang="en-US" dirty="0" smtClean="0"/>
              <a:t>O(n)</a:t>
            </a:r>
          </a:p>
          <a:p>
            <a:r>
              <a:rPr lang="en-US" dirty="0" smtClean="0"/>
              <a:t>Alternatives to:</a:t>
            </a:r>
          </a:p>
          <a:p>
            <a:pPr lvl="1"/>
            <a:r>
              <a:rPr lang="en-US" dirty="0" smtClean="0">
                <a:solidFill>
                  <a:srgbClr val="DA1F28"/>
                </a:solidFill>
              </a:rPr>
              <a:t>Run-time</a:t>
            </a:r>
            <a:r>
              <a:rPr lang="en-US" dirty="0" smtClean="0"/>
              <a:t>:  space required, …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Algorithm of interest</a:t>
            </a:r>
            <a:r>
              <a:rPr lang="en-US" dirty="0" smtClean="0"/>
              <a:t>:  Problem of interest</a:t>
            </a:r>
          </a:p>
          <a:p>
            <a:pPr lvl="1"/>
            <a:r>
              <a:rPr lang="en-US" dirty="0" smtClean="0">
                <a:solidFill>
                  <a:srgbClr val="00B0F0"/>
                </a:solidFill>
              </a:rPr>
              <a:t>Worst-case input</a:t>
            </a:r>
            <a:r>
              <a:rPr lang="en-US" dirty="0" smtClean="0"/>
              <a:t>:  Average-case, best-case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At most</a:t>
            </a:r>
            <a:r>
              <a:rPr lang="en-US" dirty="0" smtClean="0"/>
              <a:t>:  At least =&gt; </a:t>
            </a:r>
            <a:r>
              <a:rPr lang="el-GR" b="1" dirty="0" smtClean="0">
                <a:solidFill>
                  <a:schemeClr val="accent3"/>
                </a:solidFill>
              </a:rPr>
              <a:t>Ω</a:t>
            </a:r>
            <a:r>
              <a:rPr lang="en-US" dirty="0" smtClean="0"/>
              <a:t> and “exactly” (i.e. one constant for at least and another for at most) =&gt; </a:t>
            </a:r>
            <a:r>
              <a:rPr lang="el-GR" b="1" dirty="0" smtClean="0">
                <a:solidFill>
                  <a:schemeClr val="accent3"/>
                </a:solidFill>
              </a:rPr>
              <a:t>Θ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</a:t>
            </a:r>
            <a:r>
              <a:rPr lang="en-US" dirty="0" smtClean="0"/>
              <a:t>nformal </a:t>
            </a:r>
            <a:r>
              <a:rPr lang="en-US" dirty="0" smtClean="0"/>
              <a:t>definition of </a:t>
            </a:r>
            <a:r>
              <a:rPr lang="en-US" dirty="0" smtClean="0"/>
              <a:t>big-Oh</a:t>
            </a:r>
            <a:br>
              <a:rPr lang="en-US" dirty="0" smtClean="0"/>
            </a:br>
            <a:r>
              <a:rPr lang="en-US" sz="3200" dirty="0" smtClean="0"/>
              <a:t>As applied to run-time analysis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990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228600"/>
            <a:ext cx="7010400" cy="661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79908" name="Text Box 4"/>
          <p:cNvSpPr txBox="1">
            <a:spLocks noChangeArrowheads="1"/>
          </p:cNvSpPr>
          <p:nvPr/>
        </p:nvSpPr>
        <p:spPr bwMode="auto">
          <a:xfrm>
            <a:off x="4876800" y="14620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Tx/>
              <a:buSzTx/>
              <a:buFontTx/>
              <a:buNone/>
            </a:pPr>
            <a:r>
              <a:rPr lang="en-US" sz="1800">
                <a:solidFill>
                  <a:schemeClr val="accent1"/>
                </a:solidFill>
                <a:cs typeface="Arial" charset="0"/>
              </a:rPr>
              <a:t>≥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0" y="1543050"/>
            <a:ext cx="1981200" cy="3785652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accent6"/>
                </a:solidFill>
              </a:rPr>
              <a:t>In this course, we won't be so formal .</a:t>
            </a:r>
            <a:r>
              <a:rPr lang="en-US" sz="2000" dirty="0" smtClean="0">
                <a:solidFill>
                  <a:srgbClr val="FFC000"/>
                </a:solidFill>
              </a:rPr>
              <a:t>  </a:t>
            </a:r>
            <a:r>
              <a:rPr lang="en-US" sz="2000" dirty="0" smtClean="0"/>
              <a:t>We'll just say that </a:t>
            </a:r>
          </a:p>
          <a:p>
            <a:r>
              <a:rPr lang="en-US" sz="2000" dirty="0" smtClean="0"/>
              <a:t>f(N) is O(g(N) means that f(n) is eventually smaller than a constant times g(n).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7848600" y="6284267"/>
            <a:ext cx="11049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sz="2400" b="1" dirty="0" smtClean="0">
                <a:latin typeface="+mn-lt"/>
              </a:rPr>
              <a:t>Q7</a:t>
            </a:r>
            <a:endParaRPr lang="en-US" sz="2400" b="1" dirty="0"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24600" y="1123534"/>
            <a:ext cx="24577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7030A0"/>
                </a:solidFill>
              </a:rPr>
              <a:t>t</a:t>
            </a:r>
            <a:r>
              <a:rPr lang="en-US" sz="1600" dirty="0" smtClean="0">
                <a:solidFill>
                  <a:srgbClr val="7030A0"/>
                </a:solidFill>
              </a:rPr>
              <a:t>here exists a c such that</a:t>
            </a:r>
            <a:endParaRPr lang="en-US" sz="1600" dirty="0">
              <a:solidFill>
                <a:srgbClr val="7030A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638800" y="1490246"/>
            <a:ext cx="14414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7030A0"/>
                </a:solidFill>
              </a:rPr>
              <a:t>f</a:t>
            </a:r>
            <a:r>
              <a:rPr lang="en-US" sz="1600" dirty="0" smtClean="0">
                <a:solidFill>
                  <a:srgbClr val="7030A0"/>
                </a:solidFill>
              </a:rPr>
              <a:t>or all n &gt;= n0</a:t>
            </a:r>
            <a:endParaRPr lang="en-US" sz="16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7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228600"/>
            <a:ext cx="6705600" cy="646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4743450" y="4057590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≥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3"/>
                </a:solidFill>
              </a:rPr>
              <a:t>f(N) is O(g(N))</a:t>
            </a:r>
            <a:r>
              <a:rPr lang="en-US" dirty="0" smtClean="0"/>
              <a:t> if there is a constant c such that for sufficiently large N, f(N) ≤ cg(N)</a:t>
            </a:r>
          </a:p>
          <a:p>
            <a:pPr lvl="1"/>
            <a:r>
              <a:rPr lang="en-US" dirty="0" smtClean="0"/>
              <a:t>Informally, as N gets large the growth rate of </a:t>
            </a:r>
            <a:r>
              <a:rPr lang="en-US" b="1" dirty="0" smtClean="0"/>
              <a:t>f</a:t>
            </a:r>
            <a:r>
              <a:rPr lang="en-US" dirty="0" smtClean="0"/>
              <a:t> is bounded above by the growth rate of </a:t>
            </a:r>
            <a:r>
              <a:rPr lang="en-US" b="1" dirty="0" smtClean="0"/>
              <a:t>g</a:t>
            </a:r>
          </a:p>
          <a:p>
            <a:r>
              <a:rPr lang="en-US" b="1" dirty="0" smtClean="0">
                <a:solidFill>
                  <a:schemeClr val="accent3"/>
                </a:solidFill>
              </a:rPr>
              <a:t>f(N) is </a:t>
            </a:r>
            <a:r>
              <a:rPr lang="el-GR" b="1" dirty="0" smtClean="0">
                <a:solidFill>
                  <a:schemeClr val="accent3"/>
                </a:solidFill>
              </a:rPr>
              <a:t>Ω</a:t>
            </a:r>
            <a:r>
              <a:rPr lang="en-US" b="1" dirty="0" smtClean="0">
                <a:solidFill>
                  <a:schemeClr val="accent3"/>
                </a:solidFill>
              </a:rPr>
              <a:t>(g(N))</a:t>
            </a:r>
            <a:r>
              <a:rPr lang="en-US" dirty="0" smtClean="0"/>
              <a:t> if there is a constant c such that for sufficiently large N, f(N) ≥ cg(N)</a:t>
            </a:r>
          </a:p>
          <a:p>
            <a:pPr lvl="1"/>
            <a:r>
              <a:rPr lang="en-US" dirty="0" smtClean="0"/>
              <a:t>Informally, as N gets large the growth rate of </a:t>
            </a:r>
            <a:r>
              <a:rPr lang="en-US" b="1" dirty="0" smtClean="0"/>
              <a:t>f</a:t>
            </a:r>
            <a:r>
              <a:rPr lang="en-US" dirty="0" smtClean="0"/>
              <a:t> is bounded below by the growth rate of </a:t>
            </a:r>
            <a:r>
              <a:rPr lang="en-US" b="1" dirty="0" smtClean="0"/>
              <a:t>g</a:t>
            </a:r>
          </a:p>
          <a:p>
            <a:pPr marL="365760" lvl="1" indent="-256032">
              <a:spcBef>
                <a:spcPts val="400"/>
              </a:spcBef>
              <a:buSzPct val="65000"/>
              <a:buFont typeface="Wingdings 3"/>
              <a:buChar char=""/>
            </a:pPr>
            <a:r>
              <a:rPr lang="en-US" b="1" dirty="0" smtClean="0">
                <a:solidFill>
                  <a:schemeClr val="accent3"/>
                </a:solidFill>
              </a:rPr>
              <a:t>f(N) is  </a:t>
            </a:r>
            <a:r>
              <a:rPr lang="el-GR" b="1" dirty="0" smtClean="0">
                <a:solidFill>
                  <a:schemeClr val="accent3"/>
                </a:solidFill>
              </a:rPr>
              <a:t>Θ</a:t>
            </a:r>
            <a:r>
              <a:rPr lang="en-US" b="1" dirty="0" smtClean="0">
                <a:solidFill>
                  <a:schemeClr val="accent3"/>
                </a:solidFill>
              </a:rPr>
              <a:t>(g(N))</a:t>
            </a:r>
            <a:r>
              <a:rPr lang="en-US" dirty="0" smtClean="0"/>
              <a:t> if f(N) is O(g(n)) </a:t>
            </a:r>
            <a:r>
              <a:rPr lang="en-US" b="1" dirty="0" smtClean="0">
                <a:solidFill>
                  <a:schemeClr val="accent3"/>
                </a:solidFill>
              </a:rPr>
              <a:t>and</a:t>
            </a:r>
            <a:r>
              <a:rPr lang="en-US" dirty="0" smtClean="0"/>
              <a:t> f(N) is </a:t>
            </a:r>
            <a:r>
              <a:rPr lang="el-GR" b="1" dirty="0" smtClean="0"/>
              <a:t>Ω</a:t>
            </a:r>
            <a:r>
              <a:rPr lang="en-US" dirty="0" smtClean="0"/>
              <a:t>(g(N))</a:t>
            </a:r>
          </a:p>
          <a:p>
            <a:pPr marL="603504" lvl="2" indent="-256032">
              <a:spcBef>
                <a:spcPts val="400"/>
              </a:spcBef>
              <a:buSzPct val="65000"/>
              <a:buFont typeface="Wingdings 3"/>
              <a:buChar char=""/>
            </a:pPr>
            <a:r>
              <a:rPr lang="en-US" dirty="0" smtClean="0"/>
              <a:t>Informally, as N gets large the growth rate of </a:t>
            </a:r>
            <a:r>
              <a:rPr lang="en-US" b="1" dirty="0" smtClean="0"/>
              <a:t>f</a:t>
            </a:r>
            <a:r>
              <a:rPr lang="en-US" dirty="0" smtClean="0"/>
              <a:t> is the same as the growth rate of </a:t>
            </a:r>
            <a:r>
              <a:rPr lang="en-US" b="1" dirty="0" smtClean="0"/>
              <a:t>g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  O, </a:t>
            </a:r>
            <a:r>
              <a:rPr lang="el-GR" dirty="0" smtClean="0"/>
              <a:t>Ω</a:t>
            </a:r>
            <a:r>
              <a:rPr lang="en-US" dirty="0" smtClean="0"/>
              <a:t>, </a:t>
            </a:r>
            <a:r>
              <a:rPr lang="el-GR" dirty="0" smtClean="0"/>
              <a:t>Θ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Limits and asymptotics</a:t>
            </a:r>
          </a:p>
        </p:txBody>
      </p:sp>
      <p:sp>
        <p:nvSpPr>
          <p:cNvPr id="3850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981200"/>
            <a:ext cx="7696200" cy="4114800"/>
          </a:xfrm>
        </p:spPr>
        <p:txBody>
          <a:bodyPr>
            <a:normAutofit fontScale="92500"/>
          </a:bodyPr>
          <a:lstStyle/>
          <a:p>
            <a:r>
              <a:rPr lang="en-US" sz="2400" dirty="0"/>
              <a:t>consider the limit</a:t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What does it say </a:t>
            </a:r>
            <a:r>
              <a:rPr lang="en-US" sz="2400" dirty="0" smtClean="0"/>
              <a:t>about asymptotics </a:t>
            </a:r>
            <a:r>
              <a:rPr lang="en-US" sz="2400" dirty="0"/>
              <a:t>if this limit is </a:t>
            </a:r>
            <a:r>
              <a:rPr lang="en-US" sz="2400" dirty="0" smtClean="0"/>
              <a:t>zero, </a:t>
            </a:r>
            <a:r>
              <a:rPr lang="en-US" sz="2400" dirty="0"/>
              <a:t>nonzero, infinite</a:t>
            </a:r>
            <a:r>
              <a:rPr lang="en-US" sz="2400" dirty="0" smtClean="0"/>
              <a:t>?</a:t>
            </a:r>
          </a:p>
          <a:p>
            <a:r>
              <a:rPr lang="en-US" sz="2400" dirty="0" smtClean="0"/>
              <a:t>We could say that knowing the limit is a sufficient but not necessary condition for recognizing big-oh relationships.</a:t>
            </a:r>
          </a:p>
          <a:p>
            <a:r>
              <a:rPr lang="en-US" sz="2400" dirty="0" smtClean="0"/>
              <a:t>It will be all we need for all examples in this course.</a:t>
            </a:r>
            <a:endParaRPr lang="en-US" sz="2400" dirty="0"/>
          </a:p>
          <a:p>
            <a:endParaRPr lang="en-US" sz="2400" dirty="0"/>
          </a:p>
          <a:p>
            <a:pPr lvl="1"/>
            <a:endParaRPr lang="en-US" sz="2100" dirty="0"/>
          </a:p>
        </p:txBody>
      </p:sp>
      <p:sp>
        <p:nvSpPr>
          <p:cNvPr id="385028" name="Rectangle 4"/>
          <p:cNvSpPr>
            <a:spLocks noChangeArrowheads="1"/>
          </p:cNvSpPr>
          <p:nvPr/>
        </p:nvSpPr>
        <p:spPr bwMode="auto">
          <a:xfrm>
            <a:off x="0" y="30051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85029" name="Object 5"/>
          <p:cNvGraphicFramePr>
            <a:graphicFrameLocks noChangeAspect="1"/>
          </p:cNvGraphicFramePr>
          <p:nvPr/>
        </p:nvGraphicFramePr>
        <p:xfrm>
          <a:off x="4114800" y="1676400"/>
          <a:ext cx="2667000" cy="1582738"/>
        </p:xfrm>
        <a:graphic>
          <a:graphicData uri="http://schemas.openxmlformats.org/presentationml/2006/ole">
            <p:oleObj spid="_x0000_s1026" name="Equation" r:id="rId3" imgW="660113" imgH="393529" progId="Equation.3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848600" y="6284267"/>
            <a:ext cx="11049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sz="2400" b="1" dirty="0" smtClean="0">
                <a:latin typeface="+mn-lt"/>
              </a:rPr>
              <a:t>Q8</a:t>
            </a:r>
            <a:endParaRPr lang="en-US" sz="24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Apply this limit property to the following pairs of functions</a:t>
            </a:r>
          </a:p>
        </p:txBody>
      </p:sp>
      <p:sp>
        <p:nvSpPr>
          <p:cNvPr id="388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1828800"/>
            <a:ext cx="7467600" cy="4114800"/>
          </a:xfrm>
        </p:spPr>
        <p:txBody>
          <a:bodyPr>
            <a:normAutofit lnSpcReduction="10000"/>
          </a:bodyPr>
          <a:lstStyle/>
          <a:p>
            <a:pPr marL="514350" indent="-514350">
              <a:spcBef>
                <a:spcPts val="400"/>
              </a:spcBef>
              <a:buFont typeface="+mj-lt"/>
              <a:buAutoNum type="arabicPeriod"/>
            </a:pPr>
            <a:r>
              <a:rPr lang="en-US" dirty="0" smtClean="0"/>
              <a:t>N </a:t>
            </a:r>
            <a:r>
              <a:rPr lang="en-US" dirty="0"/>
              <a:t>and </a:t>
            </a:r>
            <a:r>
              <a:rPr lang="en-US" dirty="0" smtClean="0"/>
              <a:t>N</a:t>
            </a:r>
            <a:r>
              <a:rPr lang="en-US" baseline="30000" dirty="0" smtClean="0"/>
              <a:t>2 </a:t>
            </a:r>
          </a:p>
          <a:p>
            <a:pPr marL="514350" indent="-514350">
              <a:spcBef>
                <a:spcPts val="400"/>
              </a:spcBef>
              <a:buFont typeface="+mj-lt"/>
              <a:buAutoNum type="arabicPeriod"/>
            </a:pPr>
            <a:r>
              <a:rPr lang="en-US" dirty="0" smtClean="0"/>
              <a:t>N</a:t>
            </a:r>
            <a:r>
              <a:rPr lang="en-US" baseline="30000" dirty="0" smtClean="0"/>
              <a:t>2</a:t>
            </a:r>
            <a:r>
              <a:rPr lang="en-US" dirty="0" smtClean="0"/>
              <a:t> + 3N + 2 and N</a:t>
            </a:r>
            <a:r>
              <a:rPr lang="en-US" baseline="30000" dirty="0" smtClean="0"/>
              <a:t>2</a:t>
            </a:r>
          </a:p>
          <a:p>
            <a:pPr marL="514350" indent="-514350">
              <a:spcBef>
                <a:spcPts val="400"/>
              </a:spcBef>
              <a:buFont typeface="+mj-lt"/>
              <a:buAutoNum type="arabicPeriod"/>
            </a:pPr>
            <a:r>
              <a:rPr lang="en-US" dirty="0" smtClean="0"/>
              <a:t>N + sin(N) and N </a:t>
            </a:r>
            <a:endParaRPr lang="en-US" dirty="0"/>
          </a:p>
          <a:p>
            <a:pPr marL="514350" indent="-514350">
              <a:spcBef>
                <a:spcPts val="400"/>
              </a:spcBef>
              <a:buFont typeface="+mj-lt"/>
              <a:buAutoNum type="arabicPeriod"/>
            </a:pPr>
            <a:r>
              <a:rPr lang="en-US" dirty="0"/>
              <a:t>log </a:t>
            </a:r>
            <a:r>
              <a:rPr lang="en-US" dirty="0" smtClean="0"/>
              <a:t>N </a:t>
            </a:r>
            <a:r>
              <a:rPr lang="en-US" dirty="0"/>
              <a:t>and </a:t>
            </a:r>
            <a:r>
              <a:rPr lang="en-US" dirty="0" smtClean="0"/>
              <a:t>N  </a:t>
            </a:r>
            <a:endParaRPr lang="en-US" dirty="0"/>
          </a:p>
          <a:p>
            <a:pPr marL="514350" indent="-514350">
              <a:spcBef>
                <a:spcPts val="400"/>
              </a:spcBef>
              <a:buFont typeface="+mj-lt"/>
              <a:buAutoNum type="arabicPeriod"/>
            </a:pPr>
            <a:r>
              <a:rPr lang="en-US" dirty="0" smtClean="0"/>
              <a:t>N </a:t>
            </a:r>
            <a:r>
              <a:rPr lang="en-US" dirty="0"/>
              <a:t>log </a:t>
            </a:r>
            <a:r>
              <a:rPr lang="en-US" dirty="0" smtClean="0"/>
              <a:t>N </a:t>
            </a:r>
            <a:r>
              <a:rPr lang="en-US" dirty="0"/>
              <a:t>and </a:t>
            </a:r>
            <a:r>
              <a:rPr lang="en-US" dirty="0" smtClean="0"/>
              <a:t>N</a:t>
            </a:r>
            <a:r>
              <a:rPr lang="en-US" baseline="30000" dirty="0" smtClean="0"/>
              <a:t>2</a:t>
            </a:r>
            <a:endParaRPr lang="en-US" baseline="30000" dirty="0"/>
          </a:p>
          <a:p>
            <a:pPr marL="514350" indent="-514350">
              <a:spcBef>
                <a:spcPts val="400"/>
              </a:spcBef>
              <a:buFont typeface="+mj-lt"/>
              <a:buAutoNum type="arabicPeriod"/>
            </a:pPr>
            <a:r>
              <a:rPr lang="en-US" dirty="0" smtClean="0"/>
              <a:t>N</a:t>
            </a:r>
            <a:r>
              <a:rPr lang="en-US" baseline="30000" dirty="0" smtClean="0"/>
              <a:t>a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err="1" smtClean="0"/>
              <a:t>N</a:t>
            </a:r>
            <a:r>
              <a:rPr lang="en-US" baseline="30000" dirty="0" err="1" smtClean="0"/>
              <a:t>n</a:t>
            </a:r>
            <a:endParaRPr lang="en-US" baseline="30000" dirty="0"/>
          </a:p>
          <a:p>
            <a:pPr marL="514350" indent="-514350">
              <a:spcBef>
                <a:spcPts val="400"/>
              </a:spcBef>
              <a:buFont typeface="+mj-lt"/>
              <a:buAutoNum type="arabicPeriod"/>
            </a:pPr>
            <a:r>
              <a:rPr lang="en-US" dirty="0" err="1" smtClean="0"/>
              <a:t>a</a:t>
            </a:r>
            <a:r>
              <a:rPr lang="en-US" baseline="30000" dirty="0" err="1" smtClean="0"/>
              <a:t>N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err="1" smtClean="0"/>
              <a:t>b</a:t>
            </a:r>
            <a:r>
              <a:rPr lang="en-US" baseline="30000" dirty="0" err="1" smtClean="0"/>
              <a:t>N</a:t>
            </a:r>
            <a:r>
              <a:rPr lang="en-US" dirty="0" smtClean="0"/>
              <a:t>  </a:t>
            </a:r>
            <a:r>
              <a:rPr lang="en-US" dirty="0"/>
              <a:t>(a &lt; b)</a:t>
            </a:r>
          </a:p>
          <a:p>
            <a:pPr marL="514350" indent="-514350">
              <a:spcBef>
                <a:spcPts val="400"/>
              </a:spcBef>
              <a:buFont typeface="+mj-lt"/>
              <a:buAutoNum type="arabicPeriod"/>
            </a:pPr>
            <a:r>
              <a:rPr lang="en-US" dirty="0" err="1" smtClean="0"/>
              <a:t>log</a:t>
            </a:r>
            <a:r>
              <a:rPr lang="en-US" baseline="-25000" dirty="0" err="1" smtClean="0"/>
              <a:t>a</a:t>
            </a:r>
            <a:r>
              <a:rPr lang="en-US" dirty="0" err="1" smtClean="0"/>
              <a:t>N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err="1" smtClean="0"/>
              <a:t>log</a:t>
            </a:r>
            <a:r>
              <a:rPr lang="en-US" baseline="-25000" dirty="0" err="1" smtClean="0"/>
              <a:t>b</a:t>
            </a:r>
            <a:r>
              <a:rPr lang="en-US" dirty="0" err="1" smtClean="0"/>
              <a:t>N</a:t>
            </a:r>
            <a:r>
              <a:rPr lang="en-US" dirty="0" smtClean="0"/>
              <a:t>  </a:t>
            </a:r>
            <a:r>
              <a:rPr lang="en-US" dirty="0"/>
              <a:t>(a &lt; b</a:t>
            </a:r>
            <a:r>
              <a:rPr lang="en-US" dirty="0" smtClean="0"/>
              <a:t>)</a:t>
            </a:r>
          </a:p>
          <a:p>
            <a:pPr marL="514350" indent="-514350">
              <a:spcBef>
                <a:spcPts val="400"/>
              </a:spcBef>
              <a:buFont typeface="+mj-lt"/>
              <a:buAutoNum type="arabicPeriod"/>
            </a:pPr>
            <a:r>
              <a:rPr lang="en-US" dirty="0" smtClean="0"/>
              <a:t>N! and N</a:t>
            </a:r>
            <a:r>
              <a:rPr lang="en-US" baseline="30000" dirty="0" smtClean="0"/>
              <a:t>N</a:t>
            </a:r>
            <a:endParaRPr lang="en-US" baseline="300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337987" y="6248400"/>
            <a:ext cx="5950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sz="2400" b="1" dirty="0" smtClean="0"/>
              <a:t>Q9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“goodness”?</a:t>
            </a:r>
          </a:p>
          <a:p>
            <a:r>
              <a:rPr lang="en-US" dirty="0" smtClean="0"/>
              <a:t>How to measure efficiency?</a:t>
            </a:r>
          </a:p>
          <a:p>
            <a:pPr lvl="1"/>
            <a:r>
              <a:rPr lang="en-US" dirty="0" smtClean="0"/>
              <a:t>Profiling, Big-Oh</a:t>
            </a:r>
          </a:p>
          <a:p>
            <a:r>
              <a:rPr lang="en-US" dirty="0" smtClean="0"/>
              <a:t>Big-Oh:</a:t>
            </a:r>
          </a:p>
          <a:p>
            <a:pPr lvl="1"/>
            <a:r>
              <a:rPr lang="en-US" dirty="0" smtClean="0"/>
              <a:t>Motivation</a:t>
            </a:r>
          </a:p>
          <a:p>
            <a:pPr lvl="1"/>
            <a:r>
              <a:rPr lang="en-US" dirty="0" smtClean="0"/>
              <a:t>Informal examples</a:t>
            </a:r>
          </a:p>
          <a:p>
            <a:pPr lvl="1"/>
            <a:r>
              <a:rPr lang="en-US" dirty="0" smtClean="0"/>
              <a:t>Informal definition</a:t>
            </a:r>
          </a:p>
          <a:p>
            <a:pPr lvl="1"/>
            <a:r>
              <a:rPr lang="en-US" dirty="0" smtClean="0"/>
              <a:t>Formal definition</a:t>
            </a:r>
          </a:p>
          <a:p>
            <a:pPr lvl="2"/>
            <a:r>
              <a:rPr lang="en-US" dirty="0" smtClean="0"/>
              <a:t>Mathematical</a:t>
            </a:r>
          </a:p>
          <a:p>
            <a:pPr lvl="1"/>
            <a:r>
              <a:rPr lang="en-US" dirty="0" smtClean="0"/>
              <a:t>Application:  examples</a:t>
            </a:r>
          </a:p>
          <a:p>
            <a:pPr lvl="1"/>
            <a:r>
              <a:rPr lang="en-US" dirty="0" smtClean="0"/>
              <a:t>Best, worst, average case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“goodness”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002" name="Rectangle 2"/>
          <p:cNvSpPr>
            <a:spLocks noGrp="1" noChangeArrowheads="1"/>
          </p:cNvSpPr>
          <p:nvPr>
            <p:ph type="title"/>
          </p:nvPr>
        </p:nvSpPr>
        <p:spPr>
          <a:xfrm>
            <a:off x="857250" y="228600"/>
            <a:ext cx="7772400" cy="533400"/>
          </a:xfrm>
        </p:spPr>
        <p:txBody>
          <a:bodyPr>
            <a:normAutofit fontScale="90000"/>
          </a:bodyPr>
          <a:lstStyle/>
          <a:p>
            <a:r>
              <a:rPr lang="en-US" dirty="0"/>
              <a:t>Big-Oh Style</a:t>
            </a:r>
          </a:p>
        </p:txBody>
      </p:sp>
      <p:sp>
        <p:nvSpPr>
          <p:cNvPr id="384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8650" y="800100"/>
            <a:ext cx="8286750" cy="565785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b="1" dirty="0"/>
              <a:t>Give tightest bound you can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Saying that  3N+2 </a:t>
            </a:r>
            <a:r>
              <a:rPr lang="en-US" sz="2000" dirty="0"/>
              <a:t>is </a:t>
            </a:r>
            <a:r>
              <a:rPr lang="en-US" sz="2000" dirty="0" smtClean="0"/>
              <a:t>O(N</a:t>
            </a:r>
            <a:r>
              <a:rPr lang="en-US" sz="2000" baseline="30000" dirty="0" smtClean="0"/>
              <a:t>3</a:t>
            </a:r>
            <a:r>
              <a:rPr lang="en-US" sz="2000" dirty="0"/>
              <a:t>) is true, but not as useful as saying it’s </a:t>
            </a:r>
            <a:r>
              <a:rPr lang="en-US" sz="2000" dirty="0" smtClean="0"/>
              <a:t>O(N)   [What about </a:t>
            </a:r>
            <a:r>
              <a:rPr lang="el-GR" sz="2000" b="1" dirty="0" smtClean="0">
                <a:solidFill>
                  <a:schemeClr val="accent6"/>
                </a:solidFill>
              </a:rPr>
              <a:t>Θ</a:t>
            </a:r>
            <a:r>
              <a:rPr lang="en-US" sz="2000" b="1" dirty="0" smtClean="0">
                <a:solidFill>
                  <a:schemeClr val="accent6"/>
                </a:solidFill>
              </a:rPr>
              <a:t>(N</a:t>
            </a:r>
            <a:r>
              <a:rPr lang="en-US" sz="2000" b="1" baseline="30000" dirty="0" smtClean="0">
                <a:solidFill>
                  <a:schemeClr val="accent6"/>
                </a:solidFill>
              </a:rPr>
              <a:t>3</a:t>
            </a:r>
            <a:r>
              <a:rPr lang="en-US" sz="2000" b="1" dirty="0" smtClean="0">
                <a:solidFill>
                  <a:schemeClr val="accent6"/>
                </a:solidFill>
              </a:rPr>
              <a:t>)</a:t>
            </a:r>
            <a:r>
              <a:rPr lang="en-US" sz="2000" b="1" dirty="0" smtClean="0">
                <a:solidFill>
                  <a:srgbClr val="FFC000"/>
                </a:solidFill>
              </a:rPr>
              <a:t> </a:t>
            </a:r>
            <a:r>
              <a:rPr lang="en-US" sz="2000" dirty="0" smtClean="0"/>
              <a:t>?]</a:t>
            </a:r>
            <a:br>
              <a:rPr lang="en-US" sz="2000" dirty="0" smtClean="0"/>
            </a:br>
            <a:endParaRPr lang="en-US" sz="2000" dirty="0"/>
          </a:p>
          <a:p>
            <a:pPr>
              <a:lnSpc>
                <a:spcPct val="90000"/>
              </a:lnSpc>
            </a:pPr>
            <a:r>
              <a:rPr lang="en-US" b="1" dirty="0"/>
              <a:t>Simplify: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You </a:t>
            </a:r>
            <a:r>
              <a:rPr lang="en-US" sz="2000" i="1" dirty="0"/>
              <a:t>could </a:t>
            </a:r>
            <a:r>
              <a:rPr lang="en-US" sz="2000" dirty="0"/>
              <a:t>say: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3n+2 is O(5n-3log(n) + 17)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and </a:t>
            </a:r>
            <a:r>
              <a:rPr lang="en-US" sz="2000" dirty="0"/>
              <a:t>it would be technically correct…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It would also be poor taste … and put me in a bad mood</a:t>
            </a:r>
            <a:r>
              <a:rPr lang="en-US" sz="2000" dirty="0" smtClean="0"/>
              <a:t>.</a:t>
            </a:r>
            <a:br>
              <a:rPr lang="en-US" sz="2000" dirty="0" smtClean="0"/>
            </a:br>
            <a:endParaRPr lang="en-US" sz="2000" dirty="0"/>
          </a:p>
          <a:p>
            <a:pPr>
              <a:lnSpc>
                <a:spcPct val="90000"/>
              </a:lnSpc>
            </a:pPr>
            <a:r>
              <a:rPr lang="en-US" b="1" dirty="0"/>
              <a:t>But… if I ask “true or false: 3n+2 is O(n</a:t>
            </a:r>
            <a:r>
              <a:rPr lang="en-US" b="1" baseline="30000" dirty="0"/>
              <a:t>3</a:t>
            </a:r>
            <a:r>
              <a:rPr lang="en-US" b="1" dirty="0"/>
              <a:t>)”, what’s the answer?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True! </a:t>
            </a:r>
            <a:endParaRPr lang="en-US" sz="2000" dirty="0" smtClean="0"/>
          </a:p>
          <a:p>
            <a:pPr lvl="1">
              <a:lnSpc>
                <a:spcPct val="90000"/>
              </a:lnSpc>
            </a:pPr>
            <a:r>
              <a:rPr lang="en-US" sz="2000" dirty="0" smtClean="0"/>
              <a:t>There may </a:t>
            </a:r>
            <a:r>
              <a:rPr lang="en-US" sz="2000" dirty="0"/>
              <a:t>be </a:t>
            </a:r>
            <a:r>
              <a:rPr lang="en-US" sz="2000" dirty="0" smtClean="0"/>
              <a:t>“</a:t>
            </a:r>
            <a:r>
              <a:rPr lang="en-US" sz="2000" dirty="0"/>
              <a:t>trick” </a:t>
            </a:r>
            <a:r>
              <a:rPr lang="en-US" sz="2000" dirty="0" smtClean="0"/>
              <a:t>questions </a:t>
            </a:r>
            <a:r>
              <a:rPr lang="en-US" sz="2000" dirty="0"/>
              <a:t>like this on assignments and exams. </a:t>
            </a:r>
            <a:endParaRPr lang="en-US" sz="2000" dirty="0" smtClean="0"/>
          </a:p>
          <a:p>
            <a:pPr lvl="1">
              <a:lnSpc>
                <a:spcPct val="90000"/>
              </a:lnSpc>
            </a:pPr>
            <a:r>
              <a:rPr lang="en-US" sz="2000" dirty="0" smtClean="0"/>
              <a:t>But </a:t>
            </a:r>
            <a:r>
              <a:rPr lang="en-US" sz="2000" dirty="0"/>
              <a:t>they aren’t </a:t>
            </a:r>
            <a:r>
              <a:rPr lang="en-US" sz="2000" dirty="0" smtClean="0"/>
              <a:t>really tricks</a:t>
            </a:r>
            <a:r>
              <a:rPr lang="en-US" sz="2000" dirty="0"/>
              <a:t>, just following the </a:t>
            </a:r>
            <a:r>
              <a:rPr lang="en-US" sz="2000" dirty="0" smtClean="0"/>
              <a:t>big-Oh definition!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Sorting and searching</a:t>
            </a:r>
          </a:p>
          <a:p>
            <a:pPr lvl="1"/>
            <a:r>
              <a:rPr lang="en-US" dirty="0" smtClean="0"/>
              <a:t>Why we study these</a:t>
            </a:r>
          </a:p>
          <a:p>
            <a:r>
              <a:rPr lang="en-US" dirty="0" smtClean="0"/>
              <a:t>See project:  </a:t>
            </a:r>
            <a:r>
              <a:rPr lang="en-US" dirty="0" err="1" smtClean="0"/>
              <a:t>SortingAndSearching</a:t>
            </a:r>
            <a:endParaRPr lang="en-US" dirty="0" smtClean="0"/>
          </a:p>
          <a:p>
            <a:pPr lvl="1"/>
            <a:r>
              <a:rPr lang="en-US" dirty="0" smtClean="0"/>
              <a:t>Counting:  Loops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Examples / practice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Correct – meets specifications</a:t>
            </a:r>
          </a:p>
          <a:p>
            <a:r>
              <a:rPr lang="en-US" dirty="0" smtClean="0"/>
              <a:t>Easy to understand</a:t>
            </a:r>
          </a:p>
          <a:p>
            <a:r>
              <a:rPr lang="en-US" dirty="0" smtClean="0"/>
              <a:t>Easy to modify</a:t>
            </a:r>
          </a:p>
          <a:p>
            <a:r>
              <a:rPr lang="en-US" dirty="0" smtClean="0"/>
              <a:t>Easy to write</a:t>
            </a:r>
          </a:p>
          <a:p>
            <a:r>
              <a:rPr lang="en-US" dirty="0" smtClean="0"/>
              <a:t>Runs fast</a:t>
            </a:r>
          </a:p>
          <a:p>
            <a:r>
              <a:rPr lang="en-US" dirty="0" smtClean="0"/>
              <a:t>Uses reasonable set of resources</a:t>
            </a:r>
          </a:p>
          <a:p>
            <a:pPr lvl="1"/>
            <a:r>
              <a:rPr lang="en-US" dirty="0" smtClean="0"/>
              <a:t>Time</a:t>
            </a:r>
          </a:p>
          <a:p>
            <a:pPr lvl="1"/>
            <a:r>
              <a:rPr lang="en-US" dirty="0" smtClean="0"/>
              <a:t>Space (main memory)</a:t>
            </a:r>
          </a:p>
          <a:p>
            <a:pPr lvl="1"/>
            <a:r>
              <a:rPr lang="en-US" dirty="0" smtClean="0"/>
              <a:t>Hard-drive space</a:t>
            </a:r>
          </a:p>
          <a:p>
            <a:pPr lvl="1"/>
            <a:r>
              <a:rPr lang="en-US" dirty="0" smtClean="0"/>
              <a:t>Peripherals</a:t>
            </a:r>
          </a:p>
          <a:p>
            <a:pPr lvl="1"/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makes a program “good”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What kinds of things should we measure?</a:t>
            </a:r>
          </a:p>
          <a:p>
            <a:pPr lvl="1"/>
            <a:r>
              <a:rPr lang="en-US" dirty="0" smtClean="0"/>
              <a:t>CPU time</a:t>
            </a:r>
          </a:p>
          <a:p>
            <a:pPr lvl="1"/>
            <a:r>
              <a:rPr lang="en-US" dirty="0" smtClean="0"/>
              <a:t>memory used</a:t>
            </a:r>
          </a:p>
          <a:p>
            <a:pPr lvl="1"/>
            <a:r>
              <a:rPr lang="en-US" dirty="0" smtClean="0"/>
              <a:t>disk transfers</a:t>
            </a:r>
          </a:p>
          <a:p>
            <a:pPr lvl="1"/>
            <a:r>
              <a:rPr lang="en-US" dirty="0" smtClean="0"/>
              <a:t>network bandwidth</a:t>
            </a:r>
          </a:p>
          <a:p>
            <a:r>
              <a:rPr lang="en-US" dirty="0" smtClean="0"/>
              <a:t>Mostly in this course, we focus on the first two, and especially on CPU time</a:t>
            </a:r>
          </a:p>
          <a:p>
            <a:r>
              <a:rPr lang="en-US" dirty="0" smtClean="0"/>
              <a:t>One way to measure CPU time:  </a:t>
            </a:r>
            <a:r>
              <a:rPr lang="en-US" b="1" i="1" dirty="0" smtClean="0">
                <a:solidFill>
                  <a:srgbClr val="FF0000"/>
                </a:solidFill>
              </a:rPr>
              <a:t>profiling</a:t>
            </a:r>
          </a:p>
          <a:p>
            <a:pPr lvl="1"/>
            <a:r>
              <a:rPr lang="en-US" dirty="0" smtClean="0"/>
              <a:t>Run the program in a variety of situations / inputs</a:t>
            </a:r>
          </a:p>
          <a:p>
            <a:pPr lvl="1"/>
            <a:r>
              <a:rPr lang="en-US" dirty="0" smtClean="0"/>
              <a:t>Call </a:t>
            </a:r>
            <a:r>
              <a:rPr lang="en-US" sz="2800" b="1" dirty="0" err="1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System.currentTimeMillis</a:t>
            </a:r>
            <a:r>
              <a:rPr lang="en-US" sz="2800" b="1" dirty="0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()</a:t>
            </a:r>
          </a:p>
          <a:p>
            <a:r>
              <a:rPr lang="en-US" sz="3200" dirty="0" smtClean="0"/>
              <a:t>What </a:t>
            </a:r>
            <a:r>
              <a:rPr lang="en-US" sz="3200" dirty="0" smtClean="0"/>
              <a:t>are the problems with profiling?</a:t>
            </a:r>
            <a:endParaRPr lang="en-US" sz="3200" dirty="0" smtClean="0"/>
          </a:p>
          <a:p>
            <a:pPr lvl="1"/>
            <a:endParaRPr lang="en-US" sz="2800" b="1" dirty="0" smtClean="0">
              <a:solidFill>
                <a:schemeClr val="accent3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Measuring program </a:t>
            </a:r>
            <a:r>
              <a:rPr lang="en-US" dirty="0" err="1" smtClean="0"/>
              <a:t>effciency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752600"/>
            <a:ext cx="8458200" cy="4525962"/>
          </a:xfrm>
        </p:spPr>
        <p:txBody>
          <a:bodyPr/>
          <a:lstStyle/>
          <a:p>
            <a:r>
              <a:rPr lang="en-US" dirty="0" smtClean="0"/>
              <a:t>Results from profiling depend on:</a:t>
            </a:r>
          </a:p>
          <a:p>
            <a:pPr lvl="1"/>
            <a:r>
              <a:rPr lang="en-US" dirty="0" smtClean="0"/>
              <a:t>Power of machine you use</a:t>
            </a:r>
          </a:p>
          <a:p>
            <a:pPr lvl="2"/>
            <a:r>
              <a:rPr lang="en-US" dirty="0" smtClean="0"/>
              <a:t>CPU, RAM, etc</a:t>
            </a:r>
          </a:p>
          <a:p>
            <a:pPr lvl="1"/>
            <a:r>
              <a:rPr lang="en-US" dirty="0" smtClean="0"/>
              <a:t>State of machine you use</a:t>
            </a:r>
          </a:p>
          <a:p>
            <a:pPr lvl="2"/>
            <a:r>
              <a:rPr lang="en-US" dirty="0" smtClean="0"/>
              <a:t>What else is running?  How much RAM is available? …</a:t>
            </a:r>
          </a:p>
          <a:p>
            <a:pPr lvl="1"/>
            <a:r>
              <a:rPr lang="en-US" dirty="0" smtClean="0"/>
              <a:t>What inputs do you choose to run?</a:t>
            </a:r>
          </a:p>
          <a:p>
            <a:pPr lvl="2"/>
            <a:r>
              <a:rPr lang="en-US" dirty="0" smtClean="0"/>
              <a:t>Size of input</a:t>
            </a:r>
          </a:p>
          <a:p>
            <a:pPr lvl="2"/>
            <a:r>
              <a:rPr lang="en-US" dirty="0" smtClean="0"/>
              <a:t>Specific input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Big-Oh motivation:  why profiling is not enough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Big-Oh is a mathematical definition that allows us to:</a:t>
            </a:r>
          </a:p>
          <a:p>
            <a:pPr lvl="1"/>
            <a:r>
              <a:rPr lang="en-US" dirty="0" smtClean="0"/>
              <a:t>Determine </a:t>
            </a:r>
            <a:r>
              <a:rPr lang="en-US" dirty="0" smtClean="0"/>
              <a:t>how </a:t>
            </a:r>
            <a:r>
              <a:rPr lang="en-US" dirty="0" smtClean="0"/>
              <a:t>fast a program is (in big-Oh </a:t>
            </a:r>
            <a:r>
              <a:rPr lang="en-US" dirty="0" smtClean="0"/>
              <a:t>terms)</a:t>
            </a:r>
          </a:p>
          <a:p>
            <a:pPr lvl="1"/>
            <a:r>
              <a:rPr lang="en-US" dirty="0" smtClean="0"/>
              <a:t>Share results with others in terms that are universally understood</a:t>
            </a:r>
          </a:p>
          <a:p>
            <a:r>
              <a:rPr lang="en-US" dirty="0" smtClean="0"/>
              <a:t>Features of big-Oh</a:t>
            </a:r>
          </a:p>
          <a:p>
            <a:pPr lvl="1"/>
            <a:r>
              <a:rPr lang="en-US" dirty="0" smtClean="0"/>
              <a:t>Allows paper-and-pencil analysis</a:t>
            </a:r>
          </a:p>
          <a:p>
            <a:pPr lvl="1"/>
            <a:r>
              <a:rPr lang="en-US" dirty="0" smtClean="0"/>
              <a:t>Is much easier / faster than profiling</a:t>
            </a:r>
          </a:p>
          <a:p>
            <a:pPr lvl="1"/>
            <a:r>
              <a:rPr lang="en-US" dirty="0" smtClean="0"/>
              <a:t>Is a function of the </a:t>
            </a:r>
            <a:r>
              <a:rPr lang="en-US" i="1" dirty="0" smtClean="0"/>
              <a:t>size of the input</a:t>
            </a:r>
          </a:p>
          <a:p>
            <a:pPr lvl="1"/>
            <a:r>
              <a:rPr lang="en-US" dirty="0" smtClean="0"/>
              <a:t>Focuses our attention on </a:t>
            </a:r>
            <a:r>
              <a:rPr lang="en-US" i="1" dirty="0" smtClean="0"/>
              <a:t>big</a:t>
            </a:r>
            <a:r>
              <a:rPr lang="en-US" dirty="0" smtClean="0"/>
              <a:t> inputs</a:t>
            </a:r>
          </a:p>
          <a:p>
            <a:pPr lvl="1"/>
            <a:r>
              <a:rPr lang="en-US" dirty="0" smtClean="0"/>
              <a:t>Is machine independent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Big-Oh motivation:  </a:t>
            </a:r>
            <a:r>
              <a:rPr lang="en-US" dirty="0" smtClean="0"/>
              <a:t>what it provides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7391400" cy="1143000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Familiar example:</a:t>
            </a:r>
            <a:r>
              <a:rPr lang="en-US" sz="2400" dirty="0"/>
              <a:t> </a:t>
            </a:r>
            <a:br>
              <a:rPr lang="en-US" sz="2400" dirty="0"/>
            </a:br>
            <a:r>
              <a:rPr lang="en-US" sz="2400" dirty="0"/>
              <a:t>Linear search of a sorted array of Comparable items</a:t>
            </a:r>
          </a:p>
        </p:txBody>
      </p:sp>
      <p:sp>
        <p:nvSpPr>
          <p:cNvPr id="374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1905000"/>
            <a:ext cx="8686800" cy="2819400"/>
          </a:xfrm>
          <a:ln w="31750">
            <a:solidFill>
              <a:schemeClr val="accent6"/>
            </a:solidFill>
          </a:ln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000" b="1" dirty="0">
                <a:latin typeface="Courier New" pitchFamily="49" charset="0"/>
              </a:rPr>
              <a:t>for (</a:t>
            </a:r>
            <a:r>
              <a:rPr lang="en-US" sz="2000" b="1" dirty="0" err="1">
                <a:latin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</a:rPr>
              <a:t>=0; </a:t>
            </a:r>
            <a:r>
              <a:rPr lang="en-US" sz="2000" b="1" dirty="0" err="1">
                <a:latin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</a:rPr>
              <a:t> &lt; </a:t>
            </a:r>
            <a:r>
              <a:rPr lang="en-US" sz="2000" b="1" dirty="0" err="1">
                <a:latin typeface="Courier New" pitchFamily="49" charset="0"/>
              </a:rPr>
              <a:t>a.length</a:t>
            </a:r>
            <a:r>
              <a:rPr lang="en-US" sz="2000" b="1" dirty="0">
                <a:latin typeface="Courier New" pitchFamily="49" charset="0"/>
              </a:rPr>
              <a:t>; </a:t>
            </a:r>
            <a:r>
              <a:rPr lang="en-US" sz="2000" b="1" dirty="0" err="1">
                <a:latin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</a:rPr>
              <a:t>++) {</a:t>
            </a:r>
            <a:endParaRPr lang="en-US" sz="2000" b="1" dirty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2000" b="1" dirty="0">
                <a:latin typeface="Courier New" pitchFamily="49" charset="0"/>
              </a:rPr>
              <a:t>  if ( a[</a:t>
            </a:r>
            <a:r>
              <a:rPr lang="en-US" sz="2000" b="1" dirty="0" err="1">
                <a:latin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</a:rPr>
              <a:t>].</a:t>
            </a:r>
            <a:r>
              <a:rPr lang="en-US" sz="2000" b="1" dirty="0" err="1">
                <a:latin typeface="Courier New" pitchFamily="49" charset="0"/>
              </a:rPr>
              <a:t>compareTo</a:t>
            </a:r>
            <a:r>
              <a:rPr lang="en-US" sz="2000" b="1" dirty="0">
                <a:latin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</a:rPr>
              <a:t>soughtItem</a:t>
            </a:r>
            <a:r>
              <a:rPr lang="en-US" sz="2000" b="1" dirty="0">
                <a:latin typeface="Courier New" pitchFamily="49" charset="0"/>
              </a:rPr>
              <a:t>) &gt; 0 )</a:t>
            </a:r>
          </a:p>
          <a:p>
            <a:pPr>
              <a:buFont typeface="Wingdings" pitchFamily="2" charset="2"/>
              <a:buNone/>
            </a:pPr>
            <a:r>
              <a:rPr lang="en-US" sz="2000" b="1" dirty="0">
                <a:latin typeface="Courier New" pitchFamily="49" charset="0"/>
              </a:rPr>
              <a:t>    </a:t>
            </a:r>
            <a:r>
              <a:rPr lang="en-US" sz="2000" b="1" dirty="0" smtClean="0">
                <a:latin typeface="Courier New" pitchFamily="49" charset="0"/>
              </a:rPr>
              <a:t>  return </a:t>
            </a:r>
            <a:r>
              <a:rPr lang="en-US" sz="2000" b="1" dirty="0">
                <a:latin typeface="Courier New" pitchFamily="49" charset="0"/>
              </a:rPr>
              <a:t>NOT_FOUND</a:t>
            </a:r>
            <a:r>
              <a:rPr lang="en-US" sz="2000" b="1" dirty="0" smtClean="0">
                <a:latin typeface="Courier New" pitchFamily="49" charset="0"/>
              </a:rPr>
              <a:t>;	 </a:t>
            </a:r>
            <a:r>
              <a:rPr lang="en-US" sz="1600" b="1" dirty="0" smtClean="0">
                <a:solidFill>
                  <a:schemeClr val="accent3"/>
                </a:solidFill>
                <a:latin typeface="Courier New" pitchFamily="49" charset="0"/>
              </a:rPr>
              <a:t>// Explain why this is NOT cohesive.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solidFill>
                  <a:schemeClr val="accent3"/>
                </a:solidFill>
                <a:latin typeface="Courier New" pitchFamily="49" charset="0"/>
              </a:rPr>
              <a:t>	</a:t>
            </a:r>
            <a:r>
              <a:rPr lang="en-US" sz="1600" b="1" dirty="0" smtClean="0">
                <a:solidFill>
                  <a:schemeClr val="accent3"/>
                </a:solidFill>
                <a:latin typeface="Courier New" pitchFamily="49" charset="0"/>
              </a:rPr>
              <a:t>				 // </a:t>
            </a:r>
            <a:r>
              <a:rPr lang="en-US" sz="1600" b="1" dirty="0" smtClean="0">
                <a:solidFill>
                  <a:schemeClr val="accent3"/>
                </a:solidFill>
                <a:latin typeface="Courier New" pitchFamily="49" charset="0"/>
              </a:rPr>
              <a:t>NOT_FOUND must be …? 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solidFill>
                  <a:schemeClr val="accent3"/>
                </a:solidFill>
                <a:latin typeface="Courier New" pitchFamily="49" charset="0"/>
              </a:rPr>
              <a:t> </a:t>
            </a:r>
            <a:r>
              <a:rPr lang="en-US" sz="2000" b="1" dirty="0" smtClean="0">
                <a:latin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</a:rPr>
              <a:t>else if ( a[</a:t>
            </a:r>
            <a:r>
              <a:rPr lang="en-US" sz="2000" b="1" dirty="0" err="1">
                <a:latin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</a:rPr>
              <a:t>].</a:t>
            </a:r>
            <a:r>
              <a:rPr lang="en-US" sz="2000" b="1" dirty="0" err="1">
                <a:latin typeface="Courier New" pitchFamily="49" charset="0"/>
              </a:rPr>
              <a:t>compareTo</a:t>
            </a:r>
            <a:r>
              <a:rPr lang="en-US" sz="2000" b="1" dirty="0">
                <a:latin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</a:rPr>
              <a:t>soughtItem</a:t>
            </a:r>
            <a:r>
              <a:rPr lang="en-US" sz="2000" b="1" dirty="0">
                <a:latin typeface="Courier New" pitchFamily="49" charset="0"/>
              </a:rPr>
              <a:t>) == 0 )</a:t>
            </a:r>
          </a:p>
          <a:p>
            <a:pPr>
              <a:buFont typeface="Wingdings" pitchFamily="2" charset="2"/>
              <a:buNone/>
            </a:pPr>
            <a:r>
              <a:rPr lang="en-US" sz="2000" b="1" dirty="0">
                <a:latin typeface="Courier New" pitchFamily="49" charset="0"/>
              </a:rPr>
              <a:t>    </a:t>
            </a:r>
            <a:r>
              <a:rPr lang="en-US" sz="2000" b="1" dirty="0" smtClean="0">
                <a:latin typeface="Courier New" pitchFamily="49" charset="0"/>
              </a:rPr>
              <a:t>  return </a:t>
            </a:r>
            <a:r>
              <a:rPr lang="en-US" sz="2000" b="1" dirty="0" err="1">
                <a:latin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</a:rPr>
              <a:t>;</a:t>
            </a:r>
          </a:p>
          <a:p>
            <a:pPr>
              <a:buFont typeface="Wingdings" pitchFamily="2" charset="2"/>
              <a:buNone/>
            </a:pPr>
            <a:r>
              <a:rPr lang="en-US" sz="2000" b="1" dirty="0" smtClean="0">
                <a:latin typeface="Courier New" pitchFamily="49" charset="0"/>
              </a:rPr>
              <a:t>}</a:t>
            </a:r>
            <a:endParaRPr lang="en-US" sz="2000" b="1" dirty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2000" b="1" dirty="0">
                <a:latin typeface="Courier New" pitchFamily="49" charset="0"/>
              </a:rPr>
              <a:t>return NOT_FOUND;</a:t>
            </a:r>
          </a:p>
        </p:txBody>
      </p:sp>
      <p:sp>
        <p:nvSpPr>
          <p:cNvPr id="374788" name="Text Box 4"/>
          <p:cNvSpPr txBox="1">
            <a:spLocks noChangeArrowheads="1"/>
          </p:cNvSpPr>
          <p:nvPr/>
        </p:nvSpPr>
        <p:spPr bwMode="auto">
          <a:xfrm>
            <a:off x="533400" y="4953000"/>
            <a:ext cx="8610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Tx/>
              <a:buSzTx/>
              <a:buFontTx/>
              <a:buChar char="•"/>
            </a:pPr>
            <a:r>
              <a:rPr lang="en-US" sz="2400" dirty="0">
                <a:solidFill>
                  <a:schemeClr val="tx1"/>
                </a:solidFill>
                <a:latin typeface="Times New Roman" pitchFamily="18" charset="0"/>
              </a:rPr>
              <a:t>What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</a:rPr>
              <a:t>should we 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</a:rPr>
              <a:t>count?</a:t>
            </a:r>
          </a:p>
          <a:p>
            <a:pPr>
              <a:buClrTx/>
              <a:buSzTx/>
              <a:buFontTx/>
              <a:buChar char="•"/>
            </a:pPr>
            <a:r>
              <a:rPr lang="en-US" sz="2400" dirty="0">
                <a:solidFill>
                  <a:schemeClr val="tx1"/>
                </a:solidFill>
                <a:latin typeface="Times New Roman" pitchFamily="18" charset="0"/>
              </a:rPr>
              <a:t>Best case, worst case, average case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</a:rPr>
              <a:t>?</a:t>
            </a:r>
            <a:endParaRPr lang="en-US" sz="2400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848600" y="6396335"/>
            <a:ext cx="11049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sz="2400" b="1" dirty="0" smtClean="0">
                <a:latin typeface="+mn-lt"/>
              </a:rPr>
              <a:t>Q5</a:t>
            </a:r>
            <a:endParaRPr lang="en-US" sz="24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478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811" name="Text Box 3"/>
          <p:cNvSpPr txBox="1">
            <a:spLocks noChangeArrowheads="1"/>
          </p:cNvSpPr>
          <p:nvPr/>
        </p:nvSpPr>
        <p:spPr bwMode="auto">
          <a:xfrm>
            <a:off x="304800" y="1200150"/>
            <a:ext cx="8382000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400" dirty="0">
                <a:solidFill>
                  <a:schemeClr val="tx1"/>
                </a:solidFill>
                <a:latin typeface="Times New Roman" pitchFamily="18" charset="0"/>
              </a:rPr>
              <a:t>Does the following method actually create and return a copy of the string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</a:rPr>
              <a:t>s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</a:rPr>
              <a:t>?</a:t>
            </a:r>
            <a:br>
              <a:rPr lang="en-US" sz="2400" dirty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en-US" sz="180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br>
              <a:rPr lang="en-US" sz="1800" dirty="0">
                <a:solidFill>
                  <a:schemeClr val="tx1"/>
                </a:solidFill>
                <a:latin typeface="Times New Roman" pitchFamily="18" charset="0"/>
              </a:rPr>
            </a:br>
            <a:endParaRPr lang="en-US" sz="1800" dirty="0">
              <a:solidFill>
                <a:schemeClr val="tx1"/>
              </a:solidFill>
              <a:latin typeface="Times New Roman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sz="1800" dirty="0">
              <a:solidFill>
                <a:schemeClr val="tx1"/>
              </a:solidFill>
              <a:latin typeface="Times New Roman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sz="1800" dirty="0">
              <a:solidFill>
                <a:schemeClr val="tx1"/>
              </a:solidFill>
              <a:latin typeface="Times New Roman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sz="2000" b="1" dirty="0" smtClean="0">
              <a:solidFill>
                <a:schemeClr val="tx1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</a:rPr>
              <a:t>public 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</a:rPr>
              <a:t>static String </a:t>
            </a:r>
            <a:r>
              <a:rPr lang="en-US" sz="2000" b="1" dirty="0" err="1">
                <a:solidFill>
                  <a:schemeClr val="tx1"/>
                </a:solidFill>
                <a:latin typeface="Courier New" pitchFamily="49" charset="0"/>
              </a:rPr>
              <a:t>stringCopy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</a:rPr>
              <a:t>(String s) {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>
                <a:solidFill>
                  <a:schemeClr val="tx1"/>
                </a:solidFill>
                <a:latin typeface="Courier New" pitchFamily="49" charset="0"/>
              </a:rPr>
              <a:t>  String result = "";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>
                <a:solidFill>
                  <a:schemeClr val="tx1"/>
                </a:solidFill>
                <a:latin typeface="Courier New" pitchFamily="49" charset="0"/>
              </a:rPr>
              <a:t>  for (int </a:t>
            </a:r>
            <a:r>
              <a:rPr lang="en-US" sz="2000" b="1" dirty="0" err="1">
                <a:solidFill>
                  <a:schemeClr val="tx1"/>
                </a:solidFill>
                <a:latin typeface="Courier New" pitchFamily="49" charset="0"/>
              </a:rPr>
              <a:t>i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</a:rPr>
              <a:t>=0; </a:t>
            </a:r>
            <a:r>
              <a:rPr lang="en-US" sz="2000" b="1" dirty="0" err="1">
                <a:solidFill>
                  <a:schemeClr val="tx1"/>
                </a:solidFill>
                <a:latin typeface="Courier New" pitchFamily="49" charset="0"/>
              </a:rPr>
              <a:t>i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</a:rPr>
              <a:t>&lt;</a:t>
            </a:r>
            <a:r>
              <a:rPr lang="en-US" sz="2000" b="1" dirty="0" err="1">
                <a:solidFill>
                  <a:schemeClr val="tx1"/>
                </a:solidFill>
                <a:latin typeface="Courier New" pitchFamily="49" charset="0"/>
              </a:rPr>
              <a:t>s.length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</a:rPr>
              <a:t>(); </a:t>
            </a:r>
            <a:r>
              <a:rPr lang="en-US" sz="2000" b="1" dirty="0" err="1">
                <a:solidFill>
                  <a:schemeClr val="tx1"/>
                </a:solidFill>
                <a:latin typeface="Courier New" pitchFamily="49" charset="0"/>
              </a:rPr>
              <a:t>i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</a:rPr>
              <a:t>++)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>
                <a:solidFill>
                  <a:schemeClr val="tx1"/>
                </a:solidFill>
                <a:latin typeface="Courier New" pitchFamily="49" charset="0"/>
              </a:rPr>
              <a:t>     result += </a:t>
            </a:r>
            <a:r>
              <a:rPr lang="en-US" sz="2000" b="1" dirty="0" err="1">
                <a:solidFill>
                  <a:schemeClr val="tx1"/>
                </a:solidFill>
                <a:latin typeface="Courier New" pitchFamily="49" charset="0"/>
              </a:rPr>
              <a:t>s.charAt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</a:rPr>
              <a:t>(</a:t>
            </a:r>
            <a:r>
              <a:rPr lang="en-US" sz="2000" b="1" dirty="0" err="1">
                <a:solidFill>
                  <a:schemeClr val="tx1"/>
                </a:solidFill>
                <a:latin typeface="Courier New" pitchFamily="49" charset="0"/>
              </a:rPr>
              <a:t>i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>
                <a:solidFill>
                  <a:schemeClr val="tx1"/>
                </a:solidFill>
                <a:latin typeface="Courier New" pitchFamily="49" charset="0"/>
              </a:rPr>
              <a:t>  return result;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>
                <a:solidFill>
                  <a:schemeClr val="tx1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989137"/>
            <a:ext cx="8229600" cy="4525963"/>
          </a:xfrm>
        </p:spPr>
        <p:txBody>
          <a:bodyPr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dirty="0" smtClean="0">
                <a:latin typeface="Times New Roman" pitchFamily="18" charset="0"/>
              </a:rPr>
              <a:t>What can we say about the running time of the method?</a:t>
            </a:r>
            <a:br>
              <a:rPr lang="en-US" dirty="0" smtClean="0">
                <a:latin typeface="Times New Roman" pitchFamily="18" charset="0"/>
              </a:rPr>
            </a:br>
            <a:r>
              <a:rPr lang="en-US" dirty="0" smtClean="0">
                <a:latin typeface="Times New Roman" pitchFamily="18" charset="0"/>
              </a:rPr>
              <a:t>(where </a:t>
            </a:r>
            <a:r>
              <a:rPr lang="en-US" b="1" dirty="0" smtClean="0">
                <a:latin typeface="Times New Roman" pitchFamily="18" charset="0"/>
              </a:rPr>
              <a:t>N</a:t>
            </a:r>
            <a:r>
              <a:rPr lang="en-US" dirty="0" smtClean="0">
                <a:latin typeface="Times New Roman" pitchFamily="18" charset="0"/>
              </a:rPr>
              <a:t> is the length of the string </a:t>
            </a:r>
            <a:r>
              <a:rPr lang="en-US" b="1" dirty="0" smtClean="0">
                <a:latin typeface="Courier New" pitchFamily="49" charset="0"/>
              </a:rPr>
              <a:t>s</a:t>
            </a:r>
            <a:r>
              <a:rPr lang="en-US" dirty="0" smtClean="0">
                <a:latin typeface="Courier New" pitchFamily="49" charset="0"/>
              </a:rPr>
              <a:t>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 dirty="0" smtClean="0">
                <a:solidFill>
                  <a:schemeClr val="accent6"/>
                </a:solidFill>
              </a:rPr>
              <a:t>What should we count?</a:t>
            </a:r>
          </a:p>
          <a:p>
            <a:endParaRPr lang="en-US" dirty="0"/>
          </a:p>
        </p:txBody>
      </p:sp>
      <p:sp>
        <p:nvSpPr>
          <p:cNvPr id="3758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11212"/>
          </a:xfrm>
        </p:spPr>
        <p:txBody>
          <a:bodyPr>
            <a:normAutofit/>
          </a:bodyPr>
          <a:lstStyle/>
          <a:p>
            <a:r>
              <a:rPr lang="en-US" sz="3200" dirty="0"/>
              <a:t>Another algorithm analysis example</a:t>
            </a:r>
          </a:p>
        </p:txBody>
      </p:sp>
      <p:sp>
        <p:nvSpPr>
          <p:cNvPr id="375812" name="Text Box 4"/>
          <p:cNvSpPr txBox="1">
            <a:spLocks noChangeArrowheads="1"/>
          </p:cNvSpPr>
          <p:nvPr/>
        </p:nvSpPr>
        <p:spPr bwMode="auto">
          <a:xfrm>
            <a:off x="800100" y="5638800"/>
            <a:ext cx="8534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buClrTx/>
              <a:buSzTx/>
              <a:buFontTx/>
              <a:buNone/>
            </a:pPr>
            <a:r>
              <a:rPr lang="en-US" sz="3200" b="1" dirty="0">
                <a:solidFill>
                  <a:schemeClr val="accent6"/>
                </a:solidFill>
              </a:rPr>
              <a:t>How can we do </a:t>
            </a:r>
            <a:r>
              <a:rPr lang="en-US" sz="3200" b="1" dirty="0" smtClean="0">
                <a:solidFill>
                  <a:schemeClr val="accent6"/>
                </a:solidFill>
              </a:rPr>
              <a:t>the copy </a:t>
            </a:r>
            <a:r>
              <a:rPr lang="en-US" sz="3200" b="1" dirty="0">
                <a:solidFill>
                  <a:schemeClr val="accent6"/>
                </a:solidFill>
              </a:rPr>
              <a:t>more efficiently?</a:t>
            </a:r>
          </a:p>
        </p:txBody>
      </p:sp>
      <p:sp>
        <p:nvSpPr>
          <p:cNvPr id="375814" name="Text Box 6"/>
          <p:cNvSpPr txBox="1">
            <a:spLocks noChangeArrowheads="1"/>
          </p:cNvSpPr>
          <p:nvPr/>
        </p:nvSpPr>
        <p:spPr bwMode="auto">
          <a:xfrm>
            <a:off x="533400" y="4876800"/>
            <a:ext cx="7010400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15000"/>
              </a:spcBef>
              <a:buClrTx/>
              <a:buSzTx/>
              <a:buFontTx/>
              <a:buNone/>
            </a:pPr>
            <a:r>
              <a:rPr lang="en-US" dirty="0">
                <a:solidFill>
                  <a:schemeClr val="accent3"/>
                </a:solidFill>
              </a:rPr>
              <a:t>  </a:t>
            </a:r>
            <a:r>
              <a:rPr lang="en-US" sz="2400" dirty="0">
                <a:solidFill>
                  <a:schemeClr val="accent3"/>
                </a:solidFill>
              </a:rPr>
              <a:t> </a:t>
            </a:r>
            <a:r>
              <a:rPr lang="en-US" sz="2400" dirty="0" smtClean="0">
                <a:solidFill>
                  <a:schemeClr val="accent3"/>
                </a:solidFill>
              </a:rPr>
              <a:t>  </a:t>
            </a:r>
            <a:r>
              <a:rPr lang="en-US" sz="2400" b="1" dirty="0" smtClean="0">
                <a:solidFill>
                  <a:schemeClr val="accent3"/>
                </a:solidFill>
              </a:rPr>
              <a:t>Don’t </a:t>
            </a:r>
            <a:r>
              <a:rPr lang="en-US" sz="2400" b="1" dirty="0">
                <a:solidFill>
                  <a:schemeClr val="accent3"/>
                </a:solidFill>
              </a:rPr>
              <a:t>be too quick to make assumptions when analyzing an algorithm!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848600" y="6284267"/>
            <a:ext cx="11049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sz="2400" b="1" dirty="0" smtClean="0">
                <a:latin typeface="+mn-lt"/>
              </a:rPr>
              <a:t>Q6</a:t>
            </a:r>
            <a:endParaRPr lang="en-US" sz="24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375812" grpId="0"/>
      <p:bldP spid="3758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1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Always code as if the guy who ends up maintaining your code will be a violent psychopath who knows where you live. </a:t>
            </a:r>
            <a:r>
              <a:rPr lang="en-US" sz="4000" dirty="0" smtClean="0"/>
              <a:t>              </a:t>
            </a:r>
            <a:br>
              <a:rPr lang="en-US" sz="4000" dirty="0" smtClean="0"/>
            </a:br>
            <a:r>
              <a:rPr lang="en-US" sz="4000" dirty="0" smtClean="0"/>
              <a:t>                    --Martin </a:t>
            </a:r>
            <a:r>
              <a:rPr lang="en-US" sz="4000" dirty="0"/>
              <a:t>Golding</a:t>
            </a:r>
          </a:p>
        </p:txBody>
      </p:sp>
      <p:sp>
        <p:nvSpPr>
          <p:cNvPr id="391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Interlude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9346</TotalTime>
  <Words>964</Words>
  <Application>Microsoft Office PowerPoint</Application>
  <PresentationFormat>On-screen Show (4:3)</PresentationFormat>
  <Paragraphs>167</Paragraphs>
  <Slides>21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Concourse</vt:lpstr>
      <vt:lpstr>Equation</vt:lpstr>
      <vt:lpstr>CSSE 220 Day 27</vt:lpstr>
      <vt:lpstr>Program “goodness”</vt:lpstr>
      <vt:lpstr>What makes a program “good”</vt:lpstr>
      <vt:lpstr>Measuring program effciency</vt:lpstr>
      <vt:lpstr>Big-Oh motivation:  why profiling is not enough</vt:lpstr>
      <vt:lpstr>Big-Oh motivation:  what it provides</vt:lpstr>
      <vt:lpstr>Familiar example:  Linear search of a sorted array of Comparable items</vt:lpstr>
      <vt:lpstr>Another algorithm analysis example</vt:lpstr>
      <vt:lpstr>Interlude</vt:lpstr>
      <vt:lpstr>Slide 10</vt:lpstr>
      <vt:lpstr>Slide 11</vt:lpstr>
      <vt:lpstr>Slide 12</vt:lpstr>
      <vt:lpstr>Asymptotic analysis</vt:lpstr>
      <vt:lpstr>Informal definition of big-Oh As applied to run-time analysis</vt:lpstr>
      <vt:lpstr>Slide 15</vt:lpstr>
      <vt:lpstr>Slide 16</vt:lpstr>
      <vt:lpstr>Recap:   O, Ω, Θ</vt:lpstr>
      <vt:lpstr>Limits and asymptotics</vt:lpstr>
      <vt:lpstr>Apply this limit property to the following pairs of functions</vt:lpstr>
      <vt:lpstr>Big-Oh Style</vt:lpstr>
      <vt:lpstr>Examples / practice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David C. Mutchler</cp:lastModifiedBy>
  <cp:revision>786</cp:revision>
  <cp:lastPrinted>2008-10-29T02:15:06Z</cp:lastPrinted>
  <dcterms:created xsi:type="dcterms:W3CDTF">2007-11-19T15:20:41Z</dcterms:created>
  <dcterms:modified xsi:type="dcterms:W3CDTF">2009-05-15T12:01:13Z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TC101671231033</vt:lpwstr>
  </property>
</Properties>
</file>