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21"/>
  </p:notesMasterIdLst>
  <p:handoutMasterIdLst>
    <p:handoutMasterId r:id="rId22"/>
  </p:handoutMasterIdLst>
  <p:sldIdLst>
    <p:sldId id="256" r:id="rId2"/>
    <p:sldId id="451" r:id="rId3"/>
    <p:sldId id="454" r:id="rId4"/>
    <p:sldId id="433" r:id="rId5"/>
    <p:sldId id="434" r:id="rId6"/>
    <p:sldId id="435" r:id="rId7"/>
    <p:sldId id="436" r:id="rId8"/>
    <p:sldId id="437" r:id="rId9"/>
    <p:sldId id="438" r:id="rId10"/>
    <p:sldId id="439" r:id="rId11"/>
    <p:sldId id="440" r:id="rId12"/>
    <p:sldId id="441" r:id="rId13"/>
    <p:sldId id="442" r:id="rId14"/>
    <p:sldId id="443" r:id="rId15"/>
    <p:sldId id="449" r:id="rId16"/>
    <p:sldId id="450" r:id="rId17"/>
    <p:sldId id="447" r:id="rId18"/>
    <p:sldId id="452" r:id="rId19"/>
    <p:sldId id="453"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7D3E"/>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4347" autoAdjust="0"/>
    <p:restoredTop sz="80840" autoAdjust="0"/>
  </p:normalViewPr>
  <p:slideViewPr>
    <p:cSldViewPr snapToObjects="1">
      <p:cViewPr varScale="1">
        <p:scale>
          <a:sx n="60" d="100"/>
          <a:sy n="60" d="100"/>
        </p:scale>
        <p:origin x="-52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1"/>
            <a:ext cx="3038145" cy="465743"/>
          </a:xfrm>
          <a:prstGeom prst="rect">
            <a:avLst/>
          </a:prstGeom>
          <a:noFill/>
          <a:ln w="9525">
            <a:noFill/>
            <a:miter lim="800000"/>
            <a:headEnd/>
            <a:tailEnd/>
          </a:ln>
        </p:spPr>
        <p:txBody>
          <a:bodyPr vert="horz" wrap="square" lIns="93148" tIns="46575" rIns="93148" bIns="46575" numCol="1" anchor="t" anchorCtr="0" compatLnSpc="1">
            <a:prstTxWarp prst="textNoShape">
              <a:avLst/>
            </a:prstTxWarp>
          </a:bodyPr>
          <a:lstStyle>
            <a:lvl1pPr defTabSz="913440">
              <a:defRPr sz="1200">
                <a:latin typeface="Calibri" pitchFamily="34" charset="0"/>
              </a:defRPr>
            </a:lvl1pPr>
          </a:lstStyle>
          <a:p>
            <a:pPr>
              <a:defRPr/>
            </a:pPr>
            <a:endParaRPr lang="en-US"/>
          </a:p>
        </p:txBody>
      </p:sp>
      <p:sp>
        <p:nvSpPr>
          <p:cNvPr id="3" name="Date Placeholder 2"/>
          <p:cNvSpPr>
            <a:spLocks noGrp="1"/>
          </p:cNvSpPr>
          <p:nvPr>
            <p:ph type="dt" sz="quarter" idx="1"/>
          </p:nvPr>
        </p:nvSpPr>
        <p:spPr bwMode="auto">
          <a:xfrm>
            <a:off x="3972256" y="1"/>
            <a:ext cx="3036623" cy="465743"/>
          </a:xfrm>
          <a:prstGeom prst="rect">
            <a:avLst/>
          </a:prstGeom>
          <a:noFill/>
          <a:ln w="9525">
            <a:noFill/>
            <a:miter lim="800000"/>
            <a:headEnd/>
            <a:tailEnd/>
          </a:ln>
        </p:spPr>
        <p:txBody>
          <a:bodyPr vert="horz" wrap="square" lIns="93148" tIns="46575" rIns="93148" bIns="46575" numCol="1" anchor="t" anchorCtr="0" compatLnSpc="1">
            <a:prstTxWarp prst="textNoShape">
              <a:avLst/>
            </a:prstTxWarp>
          </a:bodyPr>
          <a:lstStyle>
            <a:lvl1pPr algn="r" defTabSz="913440">
              <a:defRPr sz="1200">
                <a:latin typeface="Calibri" pitchFamily="34" charset="0"/>
              </a:defRPr>
            </a:lvl1pPr>
          </a:lstStyle>
          <a:p>
            <a:pPr>
              <a:defRPr/>
            </a:pPr>
            <a:fld id="{F2CD31B6-200A-482C-8B9C-54BCE939426D}" type="datetimeFigureOut">
              <a:rPr lang="en-US"/>
              <a:pPr>
                <a:defRPr/>
              </a:pPr>
              <a:t>4/23/2009</a:t>
            </a:fld>
            <a:endParaRPr lang="en-US"/>
          </a:p>
        </p:txBody>
      </p:sp>
      <p:sp>
        <p:nvSpPr>
          <p:cNvPr id="4" name="Footer Placeholder 3"/>
          <p:cNvSpPr>
            <a:spLocks noGrp="1"/>
          </p:cNvSpPr>
          <p:nvPr>
            <p:ph type="ftr" sz="quarter" idx="2"/>
          </p:nvPr>
        </p:nvSpPr>
        <p:spPr bwMode="auto">
          <a:xfrm>
            <a:off x="0" y="8829122"/>
            <a:ext cx="3038145" cy="465743"/>
          </a:xfrm>
          <a:prstGeom prst="rect">
            <a:avLst/>
          </a:prstGeom>
          <a:noFill/>
          <a:ln w="9525">
            <a:noFill/>
            <a:miter lim="800000"/>
            <a:headEnd/>
            <a:tailEnd/>
          </a:ln>
        </p:spPr>
        <p:txBody>
          <a:bodyPr vert="horz" wrap="square" lIns="93148" tIns="46575" rIns="93148" bIns="46575" numCol="1" anchor="b" anchorCtr="0" compatLnSpc="1">
            <a:prstTxWarp prst="textNoShape">
              <a:avLst/>
            </a:prstTxWarp>
          </a:bodyPr>
          <a:lstStyle>
            <a:lvl1pPr defTabSz="913440">
              <a:defRPr sz="1200">
                <a:latin typeface="Calibri" pitchFamily="34" charset="0"/>
              </a:defRPr>
            </a:lvl1pPr>
          </a:lstStyle>
          <a:p>
            <a:pPr>
              <a:defRPr/>
            </a:pPr>
            <a:endParaRPr lang="en-US"/>
          </a:p>
        </p:txBody>
      </p:sp>
      <p:sp>
        <p:nvSpPr>
          <p:cNvPr id="5" name="Slide Number Placeholder 4"/>
          <p:cNvSpPr>
            <a:spLocks noGrp="1"/>
          </p:cNvSpPr>
          <p:nvPr>
            <p:ph type="sldNum" sz="quarter" idx="3"/>
          </p:nvPr>
        </p:nvSpPr>
        <p:spPr bwMode="auto">
          <a:xfrm>
            <a:off x="3972256" y="8829122"/>
            <a:ext cx="3036623" cy="465743"/>
          </a:xfrm>
          <a:prstGeom prst="rect">
            <a:avLst/>
          </a:prstGeom>
          <a:noFill/>
          <a:ln w="9525">
            <a:noFill/>
            <a:miter lim="800000"/>
            <a:headEnd/>
            <a:tailEnd/>
          </a:ln>
        </p:spPr>
        <p:txBody>
          <a:bodyPr vert="horz" wrap="square" lIns="93148" tIns="46575" rIns="93148" bIns="46575" numCol="1" anchor="b" anchorCtr="0" compatLnSpc="1">
            <a:prstTxWarp prst="textNoShape">
              <a:avLst/>
            </a:prstTxWarp>
          </a:bodyPr>
          <a:lstStyle>
            <a:lvl1pPr algn="r" defTabSz="913440">
              <a:defRPr sz="1200">
                <a:latin typeface="Calibri" pitchFamily="34" charset="0"/>
              </a:defRPr>
            </a:lvl1pPr>
          </a:lstStyle>
          <a:p>
            <a:pPr>
              <a:defRPr/>
            </a:pPr>
            <a:fld id="{1C0C0CC4-2804-4717-8A17-5620BDD7599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1"/>
            <a:ext cx="3038145" cy="465743"/>
          </a:xfrm>
          <a:prstGeom prst="rect">
            <a:avLst/>
          </a:prstGeom>
          <a:noFill/>
          <a:ln w="9525">
            <a:noFill/>
            <a:miter lim="800000"/>
            <a:headEnd/>
            <a:tailEnd/>
          </a:ln>
        </p:spPr>
        <p:txBody>
          <a:bodyPr vert="horz" wrap="square" lIns="93148" tIns="46575" rIns="93148" bIns="46575" numCol="1" anchor="t" anchorCtr="0" compatLnSpc="1">
            <a:prstTxWarp prst="textNoShape">
              <a:avLst/>
            </a:prstTxWarp>
          </a:bodyPr>
          <a:lstStyle>
            <a:lvl1pPr defTabSz="913440">
              <a:defRPr sz="1200">
                <a:latin typeface="Calibri" pitchFamily="34" charset="0"/>
              </a:defRPr>
            </a:lvl1pPr>
          </a:lstStyle>
          <a:p>
            <a:pPr>
              <a:defRPr/>
            </a:pPr>
            <a:endParaRPr lang="en-US"/>
          </a:p>
        </p:txBody>
      </p:sp>
      <p:sp>
        <p:nvSpPr>
          <p:cNvPr id="3" name="Date Placeholder 2"/>
          <p:cNvSpPr>
            <a:spLocks noGrp="1"/>
          </p:cNvSpPr>
          <p:nvPr>
            <p:ph type="dt" idx="1"/>
          </p:nvPr>
        </p:nvSpPr>
        <p:spPr bwMode="auto">
          <a:xfrm>
            <a:off x="3970734" y="1"/>
            <a:ext cx="3038145" cy="465743"/>
          </a:xfrm>
          <a:prstGeom prst="rect">
            <a:avLst/>
          </a:prstGeom>
          <a:noFill/>
          <a:ln w="9525">
            <a:noFill/>
            <a:miter lim="800000"/>
            <a:headEnd/>
            <a:tailEnd/>
          </a:ln>
        </p:spPr>
        <p:txBody>
          <a:bodyPr vert="horz" wrap="square" lIns="93148" tIns="46575" rIns="93148" bIns="46575" numCol="1" anchor="t" anchorCtr="0" compatLnSpc="1">
            <a:prstTxWarp prst="textNoShape">
              <a:avLst/>
            </a:prstTxWarp>
          </a:bodyPr>
          <a:lstStyle>
            <a:lvl1pPr algn="r" defTabSz="913440">
              <a:defRPr sz="1200">
                <a:latin typeface="Calibri" pitchFamily="34" charset="0"/>
              </a:defRPr>
            </a:lvl1pPr>
          </a:lstStyle>
          <a:p>
            <a:pPr>
              <a:defRPr/>
            </a:pPr>
            <a:fld id="{E1CA9F23-86E6-44E2-9B80-C2B3DCEC71A1}" type="datetimeFigureOut">
              <a:rPr lang="en-US"/>
              <a:pPr>
                <a:defRPr/>
              </a:pPr>
              <a:t>4/23/2009</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89799" tIns="44899" rIns="89799" bIns="44899" rtlCol="0" anchor="ctr"/>
          <a:lstStyle/>
          <a:p>
            <a:pPr lvl="0"/>
            <a:endParaRPr lang="en-US" noProof="0"/>
          </a:p>
        </p:txBody>
      </p:sp>
      <p:sp>
        <p:nvSpPr>
          <p:cNvPr id="5" name="Notes Placeholder 4"/>
          <p:cNvSpPr>
            <a:spLocks noGrp="1"/>
          </p:cNvSpPr>
          <p:nvPr>
            <p:ph type="body" sz="quarter" idx="3"/>
          </p:nvPr>
        </p:nvSpPr>
        <p:spPr bwMode="auto">
          <a:xfrm>
            <a:off x="701346" y="4416099"/>
            <a:ext cx="5607711" cy="4183995"/>
          </a:xfrm>
          <a:prstGeom prst="rect">
            <a:avLst/>
          </a:prstGeom>
          <a:noFill/>
          <a:ln w="9525">
            <a:noFill/>
            <a:miter lim="800000"/>
            <a:headEnd/>
            <a:tailEnd/>
          </a:ln>
        </p:spPr>
        <p:txBody>
          <a:bodyPr vert="horz" wrap="square" lIns="93148" tIns="46575" rIns="93148" bIns="46575" numCol="1" anchor="t" anchorCtr="0" compatLnSpc="1">
            <a:prstTxWarp prst="textNoShape">
              <a:avLst/>
            </a:prstTxWarp>
          </a:bodyPr>
          <a:lstStyle/>
          <a:p>
            <a:pPr lvl="0"/>
            <a:r>
              <a:rPr lang="en-US" noProof="0" smtClean="0"/>
              <a:t>Click to edit Master text styles</a:t>
            </a:r>
            <a:endParaRPr lang="en-US" noProof="0"/>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8829122"/>
            <a:ext cx="3038145" cy="465743"/>
          </a:xfrm>
          <a:prstGeom prst="rect">
            <a:avLst/>
          </a:prstGeom>
          <a:noFill/>
          <a:ln w="9525">
            <a:noFill/>
            <a:miter lim="800000"/>
            <a:headEnd/>
            <a:tailEnd/>
          </a:ln>
        </p:spPr>
        <p:txBody>
          <a:bodyPr vert="horz" wrap="square" lIns="93148" tIns="46575" rIns="93148" bIns="46575" numCol="1" anchor="b" anchorCtr="0" compatLnSpc="1">
            <a:prstTxWarp prst="textNoShape">
              <a:avLst/>
            </a:prstTxWarp>
          </a:bodyPr>
          <a:lstStyle>
            <a:lvl1pPr defTabSz="913440">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bwMode="auto">
          <a:xfrm>
            <a:off x="3970734" y="8829122"/>
            <a:ext cx="3038145" cy="465743"/>
          </a:xfrm>
          <a:prstGeom prst="rect">
            <a:avLst/>
          </a:prstGeom>
          <a:noFill/>
          <a:ln w="9525">
            <a:noFill/>
            <a:miter lim="800000"/>
            <a:headEnd/>
            <a:tailEnd/>
          </a:ln>
        </p:spPr>
        <p:txBody>
          <a:bodyPr vert="horz" wrap="square" lIns="93148" tIns="46575" rIns="93148" bIns="46575" numCol="1" anchor="b" anchorCtr="0" compatLnSpc="1">
            <a:prstTxWarp prst="textNoShape">
              <a:avLst/>
            </a:prstTxWarp>
          </a:bodyPr>
          <a:lstStyle>
            <a:lvl1pPr algn="r" defTabSz="913440">
              <a:defRPr sz="1200">
                <a:latin typeface="Calibri" pitchFamily="34" charset="0"/>
              </a:defRPr>
            </a:lvl1pPr>
          </a:lstStyle>
          <a:p>
            <a:pPr>
              <a:defRPr/>
            </a:pPr>
            <a:fld id="{E32C996D-F091-466C-B6FA-A3A30685E32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a:noFill/>
          <a:ln/>
        </p:spPr>
        <p:txBody>
          <a:bodyPr/>
          <a:lstStyle/>
          <a:p>
            <a:pPr eaLnBrk="1" hangingPunct="1">
              <a:spcBef>
                <a:spcPct val="0"/>
              </a:spcBef>
            </a:pPr>
            <a:r>
              <a:rPr lang="en-US" b="1" dirty="0" smtClean="0"/>
              <a:t>Bring :</a:t>
            </a:r>
          </a:p>
          <a:p>
            <a:pPr eaLnBrk="1" hangingPunct="1">
              <a:spcBef>
                <a:spcPct val="0"/>
              </a:spcBef>
            </a:pPr>
            <a:r>
              <a:rPr lang="en-US" dirty="0" smtClean="0"/>
              <a:t>Handout for Pair Programming</a:t>
            </a:r>
            <a:endParaRPr lang="en-US" baseline="0" dirty="0" smtClean="0"/>
          </a:p>
          <a:p>
            <a:pPr eaLnBrk="1" hangingPunct="1">
              <a:spcBef>
                <a:spcPct val="0"/>
              </a:spcBef>
            </a:pPr>
            <a:r>
              <a:rPr lang="en-US" baseline="0" dirty="0" smtClean="0"/>
              <a:t>In-class Quizzes </a:t>
            </a:r>
          </a:p>
          <a:p>
            <a:pPr eaLnBrk="1" hangingPunct="1">
              <a:spcBef>
                <a:spcPct val="0"/>
              </a:spcBef>
            </a:pPr>
            <a:r>
              <a:rPr lang="en-US" baseline="0" dirty="0" smtClean="0"/>
              <a:t>(No in-class quiz today)</a:t>
            </a:r>
          </a:p>
          <a:p>
            <a:pPr eaLnBrk="1" hangingPunct="1">
              <a:spcBef>
                <a:spcPct val="0"/>
              </a:spcBef>
            </a:pPr>
            <a:r>
              <a:rPr lang="en-US" baseline="0" dirty="0" smtClean="0"/>
              <a:t>These Slides</a:t>
            </a:r>
          </a:p>
          <a:p>
            <a:pPr eaLnBrk="1" hangingPunct="1">
              <a:spcBef>
                <a:spcPct val="0"/>
              </a:spcBef>
            </a:pPr>
            <a:r>
              <a:rPr lang="en-US" baseline="0" dirty="0" smtClean="0"/>
              <a:t>Schedule for today</a:t>
            </a:r>
          </a:p>
          <a:p>
            <a:pPr marL="0" marR="0" indent="0" algn="l" defTabSz="914400" rtl="0" eaLnBrk="1" fontAlgn="base" latinLnBrk="0" hangingPunct="1">
              <a:lnSpc>
                <a:spcPct val="100000"/>
              </a:lnSpc>
              <a:spcBef>
                <a:spcPct val="0"/>
              </a:spcBef>
              <a:spcAft>
                <a:spcPct val="0"/>
              </a:spcAft>
              <a:buClrTx/>
              <a:buSzTx/>
              <a:buFontTx/>
              <a:buNone/>
              <a:tabLst/>
              <a:defRPr/>
            </a:pPr>
            <a:r>
              <a:rPr lang="en-US" baseline="0" dirty="0" smtClean="0"/>
              <a:t>Attendance PIN: </a:t>
            </a:r>
          </a:p>
          <a:p>
            <a:pPr eaLnBrk="1" hangingPunct="1">
              <a:spcBef>
                <a:spcPct val="0"/>
              </a:spcBef>
            </a:pPr>
            <a:endParaRPr lang="en-US" baseline="0" dirty="0" smtClean="0"/>
          </a:p>
          <a:p>
            <a:pPr defTabSz="921582" eaLnBrk="1" hangingPunct="1">
              <a:spcBef>
                <a:spcPct val="0"/>
              </a:spcBef>
              <a:defRPr/>
            </a:pPr>
            <a:endParaRPr lang="en-US" b="1" dirty="0" smtClean="0"/>
          </a:p>
          <a:p>
            <a:pPr eaLnBrk="1" hangingPunct="1">
              <a:spcBef>
                <a:spcPct val="0"/>
              </a:spcBef>
            </a:pPr>
            <a:endParaRPr lang="en-US" baseline="0" dirty="0" smtClean="0"/>
          </a:p>
        </p:txBody>
      </p:sp>
      <p:sp>
        <p:nvSpPr>
          <p:cNvPr id="29700" name="Slide Number Placeholder 3"/>
          <p:cNvSpPr>
            <a:spLocks noGrp="1"/>
          </p:cNvSpPr>
          <p:nvPr>
            <p:ph type="sldNum" sz="quarter" idx="5"/>
          </p:nvPr>
        </p:nvSpPr>
        <p:spPr>
          <a:noFill/>
        </p:spPr>
        <p:txBody>
          <a:bodyPr/>
          <a:lstStyle/>
          <a:p>
            <a:fld id="{60CF6DE8-3DDE-4036-84DF-179A55D5DCF5}"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a:noFill/>
          <a:ln/>
        </p:spPr>
        <p:txBody>
          <a:bodyPr/>
          <a:lstStyle/>
          <a:p>
            <a:r>
              <a:rPr lang="en-US" smtClean="0"/>
              <a:t>[[[Inserted to clear up muddiness from last time. Drop this slide if you fix session 13.]]]</a:t>
            </a:r>
          </a:p>
        </p:txBody>
      </p:sp>
      <p:sp>
        <p:nvSpPr>
          <p:cNvPr id="41988" name="Slide Number Placeholder 3"/>
          <p:cNvSpPr>
            <a:spLocks noGrp="1"/>
          </p:cNvSpPr>
          <p:nvPr>
            <p:ph type="sldNum" sz="quarter" idx="5"/>
          </p:nvPr>
        </p:nvSpPr>
        <p:spPr>
          <a:noFill/>
        </p:spPr>
        <p:txBody>
          <a:bodyPr/>
          <a:lstStyle/>
          <a:p>
            <a:fld id="{C8A63D40-0AA2-45C9-8DF4-C20202C718C3}" type="slidenum">
              <a:rPr lang="en-US" smtClean="0"/>
              <a:pPr/>
              <a:t>16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32C996D-F091-466C-B6FA-A3A30685E32C}"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a:noFill/>
          <a:ln/>
        </p:spPr>
        <p:txBody>
          <a:bodyPr/>
          <a:lstStyle/>
          <a:p>
            <a:r>
              <a:rPr lang="en-US" smtClean="0"/>
              <a:t>Discuss why the ‘er’s are highlighted for actors: actors == do-ers</a:t>
            </a:r>
          </a:p>
        </p:txBody>
      </p:sp>
      <p:sp>
        <p:nvSpPr>
          <p:cNvPr id="27652" name="Slide Number Placeholder 3"/>
          <p:cNvSpPr>
            <a:spLocks noGrp="1"/>
          </p:cNvSpPr>
          <p:nvPr>
            <p:ph type="sldNum" sz="quarter" idx="5"/>
          </p:nvPr>
        </p:nvSpPr>
        <p:spPr>
          <a:noFill/>
        </p:spPr>
        <p:txBody>
          <a:bodyPr/>
          <a:lstStyle/>
          <a:p>
            <a:fld id="{7F238401-AA4D-4FCE-BCB4-DC68A7EC4078}"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a:noFill/>
          <a:ln/>
        </p:spPr>
        <p:txBody>
          <a:bodyPr/>
          <a:lstStyle/>
          <a:p>
            <a:r>
              <a:rPr lang="en-US" smtClean="0"/>
              <a:t>[outline slide]</a:t>
            </a:r>
          </a:p>
        </p:txBody>
      </p:sp>
      <p:sp>
        <p:nvSpPr>
          <p:cNvPr id="28676" name="Slide Number Placeholder 3"/>
          <p:cNvSpPr>
            <a:spLocks noGrp="1"/>
          </p:cNvSpPr>
          <p:nvPr>
            <p:ph type="sldNum" sz="quarter" idx="5"/>
          </p:nvPr>
        </p:nvSpPr>
        <p:spPr>
          <a:noFill/>
        </p:spPr>
        <p:txBody>
          <a:bodyPr/>
          <a:lstStyle/>
          <a:p>
            <a:fld id="{E4D5191C-5CB5-4F3D-ACDF-26F5B74BDE89}" type="slidenum">
              <a:rPr lang="en-US" smtClean="0"/>
              <a:pPr/>
              <a:t>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a:noFill/>
          <a:ln/>
        </p:spPr>
        <p:txBody>
          <a:bodyPr/>
          <a:lstStyle/>
          <a:p>
            <a:r>
              <a:rPr lang="en-US" smtClean="0"/>
              <a:t>Note CashRegister depends on Coin</a:t>
            </a:r>
          </a:p>
          <a:p>
            <a:r>
              <a:rPr lang="en-US" smtClean="0"/>
              <a:t>But Coin does NOT depend on CashRegister</a:t>
            </a:r>
          </a:p>
        </p:txBody>
      </p:sp>
      <p:sp>
        <p:nvSpPr>
          <p:cNvPr id="29700" name="Slide Number Placeholder 3"/>
          <p:cNvSpPr>
            <a:spLocks noGrp="1"/>
          </p:cNvSpPr>
          <p:nvPr>
            <p:ph type="sldNum" sz="quarter" idx="5"/>
          </p:nvPr>
        </p:nvSpPr>
        <p:spPr>
          <a:noFill/>
        </p:spPr>
        <p:txBody>
          <a:bodyPr/>
          <a:lstStyle/>
          <a:p>
            <a:fld id="{00249B5D-B052-4884-AF98-3134CCD2D566}"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a:noFill/>
          <a:ln/>
        </p:spPr>
        <p:txBody>
          <a:bodyPr/>
          <a:lstStyle/>
          <a:p>
            <a:r>
              <a:rPr lang="en-US" smtClean="0"/>
              <a:t>Low coupling </a:t>
            </a:r>
            <a:r>
              <a:rPr lang="en-US" smtClean="0">
                <a:sym typeface="Wingdings" pitchFamily="2" charset="2"/>
              </a:rPr>
              <a:t> less brittle, can change one class without changing the others; can reason about one class without thinking about many others.</a:t>
            </a:r>
            <a:endParaRPr lang="en-US" smtClean="0"/>
          </a:p>
        </p:txBody>
      </p:sp>
      <p:sp>
        <p:nvSpPr>
          <p:cNvPr id="30724" name="Slide Number Placeholder 3"/>
          <p:cNvSpPr>
            <a:spLocks noGrp="1"/>
          </p:cNvSpPr>
          <p:nvPr>
            <p:ph type="sldNum" sz="quarter" idx="5"/>
          </p:nvPr>
        </p:nvSpPr>
        <p:spPr>
          <a:noFill/>
        </p:spPr>
        <p:txBody>
          <a:bodyPr/>
          <a:lstStyle/>
          <a:p>
            <a:fld id="{4A5A40DA-5FD7-4CCD-82D3-763B0A3D525E}"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noFill/>
          <a:ln/>
        </p:spPr>
        <p:txBody>
          <a:bodyPr/>
          <a:lstStyle/>
          <a:p>
            <a:r>
              <a:rPr lang="en-US" smtClean="0"/>
              <a:t>[Ask for examples of each that we’ve used]</a:t>
            </a:r>
          </a:p>
        </p:txBody>
      </p:sp>
      <p:sp>
        <p:nvSpPr>
          <p:cNvPr id="31748" name="Slide Number Placeholder 3"/>
          <p:cNvSpPr>
            <a:spLocks noGrp="1"/>
          </p:cNvSpPr>
          <p:nvPr>
            <p:ph type="sldNum" sz="quarter" idx="5"/>
          </p:nvPr>
        </p:nvSpPr>
        <p:spPr>
          <a:noFill/>
        </p:spPr>
        <p:txBody>
          <a:bodyPr/>
          <a:lstStyle/>
          <a:p>
            <a:fld id="{E474AD7A-CEA5-4CEA-AFDC-1C9239FC6609}" type="slidenum">
              <a:rPr lang="en-US" smtClean="0"/>
              <a:pPr/>
              <a:t>12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a:noFill/>
          <a:ln/>
        </p:spPr>
        <p:txBody>
          <a:bodyPr/>
          <a:lstStyle/>
          <a:p>
            <a:r>
              <a:rPr lang="en-US" dirty="0" smtClean="0"/>
              <a:t>A: Don’t have to worry about some other code changing “our” object.</a:t>
            </a:r>
          </a:p>
        </p:txBody>
      </p:sp>
      <p:sp>
        <p:nvSpPr>
          <p:cNvPr id="32772" name="Slide Number Placeholder 3"/>
          <p:cNvSpPr>
            <a:spLocks noGrp="1"/>
          </p:cNvSpPr>
          <p:nvPr>
            <p:ph type="sldNum" sz="quarter" idx="5"/>
          </p:nvPr>
        </p:nvSpPr>
        <p:spPr>
          <a:noFill/>
        </p:spPr>
        <p:txBody>
          <a:bodyPr/>
          <a:lstStyle/>
          <a:p>
            <a:fld id="{61E7D094-B337-491B-97DC-40B241935E2E}" type="slidenum">
              <a:rPr lang="en-US" smtClean="0"/>
              <a:pPr/>
              <a:t>14</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a:noFill/>
          <a:ln/>
        </p:spPr>
        <p:txBody>
          <a:bodyPr/>
          <a:lstStyle/>
          <a:p>
            <a:r>
              <a:rPr lang="en-US" dirty="0" smtClean="0"/>
              <a:t>What are the side effects in the code snippet?</a:t>
            </a:r>
          </a:p>
          <a:p>
            <a:pPr>
              <a:buFontTx/>
              <a:buChar char="-"/>
            </a:pPr>
            <a:r>
              <a:rPr lang="en-US" dirty="0" smtClean="0"/>
              <a:t>Why would we want to avoid side effects on other parameters? </a:t>
            </a:r>
          </a:p>
          <a:p>
            <a:pPr lvl="1">
              <a:buFontTx/>
              <a:buChar char="-"/>
            </a:pPr>
            <a:r>
              <a:rPr lang="en-US" dirty="0" smtClean="0"/>
              <a:t>(surprising to the caller.  Be sure to document well.)</a:t>
            </a:r>
          </a:p>
        </p:txBody>
      </p:sp>
      <p:sp>
        <p:nvSpPr>
          <p:cNvPr id="40964" name="Slide Number Placeholder 3"/>
          <p:cNvSpPr>
            <a:spLocks noGrp="1"/>
          </p:cNvSpPr>
          <p:nvPr>
            <p:ph type="sldNum" sz="quarter" idx="5"/>
          </p:nvPr>
        </p:nvSpPr>
        <p:spPr>
          <a:noFill/>
        </p:spPr>
        <p:txBody>
          <a:bodyPr/>
          <a:lstStyle/>
          <a:p>
            <a:fld id="{3DFE0617-45AB-4BD9-A583-B5DD63F7DECE}" type="slidenum">
              <a:rPr lang="en-US" smtClean="0"/>
              <a:pPr/>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ACB94A0-EE97-4CC3-BC95-29F928C79B7B}" type="datetime2">
              <a:rPr lang="en-US"/>
              <a:pPr>
                <a:defRPr/>
              </a:pPr>
              <a:t>Thursday, April 23, 2009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14AF5C70-15F1-47B6-BE54-441C797F308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FD940E4-50C8-41D4-80BE-CB671AEEB9F9}" type="datetime2">
              <a:rPr lang="en-US"/>
              <a:pPr>
                <a:defRPr/>
              </a:pPr>
              <a:t>Thursday, April 23, 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06D32DE-F0E6-4316-90DB-408CD10E1F7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FDD9CB8-0CF0-45E0-96B5-1A39ADA87D61}" type="datetime2">
              <a:rPr lang="en-US"/>
              <a:pPr>
                <a:defRPr/>
              </a:pPr>
              <a:t>Thursday, April 23, 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0CF4DDB-521E-40CE-B75E-C0EAB9E95BE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883989E2-9833-4A38-9757-E09A7BF5A7CC}" type="datetime2">
              <a:rPr lang="en-US"/>
              <a:pPr>
                <a:defRPr/>
              </a:pPr>
              <a:t>Thursday, April 23, 2009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3CDC219-24E7-4246-B1BA-9DFE2BEA3D4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a:spLocks noChangeArrowheads="1"/>
          </p:cNvSpPr>
          <p:nvPr/>
        </p:nvSpPr>
        <p:spPr bwMode="auto">
          <a:xfrm>
            <a:off x="3636963" y="3005138"/>
            <a:ext cx="182562"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dist="25400" dir="5400000" rotWithShape="0">
              <a:srgbClr val="808080">
                <a:alpha val="45999"/>
              </a:srgbClr>
            </a:outerShdw>
          </a:effectLst>
        </p:spPr>
        <p:txBody>
          <a:bodyPr anchor="ctr"/>
          <a:lstStyle>
            <a:extLst/>
          </a:lstStyle>
          <a:p>
            <a:pPr>
              <a:defRPr/>
            </a:pPr>
            <a:endParaRPr lang="en-US">
              <a:solidFill>
                <a:schemeClr val="lt1"/>
              </a:solidFill>
              <a:latin typeface="+mn-lt"/>
              <a:cs typeface="+mn-cs"/>
            </a:endParaRPr>
          </a:p>
        </p:txBody>
      </p:sp>
      <p:sp>
        <p:nvSpPr>
          <p:cNvPr id="5" name="Chevron 4"/>
          <p:cNvSpPr>
            <a:spLocks noChangeArrowheads="1"/>
          </p:cNvSpPr>
          <p:nvPr/>
        </p:nvSpPr>
        <p:spPr bwMode="auto">
          <a:xfrm>
            <a:off x="3449638" y="3005138"/>
            <a:ext cx="184150"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dist="25400" dir="5400000" rotWithShape="0">
              <a:srgbClr val="808080">
                <a:alpha val="45999"/>
              </a:srgbClr>
            </a:outerShdw>
          </a:effectLst>
        </p:spPr>
        <p:txBody>
          <a:bodyPr anchor="ctr"/>
          <a:lstStyle>
            <a:extLst/>
          </a:lstStyle>
          <a:p>
            <a:pPr>
              <a:defRPr/>
            </a:pPr>
            <a:endParaRPr lang="en-US">
              <a:solidFill>
                <a:schemeClr val="lt1"/>
              </a:solidFill>
              <a:latin typeface="+mn-lt"/>
              <a:cs typeface="+mn-cs"/>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7CF2D18D-20E2-4A40-9879-76BD6AAEABCC}" type="datetime2">
              <a:rPr lang="en-US"/>
              <a:pPr>
                <a:defRPr/>
              </a:pPr>
              <a:t>Thursday, April 23, 2009</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35D40EEC-796C-44AC-8A59-99484ADA06F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C523633B-3705-4A81-80DA-70F366E0B8AD}" type="datetime2">
              <a:rPr lang="en-US"/>
              <a:pPr>
                <a:defRPr/>
              </a:pPr>
              <a:t>Thursday, April 23, 2009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635DA51C-6C2A-4A4A-9AB0-6BE594245D5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2F6DE2EE-246A-4654-A5A5-BD8674AE7B60}" type="datetime2">
              <a:rPr lang="en-US"/>
              <a:pPr>
                <a:defRPr/>
              </a:pPr>
              <a:t>Thursday, April 23, 2009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69446D8F-0EB7-4DD3-9A1D-457B494882FF}"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A1FE9E08-A50A-44D0-AC76-EEE82C364FDD}" type="datetime2">
              <a:rPr lang="en-US"/>
              <a:pPr>
                <a:defRPr/>
              </a:pPr>
              <a:t>Thursday, April 23, 2009</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A7FE228A-8DF7-42A8-A59F-18CE66EAA67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4632F3E-1CAE-4150-A8AE-E89C5DDDB783}" type="datetime2">
              <a:rPr lang="en-US"/>
              <a:pPr>
                <a:defRPr/>
              </a:pPr>
              <a:t>Thursday, April 23, 2009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95F29C03-0F5E-460D-91DC-F23C0FC33C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B7DC812F-FBD9-4CAB-8383-9C12F17D5797}" type="datetime2">
              <a:rPr lang="en-US"/>
              <a:pPr>
                <a:defRPr/>
              </a:pPr>
              <a:t>Thursday, April 23, 2009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B760A76-FE79-44C3-9D8D-1F4E51992FD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a:spLocks noChangeArrowheads="1"/>
          </p:cNvSpPr>
          <p:nvPr/>
        </p:nvSpPr>
        <p:spPr bwMode="auto">
          <a:xfrm>
            <a:off x="8664575"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dist="25400" dir="5400000" rotWithShape="0">
              <a:srgbClr val="808080">
                <a:alpha val="45999"/>
              </a:srgbClr>
            </a:outerShdw>
          </a:effectLst>
        </p:spPr>
        <p:txBody>
          <a:bodyPr anchor="ctr"/>
          <a:lstStyle>
            <a:extLst/>
          </a:lstStyle>
          <a:p>
            <a:pPr>
              <a:defRPr/>
            </a:pPr>
            <a:endParaRPr lang="en-US">
              <a:solidFill>
                <a:schemeClr val="lt1"/>
              </a:solidFill>
              <a:latin typeface="+mn-lt"/>
              <a:cs typeface="+mn-cs"/>
            </a:endParaRPr>
          </a:p>
        </p:txBody>
      </p:sp>
      <p:sp>
        <p:nvSpPr>
          <p:cNvPr id="10" name="Chevron 9"/>
          <p:cNvSpPr>
            <a:spLocks noChangeArrowheads="1"/>
          </p:cNvSpPr>
          <p:nvPr/>
        </p:nvSpPr>
        <p:spPr bwMode="auto">
          <a:xfrm>
            <a:off x="8477250" y="4987925"/>
            <a:ext cx="182563" cy="228600"/>
          </a:xfrm>
          <a:prstGeom prst="chevron">
            <a:avLst>
              <a:gd name="adj" fmla="val 50000"/>
            </a:avLst>
          </a:prstGeom>
          <a:gradFill rotWithShape="1">
            <a:gsLst>
              <a:gs pos="0">
                <a:srgbClr val="1389A6"/>
              </a:gs>
              <a:gs pos="72000">
                <a:srgbClr val="50B8DA"/>
              </a:gs>
              <a:gs pos="100000">
                <a:srgbClr val="7FC4DD"/>
              </a:gs>
            </a:gsLst>
            <a:lin ang="16200000"/>
          </a:gradFill>
          <a:ln w="3175" cap="rnd" algn="ctr">
            <a:solidFill>
              <a:srgbClr val="1E768C"/>
            </a:solidFill>
            <a:miter lim="800000"/>
            <a:headEnd/>
            <a:tailEnd/>
          </a:ln>
          <a:effectLst>
            <a:outerShdw dist="25400" dir="5400000" rotWithShape="0">
              <a:srgbClr val="808080">
                <a:alpha val="45999"/>
              </a:srgbClr>
            </a:outerShdw>
          </a:effectLst>
        </p:spPr>
        <p:txBody>
          <a:bodyPr anchor="ctr"/>
          <a:lstStyle>
            <a:extLst/>
          </a:lstStyle>
          <a:p>
            <a:pPr>
              <a:defRPr/>
            </a:pPr>
            <a:endParaRPr lang="en-US">
              <a:solidFill>
                <a:schemeClr val="lt1"/>
              </a:solidFill>
              <a:latin typeface="+mn-lt"/>
              <a:cs typeface="+mn-cs"/>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1876CEC0-08E8-451D-A2FC-3E37A241E9EC}" type="datetime2">
              <a:rPr lang="en-US"/>
              <a:pPr>
                <a:defRPr/>
              </a:pPr>
              <a:t>Thursday, April 23, 2009</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7E789EBE-C57A-4B54-A12F-1887C126211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fld id="{30371CCE-C736-4C20-A3B1-26C089C89477}" type="datetime2">
              <a:rPr lang="en-US"/>
              <a:pPr>
                <a:defRPr/>
              </a:pPr>
              <a:t>Thursday, April 23, 2009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196D2B5E-1229-451A-B7F4-4042B0875A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64" r:id="rId1"/>
    <p:sldLayoutId id="2147484060" r:id="rId2"/>
    <p:sldLayoutId id="2147484065" r:id="rId3"/>
    <p:sldLayoutId id="2147484066" r:id="rId4"/>
    <p:sldLayoutId id="2147484067" r:id="rId5"/>
    <p:sldLayoutId id="2147484068" r:id="rId6"/>
    <p:sldLayoutId id="2147484061" r:id="rId7"/>
    <p:sldLayoutId id="2147484069" r:id="rId8"/>
    <p:sldLayoutId id="2147484070" r:id="rId9"/>
    <p:sldLayoutId id="2147484062" r:id="rId10"/>
    <p:sldLayoutId id="2147484063"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rose-hulman.edu/class/csse/csse220/current/Projects/VectorGraphics/teams.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p:txBody>
          <a:bodyPr/>
          <a:lstStyle/>
          <a:p>
            <a:pPr eaLnBrk="1" fontAlgn="auto" hangingPunct="1">
              <a:spcAft>
                <a:spcPts val="0"/>
              </a:spcAft>
              <a:defRPr/>
            </a:pPr>
            <a:r>
              <a:rPr lang="en-US" dirty="0" smtClean="0"/>
              <a:t>CSSE 220 Day 17</a:t>
            </a:r>
            <a:endParaRPr lang="en-US" dirty="0"/>
          </a:p>
        </p:txBody>
      </p:sp>
      <p:sp>
        <p:nvSpPr>
          <p:cNvPr id="9219" name="Rectangle 2"/>
          <p:cNvSpPr>
            <a:spLocks noGrp="1"/>
          </p:cNvSpPr>
          <p:nvPr>
            <p:ph type="subTitle" idx="1"/>
          </p:nvPr>
        </p:nvSpPr>
        <p:spPr>
          <a:xfrm>
            <a:off x="685800" y="3611562"/>
            <a:ext cx="7772400" cy="1874837"/>
          </a:xfrm>
        </p:spPr>
        <p:txBody>
          <a:bodyPr/>
          <a:lstStyle/>
          <a:p>
            <a:pPr marR="0" eaLnBrk="1" hangingPunct="1">
              <a:lnSpc>
                <a:spcPct val="90000"/>
              </a:lnSpc>
            </a:pPr>
            <a:r>
              <a:rPr lang="en-US" sz="2500" dirty="0" smtClean="0"/>
              <a:t>Introduction to your Vector Graphics project</a:t>
            </a:r>
          </a:p>
          <a:p>
            <a:pPr marR="0" eaLnBrk="1" hangingPunct="1">
              <a:lnSpc>
                <a:spcPct val="90000"/>
              </a:lnSpc>
            </a:pPr>
            <a:r>
              <a:rPr lang="en-US" sz="2500" dirty="0" err="1" smtClean="0"/>
              <a:t>SwingDemo</a:t>
            </a:r>
            <a:r>
              <a:rPr lang="en-US" sz="2500" dirty="0" smtClean="0"/>
              <a:t> continued</a:t>
            </a:r>
          </a:p>
          <a:p>
            <a:pPr marR="0" eaLnBrk="1" hangingPunct="1">
              <a:lnSpc>
                <a:spcPct val="90000"/>
              </a:lnSpc>
            </a:pPr>
            <a:r>
              <a:rPr lang="en-US" sz="2500" dirty="0" smtClean="0"/>
              <a:t>Designing classes</a:t>
            </a:r>
          </a:p>
          <a:p>
            <a:pPr marR="0" eaLnBrk="1" hangingPunct="1">
              <a:lnSpc>
                <a:spcPct val="90000"/>
              </a:lnSpc>
            </a:pPr>
            <a:r>
              <a:rPr lang="en-US" sz="2500" dirty="0" smtClean="0"/>
              <a:t>Screen Layout sketch for VG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r>
              <a:rPr lang="en-US" smtClean="0"/>
              <a:t>Lots of dependencies == high coupling</a:t>
            </a:r>
          </a:p>
          <a:p>
            <a:r>
              <a:rPr lang="en-US" smtClean="0"/>
              <a:t>Few dependencies == low coupling</a:t>
            </a:r>
          </a:p>
          <a:p>
            <a:endParaRPr lang="en-US" smtClean="0"/>
          </a:p>
          <a:p>
            <a:endParaRPr lang="en-US" smtClean="0"/>
          </a:p>
          <a:p>
            <a:endParaRPr lang="en-US" smtClean="0"/>
          </a:p>
          <a:p>
            <a:endParaRPr lang="en-US" smtClean="0"/>
          </a:p>
          <a:p>
            <a:endParaRPr lang="en-US" smtClean="0"/>
          </a:p>
          <a:p>
            <a:endParaRPr lang="en-US" smtClean="0"/>
          </a:p>
          <a:p>
            <a:r>
              <a:rPr lang="en-US" smtClean="0"/>
              <a:t>Which is better?  Why?</a:t>
            </a:r>
          </a:p>
        </p:txBody>
      </p:sp>
      <p:sp>
        <p:nvSpPr>
          <p:cNvPr id="3" name="Title 2"/>
          <p:cNvSpPr>
            <a:spLocks noGrp="1"/>
          </p:cNvSpPr>
          <p:nvPr>
            <p:ph type="title"/>
          </p:nvPr>
        </p:nvSpPr>
        <p:spPr/>
        <p:txBody>
          <a:bodyPr/>
          <a:lstStyle/>
          <a:p>
            <a:pPr>
              <a:defRPr/>
            </a:pPr>
            <a:r>
              <a:rPr lang="en-US" dirty="0" smtClean="0"/>
              <a:t>Coupling</a:t>
            </a:r>
            <a:endParaRPr lang="en-US" dirty="0"/>
          </a:p>
        </p:txBody>
      </p:sp>
      <p:sp>
        <p:nvSpPr>
          <p:cNvPr id="4" name="TextBox 3"/>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Q6</a:t>
            </a:r>
            <a:endParaRPr lang="en-US" sz="2400" b="1" dirty="0">
              <a:latin typeface="+mn-lt"/>
            </a:endParaRPr>
          </a:p>
        </p:txBody>
      </p:sp>
      <p:grpSp>
        <p:nvGrpSpPr>
          <p:cNvPr id="2" name="Group 49"/>
          <p:cNvGrpSpPr>
            <a:grpSpLocks/>
          </p:cNvGrpSpPr>
          <p:nvPr/>
        </p:nvGrpSpPr>
        <p:grpSpPr bwMode="auto">
          <a:xfrm>
            <a:off x="533400" y="2590800"/>
            <a:ext cx="3505200" cy="2209800"/>
            <a:chOff x="533400" y="2590800"/>
            <a:chExt cx="3505200" cy="2209800"/>
          </a:xfrm>
        </p:grpSpPr>
        <p:sp>
          <p:nvSpPr>
            <p:cNvPr id="5" name="Rectangle 4"/>
            <p:cNvSpPr/>
            <p:nvPr/>
          </p:nvSpPr>
          <p:spPr>
            <a:xfrm>
              <a:off x="533400" y="2590800"/>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838200" y="3430588"/>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a:xfrm>
              <a:off x="2209800" y="4343400"/>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1143000" y="4114800"/>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2362200" y="2592388"/>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2667000" y="3352800"/>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p:cNvSpPr/>
            <p:nvPr/>
          </p:nvSpPr>
          <p:spPr>
            <a:xfrm>
              <a:off x="3429000" y="2592388"/>
              <a:ext cx="6096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3" name="Straight Arrow Connector 12"/>
            <p:cNvCxnSpPr>
              <a:stCxn id="5" idx="3"/>
              <a:endCxn id="9" idx="1"/>
            </p:cNvCxnSpPr>
            <p:nvPr/>
          </p:nvCxnSpPr>
          <p:spPr>
            <a:xfrm>
              <a:off x="1143000" y="2819400"/>
              <a:ext cx="1219200" cy="1588"/>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2"/>
              <a:endCxn id="6" idx="0"/>
            </p:cNvCxnSpPr>
            <p:nvPr/>
          </p:nvCxnSpPr>
          <p:spPr>
            <a:xfrm rot="16200000" flipH="1">
              <a:off x="799306" y="3086894"/>
              <a:ext cx="382588" cy="3048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9" idx="2"/>
              <a:endCxn id="6" idx="3"/>
            </p:cNvCxnSpPr>
            <p:nvPr/>
          </p:nvCxnSpPr>
          <p:spPr>
            <a:xfrm rot="5400000">
              <a:off x="1752600" y="2744788"/>
              <a:ext cx="609600" cy="12192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7" idx="1"/>
            </p:cNvCxnSpPr>
            <p:nvPr/>
          </p:nvCxnSpPr>
          <p:spPr>
            <a:xfrm>
              <a:off x="1752600" y="4343400"/>
              <a:ext cx="457200" cy="2286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7" idx="0"/>
              <a:endCxn id="10" idx="2"/>
            </p:cNvCxnSpPr>
            <p:nvPr/>
          </p:nvCxnSpPr>
          <p:spPr>
            <a:xfrm rot="5400000" flipH="1" flipV="1">
              <a:off x="2476500" y="3848100"/>
              <a:ext cx="533400" cy="4572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7" idx="0"/>
              <a:endCxn id="6" idx="3"/>
            </p:cNvCxnSpPr>
            <p:nvPr/>
          </p:nvCxnSpPr>
          <p:spPr>
            <a:xfrm rot="16200000" flipV="1">
              <a:off x="1639094" y="3467894"/>
              <a:ext cx="684212" cy="1066800"/>
            </a:xfrm>
            <a:prstGeom prst="straightConnector1">
              <a:avLst/>
            </a:prstGeom>
            <a:ln>
              <a:solidFill>
                <a:schemeClr val="accent3"/>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9" idx="3"/>
              <a:endCxn id="11" idx="1"/>
            </p:cNvCxnSpPr>
            <p:nvPr/>
          </p:nvCxnSpPr>
          <p:spPr>
            <a:xfrm>
              <a:off x="2971800" y="2820988"/>
              <a:ext cx="457200" cy="1587"/>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1" idx="2"/>
              <a:endCxn id="10" idx="3"/>
            </p:cNvCxnSpPr>
            <p:nvPr/>
          </p:nvCxnSpPr>
          <p:spPr>
            <a:xfrm rot="5400000">
              <a:off x="3239294" y="3086894"/>
              <a:ext cx="531812" cy="4572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0" idx="0"/>
              <a:endCxn id="9" idx="2"/>
            </p:cNvCxnSpPr>
            <p:nvPr/>
          </p:nvCxnSpPr>
          <p:spPr>
            <a:xfrm rot="16200000" flipV="1">
              <a:off x="2667794" y="3048794"/>
              <a:ext cx="303212" cy="304800"/>
            </a:xfrm>
            <a:prstGeom prst="straightConnector1">
              <a:avLst/>
            </a:prstGeom>
            <a:ln>
              <a:solidFill>
                <a:schemeClr val="accent3"/>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0" idx="1"/>
              <a:endCxn id="5" idx="3"/>
            </p:cNvCxnSpPr>
            <p:nvPr/>
          </p:nvCxnSpPr>
          <p:spPr>
            <a:xfrm rot="10800000">
              <a:off x="1143000" y="2819400"/>
              <a:ext cx="1524000" cy="7620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grpSp>
      <p:grpSp>
        <p:nvGrpSpPr>
          <p:cNvPr id="12" name="Group 50"/>
          <p:cNvGrpSpPr>
            <a:grpSpLocks/>
          </p:cNvGrpSpPr>
          <p:nvPr/>
        </p:nvGrpSpPr>
        <p:grpSpPr bwMode="auto">
          <a:xfrm>
            <a:off x="4800600" y="2592388"/>
            <a:ext cx="3505200" cy="2209800"/>
            <a:chOff x="533400" y="2590800"/>
            <a:chExt cx="3505200" cy="2209800"/>
          </a:xfrm>
        </p:grpSpPr>
        <p:sp>
          <p:nvSpPr>
            <p:cNvPr id="52" name="Rectangle 51"/>
            <p:cNvSpPr/>
            <p:nvPr/>
          </p:nvSpPr>
          <p:spPr>
            <a:xfrm>
              <a:off x="533400" y="2590800"/>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3" name="Rectangle 52"/>
            <p:cNvSpPr/>
            <p:nvPr/>
          </p:nvSpPr>
          <p:spPr>
            <a:xfrm>
              <a:off x="838200" y="3430587"/>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4" name="Rectangle 53"/>
            <p:cNvSpPr/>
            <p:nvPr/>
          </p:nvSpPr>
          <p:spPr>
            <a:xfrm>
              <a:off x="2209800" y="4343400"/>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5" name="Rectangle 54"/>
            <p:cNvSpPr/>
            <p:nvPr/>
          </p:nvSpPr>
          <p:spPr>
            <a:xfrm>
              <a:off x="1143000" y="4114800"/>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6" name="Rectangle 55"/>
            <p:cNvSpPr/>
            <p:nvPr/>
          </p:nvSpPr>
          <p:spPr>
            <a:xfrm>
              <a:off x="2362200" y="2592387"/>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7" name="Rectangle 56"/>
            <p:cNvSpPr/>
            <p:nvPr/>
          </p:nvSpPr>
          <p:spPr>
            <a:xfrm>
              <a:off x="2667000" y="3352800"/>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sp>
          <p:nvSpPr>
            <p:cNvPr id="58" name="Rectangle 57"/>
            <p:cNvSpPr/>
            <p:nvPr/>
          </p:nvSpPr>
          <p:spPr>
            <a:xfrm>
              <a:off x="3429000" y="2592387"/>
              <a:ext cx="609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US"/>
            </a:p>
          </p:txBody>
        </p:sp>
        <p:cxnSp>
          <p:nvCxnSpPr>
            <p:cNvPr id="59" name="Straight Arrow Connector 58"/>
            <p:cNvCxnSpPr>
              <a:stCxn id="52" idx="3"/>
              <a:endCxn id="56" idx="1"/>
            </p:cNvCxnSpPr>
            <p:nvPr/>
          </p:nvCxnSpPr>
          <p:spPr>
            <a:xfrm>
              <a:off x="1143000" y="2819400"/>
              <a:ext cx="1219200" cy="1587"/>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52" idx="2"/>
              <a:endCxn id="53" idx="0"/>
            </p:cNvCxnSpPr>
            <p:nvPr/>
          </p:nvCxnSpPr>
          <p:spPr>
            <a:xfrm rot="16200000" flipH="1">
              <a:off x="799306" y="3086894"/>
              <a:ext cx="382587" cy="3048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5" idx="3"/>
              <a:endCxn id="54" idx="1"/>
            </p:cNvCxnSpPr>
            <p:nvPr/>
          </p:nvCxnSpPr>
          <p:spPr>
            <a:xfrm>
              <a:off x="1752600" y="4343400"/>
              <a:ext cx="457200" cy="228600"/>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54" idx="0"/>
              <a:endCxn id="53" idx="3"/>
            </p:cNvCxnSpPr>
            <p:nvPr/>
          </p:nvCxnSpPr>
          <p:spPr>
            <a:xfrm rot="16200000" flipV="1">
              <a:off x="1639093" y="3467894"/>
              <a:ext cx="684213" cy="1066800"/>
            </a:xfrm>
            <a:prstGeom prst="straightConnector1">
              <a:avLst/>
            </a:prstGeom>
            <a:ln>
              <a:solidFill>
                <a:schemeClr val="accent3"/>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56" idx="3"/>
              <a:endCxn id="58" idx="1"/>
            </p:cNvCxnSpPr>
            <p:nvPr/>
          </p:nvCxnSpPr>
          <p:spPr>
            <a:xfrm>
              <a:off x="2971800" y="2820987"/>
              <a:ext cx="457200" cy="1588"/>
            </a:xfrm>
            <a:prstGeom prst="straightConnector1">
              <a:avLst/>
            </a:prstGeom>
            <a:ln>
              <a:solidFill>
                <a:schemeClr val="accent3"/>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57" idx="0"/>
              <a:endCxn id="56" idx="2"/>
            </p:cNvCxnSpPr>
            <p:nvPr/>
          </p:nvCxnSpPr>
          <p:spPr>
            <a:xfrm rot="16200000" flipV="1">
              <a:off x="2667793" y="3048794"/>
              <a:ext cx="303213" cy="304800"/>
            </a:xfrm>
            <a:prstGeom prst="straightConnector1">
              <a:avLst/>
            </a:prstGeom>
            <a:ln>
              <a:solidFill>
                <a:schemeClr val="accent3"/>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r>
              <a:rPr lang="en-US" smtClean="0"/>
              <a:t>High cohesion</a:t>
            </a:r>
          </a:p>
          <a:p>
            <a:endParaRPr lang="en-US" smtClean="0"/>
          </a:p>
          <a:p>
            <a:r>
              <a:rPr lang="en-US" smtClean="0"/>
              <a:t>Low coupling</a:t>
            </a:r>
          </a:p>
        </p:txBody>
      </p:sp>
      <p:sp>
        <p:nvSpPr>
          <p:cNvPr id="3" name="Title 2"/>
          <p:cNvSpPr>
            <a:spLocks noGrp="1"/>
          </p:cNvSpPr>
          <p:nvPr>
            <p:ph type="title"/>
          </p:nvPr>
        </p:nvSpPr>
        <p:spPr/>
        <p:txBody>
          <a:bodyPr/>
          <a:lstStyle/>
          <a:p>
            <a:pPr>
              <a:defRPr/>
            </a:pPr>
            <a:r>
              <a:rPr lang="en-US" dirty="0" smtClean="0"/>
              <a:t>Quality Class Designs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b="1" dirty="0" err="1" smtClean="0">
                <a:solidFill>
                  <a:schemeClr val="accent3"/>
                </a:solidFill>
              </a:rPr>
              <a:t>Accessor</a:t>
            </a:r>
            <a:r>
              <a:rPr lang="en-US" b="1" dirty="0" smtClean="0">
                <a:solidFill>
                  <a:schemeClr val="accent3"/>
                </a:solidFill>
              </a:rPr>
              <a:t> method</a:t>
            </a:r>
            <a:r>
              <a:rPr lang="en-US" dirty="0" smtClean="0"/>
              <a:t>: accesses information </a:t>
            </a:r>
            <a:r>
              <a:rPr lang="en-US" i="1" dirty="0" smtClean="0"/>
              <a:t>without changing any</a:t>
            </a:r>
          </a:p>
          <a:p>
            <a:pPr>
              <a:defRPr/>
            </a:pPr>
            <a:endParaRPr lang="en-US" dirty="0" smtClean="0"/>
          </a:p>
          <a:p>
            <a:pPr>
              <a:defRPr/>
            </a:pPr>
            <a:r>
              <a:rPr lang="en-US" b="1" dirty="0" err="1" smtClean="0">
                <a:solidFill>
                  <a:schemeClr val="accent3"/>
                </a:solidFill>
              </a:rPr>
              <a:t>Mutator</a:t>
            </a:r>
            <a:r>
              <a:rPr lang="en-US" b="1" dirty="0" smtClean="0">
                <a:solidFill>
                  <a:schemeClr val="accent3"/>
                </a:solidFill>
              </a:rPr>
              <a:t> method</a:t>
            </a:r>
            <a:r>
              <a:rPr lang="en-US" dirty="0" smtClean="0"/>
              <a:t>: </a:t>
            </a:r>
            <a:r>
              <a:rPr lang="en-US" i="1" dirty="0" smtClean="0"/>
              <a:t>modifies</a:t>
            </a:r>
            <a:r>
              <a:rPr lang="en-US" dirty="0" smtClean="0"/>
              <a:t> the object on which it is invoked</a:t>
            </a:r>
            <a:endParaRPr lang="en-US" dirty="0"/>
          </a:p>
        </p:txBody>
      </p:sp>
      <p:sp>
        <p:nvSpPr>
          <p:cNvPr id="3" name="Title 2"/>
          <p:cNvSpPr>
            <a:spLocks noGrp="1"/>
          </p:cNvSpPr>
          <p:nvPr>
            <p:ph type="title"/>
          </p:nvPr>
        </p:nvSpPr>
        <p:spPr/>
        <p:txBody>
          <a:bodyPr/>
          <a:lstStyle/>
          <a:p>
            <a:pPr>
              <a:defRPr/>
            </a:pPr>
            <a:r>
              <a:rPr lang="en-US" dirty="0" err="1" smtClean="0"/>
              <a:t>Accessors</a:t>
            </a:r>
            <a:r>
              <a:rPr lang="en-US" dirty="0" smtClean="0"/>
              <a:t> and </a:t>
            </a:r>
            <a:r>
              <a:rPr lang="en-US" dirty="0" err="1" smtClean="0"/>
              <a:t>Mutators</a:t>
            </a:r>
            <a:r>
              <a:rPr lang="en-US" dirty="0" smtClean="0"/>
              <a:t> Review</a:t>
            </a:r>
            <a:endParaRPr lang="en-US" dirty="0"/>
          </a:p>
        </p:txBody>
      </p:sp>
      <p:sp>
        <p:nvSpPr>
          <p:cNvPr id="4" name="TextBox 3"/>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Q7</a:t>
            </a:r>
            <a:endParaRPr lang="en-US" sz="2400" b="1" dirty="0">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dirty="0" err="1" smtClean="0"/>
              <a:t>Accessor</a:t>
            </a:r>
            <a:r>
              <a:rPr lang="en-US" dirty="0" smtClean="0"/>
              <a:t> methods are very predictable</a:t>
            </a:r>
          </a:p>
          <a:p>
            <a:pPr lvl="1">
              <a:defRPr/>
            </a:pPr>
            <a:r>
              <a:rPr lang="en-US" dirty="0" smtClean="0"/>
              <a:t>Easy to reason about!</a:t>
            </a:r>
          </a:p>
          <a:p>
            <a:pPr lvl="1">
              <a:defRPr/>
            </a:pPr>
            <a:endParaRPr lang="en-US" dirty="0" smtClean="0"/>
          </a:p>
          <a:p>
            <a:pPr>
              <a:defRPr/>
            </a:pPr>
            <a:r>
              <a:rPr lang="en-US" b="1" dirty="0" smtClean="0">
                <a:solidFill>
                  <a:schemeClr val="accent3"/>
                </a:solidFill>
              </a:rPr>
              <a:t>Immutable classes</a:t>
            </a:r>
            <a:r>
              <a:rPr lang="en-US" dirty="0" smtClean="0"/>
              <a:t>:</a:t>
            </a:r>
          </a:p>
          <a:p>
            <a:pPr lvl="1">
              <a:defRPr/>
            </a:pPr>
            <a:r>
              <a:rPr lang="en-US" dirty="0" smtClean="0"/>
              <a:t>Have only </a:t>
            </a:r>
            <a:r>
              <a:rPr lang="en-US" dirty="0" err="1" smtClean="0"/>
              <a:t>accessor</a:t>
            </a:r>
            <a:r>
              <a:rPr lang="en-US" dirty="0" smtClean="0"/>
              <a:t> methods</a:t>
            </a:r>
          </a:p>
          <a:p>
            <a:pPr lvl="1">
              <a:defRPr/>
            </a:pPr>
            <a:r>
              <a:rPr lang="en-US" dirty="0" smtClean="0"/>
              <a:t>No </a:t>
            </a:r>
            <a:r>
              <a:rPr lang="en-US" dirty="0" err="1" smtClean="0"/>
              <a:t>mutators</a:t>
            </a:r>
            <a:endParaRPr lang="en-US" dirty="0" smtClean="0"/>
          </a:p>
          <a:p>
            <a:pPr>
              <a:defRPr/>
            </a:pPr>
            <a:endParaRPr lang="en-US" dirty="0" smtClean="0"/>
          </a:p>
          <a:p>
            <a:pPr>
              <a:defRPr/>
            </a:pPr>
            <a:r>
              <a:rPr lang="en-US" dirty="0" smtClean="0"/>
              <a:t>Examples: </a:t>
            </a:r>
            <a:r>
              <a:rPr lang="en-US" b="1" dirty="0" smtClean="0">
                <a:latin typeface="Lucida Sans Typewriter" pitchFamily="49" charset="0"/>
              </a:rPr>
              <a:t>String</a:t>
            </a:r>
            <a:r>
              <a:rPr lang="en-US" dirty="0" smtClean="0"/>
              <a:t>, </a:t>
            </a:r>
            <a:r>
              <a:rPr lang="en-US" b="1" dirty="0" smtClean="0">
                <a:latin typeface="Lucida Sans Typewriter" pitchFamily="49" charset="0"/>
              </a:rPr>
              <a:t>Double</a:t>
            </a:r>
          </a:p>
          <a:p>
            <a:pPr>
              <a:defRPr/>
            </a:pPr>
            <a:endParaRPr lang="en-US" dirty="0" smtClean="0"/>
          </a:p>
          <a:p>
            <a:pPr>
              <a:defRPr/>
            </a:pPr>
            <a:r>
              <a:rPr lang="en-US" dirty="0" smtClean="0"/>
              <a:t>Is </a:t>
            </a:r>
            <a:r>
              <a:rPr lang="en-US" b="1" dirty="0" smtClean="0">
                <a:latin typeface="Lucida Sans Typewriter" pitchFamily="49" charset="0"/>
              </a:rPr>
              <a:t>Rectangle</a:t>
            </a:r>
            <a:r>
              <a:rPr lang="en-US" dirty="0" smtClean="0"/>
              <a:t> immutable?</a:t>
            </a:r>
            <a:endParaRPr lang="en-US" dirty="0"/>
          </a:p>
        </p:txBody>
      </p:sp>
      <p:sp>
        <p:nvSpPr>
          <p:cNvPr id="3" name="Title 2"/>
          <p:cNvSpPr>
            <a:spLocks noGrp="1"/>
          </p:cNvSpPr>
          <p:nvPr>
            <p:ph type="title"/>
          </p:nvPr>
        </p:nvSpPr>
        <p:spPr/>
        <p:txBody>
          <a:bodyPr/>
          <a:lstStyle/>
          <a:p>
            <a:pPr>
              <a:defRPr/>
            </a:pPr>
            <a:r>
              <a:rPr lang="en-US" dirty="0" smtClean="0"/>
              <a:t>Immutable Classes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p:txBody>
          <a:bodyPr/>
          <a:lstStyle/>
          <a:p>
            <a:r>
              <a:rPr lang="en-US" smtClean="0"/>
              <a:t>Easier to reason about, less to go wrong</a:t>
            </a:r>
          </a:p>
          <a:p>
            <a:endParaRPr lang="en-US" smtClean="0"/>
          </a:p>
          <a:p>
            <a:r>
              <a:rPr lang="en-US" smtClean="0"/>
              <a:t>Can pass around instances “fearlessly”</a:t>
            </a:r>
          </a:p>
        </p:txBody>
      </p:sp>
      <p:sp>
        <p:nvSpPr>
          <p:cNvPr id="3" name="Title 2"/>
          <p:cNvSpPr>
            <a:spLocks noGrp="1"/>
          </p:cNvSpPr>
          <p:nvPr>
            <p:ph type="title"/>
          </p:nvPr>
        </p:nvSpPr>
        <p:spPr/>
        <p:txBody>
          <a:bodyPr/>
          <a:lstStyle/>
          <a:p>
            <a:pPr>
              <a:defRPr/>
            </a:pPr>
            <a:r>
              <a:rPr lang="en-US" dirty="0" smtClean="0"/>
              <a:t>Immutable Class Benefits</a:t>
            </a:r>
            <a:endParaRPr lang="en-US" dirty="0"/>
          </a:p>
        </p:txBody>
      </p:sp>
      <p:sp>
        <p:nvSpPr>
          <p:cNvPr id="4" name="TextBox 3"/>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Q8</a:t>
            </a:r>
            <a:endParaRPr lang="en-US" sz="2400" b="1" dirty="0">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dirty="0" smtClean="0">
                <a:solidFill>
                  <a:schemeClr val="accent3"/>
                </a:solidFill>
              </a:rPr>
              <a:t>Side effect</a:t>
            </a:r>
            <a:r>
              <a:rPr lang="en-US" dirty="0" smtClean="0"/>
              <a:t>: any modification of data</a:t>
            </a:r>
          </a:p>
          <a:p>
            <a:pPr>
              <a:defRPr/>
            </a:pPr>
            <a:endParaRPr lang="en-US" dirty="0" smtClean="0"/>
          </a:p>
          <a:p>
            <a:pPr>
              <a:defRPr/>
            </a:pPr>
            <a:r>
              <a:rPr lang="en-US" dirty="0" smtClean="0">
                <a:solidFill>
                  <a:schemeClr val="accent3"/>
                </a:solidFill>
              </a:rPr>
              <a:t>Method side effect</a:t>
            </a:r>
            <a:r>
              <a:rPr lang="en-US" dirty="0" smtClean="0"/>
              <a:t>: any modification of data </a:t>
            </a:r>
            <a:r>
              <a:rPr lang="en-US" i="1" dirty="0" smtClean="0"/>
              <a:t>visible</a:t>
            </a:r>
            <a:r>
              <a:rPr lang="en-US" dirty="0" smtClean="0"/>
              <a:t> outside the method</a:t>
            </a:r>
          </a:p>
          <a:p>
            <a:pPr lvl="1">
              <a:defRPr/>
            </a:pPr>
            <a:r>
              <a:rPr lang="en-US" dirty="0" err="1" smtClean="0"/>
              <a:t>Mutator</a:t>
            </a:r>
            <a:r>
              <a:rPr lang="en-US" dirty="0" smtClean="0"/>
              <a:t> methods: side effect on implicit parameter</a:t>
            </a:r>
          </a:p>
          <a:p>
            <a:pPr lvl="1">
              <a:defRPr/>
            </a:pPr>
            <a:r>
              <a:rPr lang="en-US" dirty="0" smtClean="0"/>
              <a:t>Can also have side effects on other parameters:</a:t>
            </a:r>
          </a:p>
          <a:p>
            <a:pPr lvl="2">
              <a:defRPr/>
            </a:pPr>
            <a:r>
              <a:rPr lang="en-US" sz="2000" b="1" dirty="0" smtClean="0">
                <a:solidFill>
                  <a:schemeClr val="accent1"/>
                </a:solidFill>
                <a:latin typeface="Lucida Sans Typewriter" pitchFamily="49" charset="0"/>
              </a:rPr>
              <a:t>public void transfer(double amt, Account other) {</a:t>
            </a:r>
            <a:br>
              <a:rPr lang="en-US" sz="2000" b="1" dirty="0" smtClean="0">
                <a:solidFill>
                  <a:schemeClr val="accent1"/>
                </a:solidFill>
                <a:latin typeface="Lucida Sans Typewriter" pitchFamily="49" charset="0"/>
              </a:rPr>
            </a:br>
            <a:r>
              <a:rPr lang="en-US" sz="2000" b="1" dirty="0" smtClean="0">
                <a:solidFill>
                  <a:schemeClr val="accent1"/>
                </a:solidFill>
                <a:latin typeface="Lucida Sans Typewriter" pitchFamily="49" charset="0"/>
              </a:rPr>
              <a:t>    </a:t>
            </a:r>
            <a:r>
              <a:rPr lang="en-US" sz="2000" b="1" dirty="0" err="1" smtClean="0">
                <a:solidFill>
                  <a:schemeClr val="accent1"/>
                </a:solidFill>
                <a:latin typeface="Lucida Sans Typewriter" pitchFamily="49" charset="0"/>
              </a:rPr>
              <a:t>this.balance</a:t>
            </a:r>
            <a:r>
              <a:rPr lang="en-US" sz="2000" b="1" dirty="0" smtClean="0">
                <a:solidFill>
                  <a:schemeClr val="accent1"/>
                </a:solidFill>
                <a:latin typeface="Lucida Sans Typewriter" pitchFamily="49" charset="0"/>
              </a:rPr>
              <a:t> -= amt;</a:t>
            </a:r>
            <a:br>
              <a:rPr lang="en-US" sz="2000" b="1" dirty="0" smtClean="0">
                <a:solidFill>
                  <a:schemeClr val="accent1"/>
                </a:solidFill>
                <a:latin typeface="Lucida Sans Typewriter" pitchFamily="49" charset="0"/>
              </a:rPr>
            </a:br>
            <a:r>
              <a:rPr lang="en-US" sz="2000" b="1" dirty="0" smtClean="0">
                <a:solidFill>
                  <a:schemeClr val="accent1"/>
                </a:solidFill>
                <a:latin typeface="Lucida Sans Typewriter" pitchFamily="49" charset="0"/>
              </a:rPr>
              <a:t>    </a:t>
            </a:r>
            <a:r>
              <a:rPr lang="en-US" sz="2000" b="1" dirty="0" err="1" smtClean="0">
                <a:solidFill>
                  <a:schemeClr val="accent1"/>
                </a:solidFill>
                <a:latin typeface="Lucida Sans Typewriter" pitchFamily="49" charset="0"/>
              </a:rPr>
              <a:t>other.balance</a:t>
            </a:r>
            <a:r>
              <a:rPr lang="en-US" sz="2000" b="1" dirty="0" smtClean="0">
                <a:solidFill>
                  <a:schemeClr val="accent1"/>
                </a:solidFill>
                <a:latin typeface="Lucida Sans Typewriter" pitchFamily="49" charset="0"/>
              </a:rPr>
              <a:t> += amt;</a:t>
            </a:r>
            <a:br>
              <a:rPr lang="en-US" sz="2000" b="1" dirty="0" smtClean="0">
                <a:solidFill>
                  <a:schemeClr val="accent1"/>
                </a:solidFill>
                <a:latin typeface="Lucida Sans Typewriter" pitchFamily="49" charset="0"/>
              </a:rPr>
            </a:br>
            <a:r>
              <a:rPr lang="en-US" sz="2000" b="1" dirty="0" smtClean="0">
                <a:solidFill>
                  <a:schemeClr val="accent1"/>
                </a:solidFill>
                <a:latin typeface="Lucida Sans Typewriter" pitchFamily="49" charset="0"/>
              </a:rPr>
              <a:t>}</a:t>
            </a:r>
          </a:p>
        </p:txBody>
      </p:sp>
      <p:sp>
        <p:nvSpPr>
          <p:cNvPr id="3" name="Title 2"/>
          <p:cNvSpPr>
            <a:spLocks noGrp="1"/>
          </p:cNvSpPr>
          <p:nvPr>
            <p:ph type="title"/>
          </p:nvPr>
        </p:nvSpPr>
        <p:spPr/>
        <p:txBody>
          <a:bodyPr/>
          <a:lstStyle/>
          <a:p>
            <a:pPr>
              <a:defRPr/>
            </a:pPr>
            <a:r>
              <a:rPr lang="en-US" dirty="0" smtClean="0"/>
              <a:t>Side Effects</a:t>
            </a:r>
            <a:endParaRPr lang="en-US" dirty="0"/>
          </a:p>
        </p:txBody>
      </p:sp>
      <p:sp>
        <p:nvSpPr>
          <p:cNvPr id="5" name="Line Callout 3 4"/>
          <p:cNvSpPr/>
          <p:nvPr/>
        </p:nvSpPr>
        <p:spPr>
          <a:xfrm>
            <a:off x="1219200" y="6007100"/>
            <a:ext cx="7467600" cy="558800"/>
          </a:xfrm>
          <a:prstGeom prst="borderCallout3">
            <a:avLst>
              <a:gd name="adj1" fmla="val 18750"/>
              <a:gd name="adj2" fmla="val -3019"/>
              <a:gd name="adj3" fmla="val 12575"/>
              <a:gd name="adj4" fmla="val -10429"/>
              <a:gd name="adj5" fmla="val -261236"/>
              <a:gd name="adj6" fmla="val -10660"/>
              <a:gd name="adj7" fmla="val -362509"/>
              <a:gd name="adj8" fmla="val -1802"/>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sz="2400" dirty="0"/>
              <a:t>Avoid this if you can!  Document it if you can’t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Documenting Side Effects</a:t>
            </a:r>
            <a:endParaRPr lang="en-US" dirty="0"/>
          </a:p>
        </p:txBody>
      </p:sp>
      <p:sp>
        <p:nvSpPr>
          <p:cNvPr id="7" name="Rectangle 6"/>
          <p:cNvSpPr/>
          <p:nvPr/>
        </p:nvSpPr>
        <p:spPr>
          <a:xfrm>
            <a:off x="457200" y="1392238"/>
            <a:ext cx="8229600" cy="4708525"/>
          </a:xfrm>
          <a:prstGeom prst="rect">
            <a:avLst/>
          </a:prstGeom>
        </p:spPr>
        <p:txBody>
          <a:bodyPr>
            <a:spAutoFit/>
          </a:bodyPr>
          <a:lstStyle/>
          <a:p>
            <a:pPr>
              <a:defRPr/>
            </a:pPr>
            <a:r>
              <a:rPr lang="en-US" sz="2000" b="1" dirty="0">
                <a:solidFill>
                  <a:schemeClr val="accent6"/>
                </a:solidFill>
                <a:latin typeface="Lucida Sans Typewriter" pitchFamily="49" charset="0"/>
              </a:rPr>
              <a:t>/**</a:t>
            </a:r>
          </a:p>
          <a:p>
            <a:pPr>
              <a:defRPr/>
            </a:pPr>
            <a:r>
              <a:rPr lang="en-US" sz="2000" b="1" dirty="0">
                <a:solidFill>
                  <a:schemeClr val="accent6"/>
                </a:solidFill>
                <a:latin typeface="Lucida Sans Typewriter" pitchFamily="49" charset="0"/>
              </a:rPr>
              <a:t> * Transfers the given amount from this </a:t>
            </a:r>
          </a:p>
          <a:p>
            <a:pPr>
              <a:defRPr/>
            </a:pPr>
            <a:r>
              <a:rPr lang="en-US" sz="2000" b="1" dirty="0">
                <a:solidFill>
                  <a:schemeClr val="accent6"/>
                </a:solidFill>
                <a:latin typeface="Lucida Sans Typewriter" pitchFamily="49" charset="0"/>
              </a:rPr>
              <a:t> * account to the other account. </a:t>
            </a:r>
            <a:r>
              <a:rPr lang="en-US" sz="2000" b="1" dirty="0">
                <a:solidFill>
                  <a:schemeClr val="accent3"/>
                </a:solidFill>
                <a:latin typeface="Lucida Sans Typewriter" pitchFamily="49" charset="0"/>
              </a:rPr>
              <a:t>Mutates </a:t>
            </a:r>
          </a:p>
          <a:p>
            <a:pPr>
              <a:defRPr/>
            </a:pPr>
            <a:r>
              <a:rPr lang="en-US" sz="2000" b="1" dirty="0">
                <a:solidFill>
                  <a:schemeClr val="accent3"/>
                </a:solidFill>
                <a:latin typeface="Lucida Sans Typewriter" pitchFamily="49" charset="0"/>
              </a:rPr>
              <a:t> * this account and other.</a:t>
            </a:r>
          </a:p>
          <a:p>
            <a:pPr>
              <a:defRPr/>
            </a:pPr>
            <a:r>
              <a:rPr lang="en-US" sz="2000" b="1" dirty="0">
                <a:solidFill>
                  <a:schemeClr val="accent6"/>
                </a:solidFill>
                <a:latin typeface="Lucida Sans Typewriter" pitchFamily="49" charset="0"/>
              </a:rPr>
              <a:t> * </a:t>
            </a:r>
          </a:p>
          <a:p>
            <a:pPr>
              <a:defRPr/>
            </a:pPr>
            <a:r>
              <a:rPr lang="en-US" sz="2000" b="1" dirty="0">
                <a:solidFill>
                  <a:schemeClr val="accent6"/>
                </a:solidFill>
                <a:latin typeface="Lucida Sans Typewriter" pitchFamily="49" charset="0"/>
              </a:rPr>
              <a:t> * @</a:t>
            </a:r>
            <a:r>
              <a:rPr lang="en-US" sz="2000" b="1" dirty="0" err="1">
                <a:solidFill>
                  <a:schemeClr val="accent6"/>
                </a:solidFill>
                <a:latin typeface="Lucida Sans Typewriter" pitchFamily="49" charset="0"/>
              </a:rPr>
              <a:t>param</a:t>
            </a:r>
            <a:r>
              <a:rPr lang="en-US" sz="2000" b="1" dirty="0">
                <a:solidFill>
                  <a:schemeClr val="accent6"/>
                </a:solidFill>
                <a:latin typeface="Lucida Sans Typewriter" pitchFamily="49" charset="0"/>
              </a:rPr>
              <a:t> amt</a:t>
            </a:r>
          </a:p>
          <a:p>
            <a:pPr>
              <a:defRPr/>
            </a:pPr>
            <a:r>
              <a:rPr lang="en-US" sz="2000" b="1" dirty="0">
                <a:solidFill>
                  <a:schemeClr val="accent6"/>
                </a:solidFill>
                <a:latin typeface="Lucida Sans Typewriter" pitchFamily="49" charset="0"/>
              </a:rPr>
              <a:t> *            amount to be transferred</a:t>
            </a:r>
          </a:p>
          <a:p>
            <a:pPr>
              <a:defRPr/>
            </a:pPr>
            <a:r>
              <a:rPr lang="en-US" sz="2000" b="1" dirty="0">
                <a:solidFill>
                  <a:schemeClr val="accent6"/>
                </a:solidFill>
                <a:latin typeface="Lucida Sans Typewriter" pitchFamily="49" charset="0"/>
              </a:rPr>
              <a:t> * @</a:t>
            </a:r>
            <a:r>
              <a:rPr lang="en-US" sz="2000" b="1" dirty="0" err="1">
                <a:solidFill>
                  <a:schemeClr val="accent6"/>
                </a:solidFill>
                <a:latin typeface="Lucida Sans Typewriter" pitchFamily="49" charset="0"/>
              </a:rPr>
              <a:t>param</a:t>
            </a:r>
            <a:r>
              <a:rPr lang="en-US" sz="2000" b="1" dirty="0">
                <a:solidFill>
                  <a:schemeClr val="accent6"/>
                </a:solidFill>
                <a:latin typeface="Lucida Sans Typewriter" pitchFamily="49" charset="0"/>
              </a:rPr>
              <a:t> other</a:t>
            </a:r>
          </a:p>
          <a:p>
            <a:pPr>
              <a:defRPr/>
            </a:pPr>
            <a:r>
              <a:rPr lang="en-US" sz="2000" b="1" dirty="0">
                <a:solidFill>
                  <a:schemeClr val="accent6"/>
                </a:solidFill>
                <a:latin typeface="Lucida Sans Typewriter" pitchFamily="49" charset="0"/>
              </a:rPr>
              <a:t> *            receiving account </a:t>
            </a:r>
            <a:r>
              <a:rPr lang="en-US" sz="2000" b="1" dirty="0">
                <a:solidFill>
                  <a:schemeClr val="accent3"/>
                </a:solidFill>
                <a:latin typeface="Lucida Sans Typewriter" pitchFamily="49" charset="0"/>
              </a:rPr>
              <a:t>(mutated)</a:t>
            </a:r>
          </a:p>
          <a:p>
            <a:pPr>
              <a:defRPr/>
            </a:pPr>
            <a:r>
              <a:rPr lang="en-US" sz="2000" b="1" dirty="0">
                <a:solidFill>
                  <a:schemeClr val="accent6"/>
                </a:solidFill>
                <a:latin typeface="Lucida Sans Typewriter" pitchFamily="49" charset="0"/>
              </a:rPr>
              <a:t> * </a:t>
            </a:r>
          </a:p>
          <a:p>
            <a:pPr>
              <a:defRPr/>
            </a:pPr>
            <a:r>
              <a:rPr lang="en-US" sz="2000" b="1" dirty="0">
                <a:solidFill>
                  <a:schemeClr val="accent6"/>
                </a:solidFill>
                <a:latin typeface="Lucida Sans Typewriter" pitchFamily="49" charset="0"/>
              </a:rPr>
              <a:t> */</a:t>
            </a:r>
          </a:p>
          <a:p>
            <a:pPr>
              <a:defRPr/>
            </a:pPr>
            <a:r>
              <a:rPr lang="en-US" sz="2000" b="1" dirty="0">
                <a:solidFill>
                  <a:schemeClr val="accent1"/>
                </a:solidFill>
                <a:latin typeface="Lucida Sans Typewriter" pitchFamily="49" charset="0"/>
              </a:rPr>
              <a:t>public void transfer(double amt, Account other) {</a:t>
            </a:r>
          </a:p>
          <a:p>
            <a:pPr>
              <a:defRPr/>
            </a:pPr>
            <a:r>
              <a:rPr lang="en-US" sz="2000" b="1" dirty="0">
                <a:solidFill>
                  <a:schemeClr val="accent1"/>
                </a:solidFill>
                <a:latin typeface="Lucida Sans Typewriter" pitchFamily="49" charset="0"/>
              </a:rPr>
              <a:t>	</a:t>
            </a:r>
            <a:r>
              <a:rPr lang="en-US" sz="2000" b="1" dirty="0" err="1">
                <a:solidFill>
                  <a:schemeClr val="accent1"/>
                </a:solidFill>
                <a:latin typeface="Lucida Sans Typewriter" pitchFamily="49" charset="0"/>
              </a:rPr>
              <a:t>this.balance</a:t>
            </a:r>
            <a:r>
              <a:rPr lang="en-US" sz="2000" b="1" dirty="0">
                <a:solidFill>
                  <a:schemeClr val="accent1"/>
                </a:solidFill>
                <a:latin typeface="Lucida Sans Typewriter" pitchFamily="49" charset="0"/>
              </a:rPr>
              <a:t> -= amt;</a:t>
            </a:r>
          </a:p>
          <a:p>
            <a:pPr>
              <a:defRPr/>
            </a:pPr>
            <a:r>
              <a:rPr lang="en-US" sz="2000" b="1" dirty="0">
                <a:solidFill>
                  <a:schemeClr val="accent1"/>
                </a:solidFill>
                <a:latin typeface="Lucida Sans Typewriter" pitchFamily="49" charset="0"/>
              </a:rPr>
              <a:t>	</a:t>
            </a:r>
            <a:r>
              <a:rPr lang="en-US" sz="2000" b="1" dirty="0" err="1">
                <a:solidFill>
                  <a:schemeClr val="accent1"/>
                </a:solidFill>
                <a:latin typeface="Lucida Sans Typewriter" pitchFamily="49" charset="0"/>
              </a:rPr>
              <a:t>other.balance</a:t>
            </a:r>
            <a:r>
              <a:rPr lang="en-US" sz="2000" b="1" dirty="0">
                <a:solidFill>
                  <a:schemeClr val="accent1"/>
                </a:solidFill>
                <a:latin typeface="Lucida Sans Typewriter" pitchFamily="49" charset="0"/>
              </a:rPr>
              <a:t> += amt;</a:t>
            </a:r>
          </a:p>
          <a:p>
            <a:pPr>
              <a:defRPr/>
            </a:pPr>
            <a:r>
              <a:rPr lang="en-US" sz="2000" b="1" dirty="0">
                <a:solidFill>
                  <a:schemeClr val="accent1"/>
                </a:solidFill>
                <a:latin typeface="Lucida Sans Typewriter" pitchFamily="49"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Suppose you were going to implement a program to let two people play chess against each other. Think about what classes you would need. (Search on-line to find the rules of chess if you aren’t familiar with the game.)</a:t>
            </a:r>
          </a:p>
          <a:p>
            <a:r>
              <a:rPr lang="en-US" dirty="0" smtClean="0"/>
              <a:t>List all the classes that you can think of that might be useful in implementing your program. For now you can assume that users will enter moves in the console, but you’ll display the board in a graphics window. </a:t>
            </a:r>
            <a:endParaRPr lang="en-US" dirty="0"/>
          </a:p>
        </p:txBody>
      </p:sp>
      <p:sp>
        <p:nvSpPr>
          <p:cNvPr id="3" name="Title 2"/>
          <p:cNvSpPr>
            <a:spLocks noGrp="1"/>
          </p:cNvSpPr>
          <p:nvPr>
            <p:ph type="title"/>
          </p:nvPr>
        </p:nvSpPr>
        <p:spPr/>
        <p:txBody>
          <a:bodyPr/>
          <a:lstStyle/>
          <a:p>
            <a:r>
              <a:rPr lang="en-US" dirty="0" smtClean="0"/>
              <a:t>Class Design Exercise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dirty="0" smtClean="0"/>
              <a:t>From your list of potential classes, decide which ones you would use in an actual implementation. Pay particular attention to the rules for good classes that we discussed in class. Sketch a UML class diagram for these classes. Show the public interface (including the arguments of the methods) of each class and the dependency relationships between the classes. Recall that dependency relationships are indicated by dashed lines with open arrow heads. </a:t>
            </a:r>
          </a:p>
          <a:p>
            <a:pPr lvl="1"/>
            <a:r>
              <a:rPr lang="en-US" dirty="0" smtClean="0"/>
              <a:t>Write a couple of paragraphs explaining why you chose the classes that you did for your design. Discuss the cohesion and coupling of your classes. </a:t>
            </a:r>
          </a:p>
          <a:p>
            <a:endParaRPr lang="en-US" dirty="0"/>
          </a:p>
        </p:txBody>
      </p:sp>
      <p:sp>
        <p:nvSpPr>
          <p:cNvPr id="3" name="Title 2"/>
          <p:cNvSpPr>
            <a:spLocks noGrp="1"/>
          </p:cNvSpPr>
          <p:nvPr>
            <p:ph type="title"/>
          </p:nvPr>
        </p:nvSpPr>
        <p:spPr/>
        <p:txBody>
          <a:bodyPr/>
          <a:lstStyle/>
          <a:p>
            <a:r>
              <a:rPr lang="en-US" dirty="0" smtClean="0"/>
              <a:t>Class design exercise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Show movie</a:t>
            </a:r>
          </a:p>
          <a:p>
            <a:r>
              <a:rPr lang="en-US" dirty="0" smtClean="0"/>
              <a:t>See features in instructions</a:t>
            </a:r>
          </a:p>
          <a:p>
            <a:r>
              <a:rPr lang="en-US" dirty="0" smtClean="0"/>
              <a:t>Make a Screen Layout sketch, per instructions</a:t>
            </a:r>
            <a:endParaRPr lang="en-US" dirty="0"/>
          </a:p>
        </p:txBody>
      </p:sp>
      <p:sp>
        <p:nvSpPr>
          <p:cNvPr id="3" name="Title 2"/>
          <p:cNvSpPr>
            <a:spLocks noGrp="1"/>
          </p:cNvSpPr>
          <p:nvPr>
            <p:ph type="title"/>
          </p:nvPr>
        </p:nvSpPr>
        <p:spPr/>
        <p:txBody>
          <a:bodyPr/>
          <a:lstStyle/>
          <a:p>
            <a:r>
              <a:rPr lang="en-US" dirty="0" smtClean="0"/>
              <a:t>Vector Graphics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Visit</a:t>
            </a:r>
          </a:p>
          <a:p>
            <a:pPr>
              <a:buNone/>
            </a:pPr>
            <a:r>
              <a:rPr lang="en-US" sz="1400" dirty="0" smtClean="0">
                <a:hlinkClick r:id="rId3"/>
              </a:rPr>
              <a:t>http://www.rose-hulman.edu/class/csse/csse220/current/Projects/VectorGraphics/teams.html</a:t>
            </a:r>
            <a:endParaRPr lang="en-US" dirty="0" smtClean="0"/>
          </a:p>
          <a:p>
            <a:pPr>
              <a:buNone/>
            </a:pPr>
            <a:endParaRPr lang="en-US" dirty="0" smtClean="0"/>
          </a:p>
          <a:p>
            <a:pPr>
              <a:buNone/>
            </a:pPr>
            <a:r>
              <a:rPr lang="en-US" dirty="0" smtClean="0"/>
              <a:t>And find your teammates.  Sit with them</a:t>
            </a:r>
            <a:r>
              <a:rPr lang="en-US" dirty="0" smtClean="0"/>
              <a:t>.</a:t>
            </a:r>
          </a:p>
          <a:p>
            <a:pPr>
              <a:buNone/>
            </a:pPr>
            <a:endParaRPr lang="en-US" dirty="0" smtClean="0"/>
          </a:p>
          <a:p>
            <a:pPr>
              <a:buNone/>
            </a:pPr>
            <a:r>
              <a:rPr lang="en-US" dirty="0" smtClean="0"/>
              <a:t>Introduce yourselves:</a:t>
            </a:r>
            <a:endParaRPr lang="en-US" dirty="0" smtClean="0"/>
          </a:p>
          <a:p>
            <a:pPr>
              <a:buNone/>
            </a:pPr>
            <a:endParaRPr lang="en-US" dirty="0" smtClean="0"/>
          </a:p>
        </p:txBody>
      </p:sp>
      <p:sp>
        <p:nvSpPr>
          <p:cNvPr id="3" name="Title 2"/>
          <p:cNvSpPr>
            <a:spLocks noGrp="1"/>
          </p:cNvSpPr>
          <p:nvPr>
            <p:ph type="title"/>
          </p:nvPr>
        </p:nvSpPr>
        <p:spPr/>
        <p:txBody>
          <a:bodyPr/>
          <a:lstStyle/>
          <a:p>
            <a:r>
              <a:rPr lang="en-US" dirty="0" err="1" smtClean="0"/>
              <a:t>VectorGraphics</a:t>
            </a:r>
            <a:r>
              <a:rPr lang="en-US" dirty="0" smtClean="0"/>
              <a:t> project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With your teammates, continue your </a:t>
            </a:r>
            <a:r>
              <a:rPr lang="en-US" dirty="0" err="1" smtClean="0"/>
              <a:t>SwingDemo</a:t>
            </a:r>
            <a:r>
              <a:rPr lang="en-US" dirty="0" smtClean="0"/>
              <a:t> project, helping everyone reach the same point in the project (pair program, with the teammates furthest along being the observer)</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What is good object-oriented design?</a:t>
            </a:r>
            <a:endParaRPr lang="en-US" dirty="0"/>
          </a:p>
        </p:txBody>
      </p:sp>
      <p:sp>
        <p:nvSpPr>
          <p:cNvPr id="11267" name="Text Placeholder 3"/>
          <p:cNvSpPr>
            <a:spLocks noGrp="1"/>
          </p:cNvSpPr>
          <p:nvPr>
            <p:ph type="body" idx="1"/>
          </p:nvPr>
        </p:nvSpPr>
        <p:spPr>
          <a:xfrm>
            <a:off x="3922713" y="2932113"/>
            <a:ext cx="4572000" cy="1454150"/>
          </a:xfrm>
        </p:spPr>
        <p:txBody>
          <a:bodyPr/>
          <a:lstStyle/>
          <a:p>
            <a:r>
              <a:rPr lang="en-US" smtClean="0"/>
              <a:t>It starts with good classes…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defRPr/>
            </a:pPr>
            <a:r>
              <a:rPr lang="en-US" dirty="0" smtClean="0"/>
              <a:t>Often come from </a:t>
            </a:r>
            <a:r>
              <a:rPr lang="en-US" dirty="0" smtClean="0">
                <a:solidFill>
                  <a:schemeClr val="accent3"/>
                </a:solidFill>
              </a:rPr>
              <a:t>nouns</a:t>
            </a:r>
            <a:r>
              <a:rPr lang="en-US" dirty="0" smtClean="0"/>
              <a:t> in the problem description</a:t>
            </a:r>
          </a:p>
          <a:p>
            <a:pPr>
              <a:defRPr/>
            </a:pPr>
            <a:r>
              <a:rPr lang="en-US" dirty="0" smtClean="0"/>
              <a:t>May…</a:t>
            </a:r>
          </a:p>
          <a:p>
            <a:pPr lvl="1">
              <a:defRPr/>
            </a:pPr>
            <a:r>
              <a:rPr lang="en-US" dirty="0" smtClean="0"/>
              <a:t>Represent </a:t>
            </a:r>
            <a:r>
              <a:rPr lang="en-US" dirty="0" smtClean="0">
                <a:solidFill>
                  <a:schemeClr val="accent3"/>
                </a:solidFill>
              </a:rPr>
              <a:t>single concepts</a:t>
            </a:r>
          </a:p>
          <a:p>
            <a:pPr lvl="2">
              <a:defRPr/>
            </a:pPr>
            <a:r>
              <a:rPr lang="en-US" b="1" dirty="0" smtClean="0">
                <a:solidFill>
                  <a:schemeClr val="accent1"/>
                </a:solidFill>
                <a:latin typeface="Lucida Sans Typewriter" pitchFamily="49" charset="0"/>
              </a:rPr>
              <a:t>Circle</a:t>
            </a:r>
            <a:r>
              <a:rPr lang="en-US" dirty="0" smtClean="0"/>
              <a:t>, </a:t>
            </a:r>
            <a:r>
              <a:rPr lang="en-US" b="1" dirty="0" smtClean="0">
                <a:solidFill>
                  <a:schemeClr val="accent1"/>
                </a:solidFill>
                <a:latin typeface="Lucida Sans Typewriter" pitchFamily="49" charset="0"/>
              </a:rPr>
              <a:t>Investment</a:t>
            </a:r>
          </a:p>
          <a:p>
            <a:pPr lvl="1">
              <a:defRPr/>
            </a:pPr>
            <a:r>
              <a:rPr lang="en-US" dirty="0" smtClean="0"/>
              <a:t>Be </a:t>
            </a:r>
            <a:r>
              <a:rPr lang="en-US" dirty="0" smtClean="0">
                <a:solidFill>
                  <a:schemeClr val="accent3"/>
                </a:solidFill>
              </a:rPr>
              <a:t>abstractions of real-life entities</a:t>
            </a:r>
          </a:p>
          <a:p>
            <a:pPr lvl="2">
              <a:defRPr/>
            </a:pPr>
            <a:r>
              <a:rPr lang="en-US" b="1" dirty="0" err="1" smtClean="0">
                <a:solidFill>
                  <a:schemeClr val="accent1"/>
                </a:solidFill>
                <a:latin typeface="Lucida Sans Typewriter" pitchFamily="49" charset="0"/>
              </a:rPr>
              <a:t>BankAccount</a:t>
            </a:r>
            <a:r>
              <a:rPr lang="en-US" dirty="0" smtClean="0"/>
              <a:t>, </a:t>
            </a:r>
            <a:r>
              <a:rPr lang="en-US" b="1" dirty="0" err="1" smtClean="0">
                <a:solidFill>
                  <a:schemeClr val="accent1"/>
                </a:solidFill>
                <a:latin typeface="Lucida Sans Typewriter" pitchFamily="49" charset="0"/>
              </a:rPr>
              <a:t>TicTacToeBoard</a:t>
            </a:r>
            <a:endParaRPr lang="en-US" b="1" dirty="0" smtClean="0">
              <a:solidFill>
                <a:schemeClr val="accent1"/>
              </a:solidFill>
              <a:latin typeface="Lucida Sans Typewriter" pitchFamily="49" charset="0"/>
            </a:endParaRPr>
          </a:p>
          <a:p>
            <a:pPr lvl="1">
              <a:defRPr/>
            </a:pPr>
            <a:r>
              <a:rPr lang="en-US" dirty="0" smtClean="0"/>
              <a:t>Be </a:t>
            </a:r>
            <a:r>
              <a:rPr lang="en-US" dirty="0" smtClean="0">
                <a:solidFill>
                  <a:schemeClr val="accent3"/>
                </a:solidFill>
              </a:rPr>
              <a:t>actors</a:t>
            </a:r>
          </a:p>
          <a:p>
            <a:pPr lvl="2">
              <a:defRPr/>
            </a:pPr>
            <a:r>
              <a:rPr lang="en-US" b="1" dirty="0" smtClean="0">
                <a:solidFill>
                  <a:schemeClr val="accent1"/>
                </a:solidFill>
                <a:latin typeface="Lucida Sans Typewriter" pitchFamily="49" charset="0"/>
              </a:rPr>
              <a:t>Scann</a:t>
            </a:r>
            <a:r>
              <a:rPr lang="en-US" b="1" dirty="0" smtClean="0">
                <a:solidFill>
                  <a:schemeClr val="accent5"/>
                </a:solidFill>
                <a:latin typeface="Lucida Sans Typewriter" pitchFamily="49" charset="0"/>
              </a:rPr>
              <a:t>er</a:t>
            </a:r>
            <a:r>
              <a:rPr lang="en-US" dirty="0" smtClean="0"/>
              <a:t>, </a:t>
            </a:r>
            <a:r>
              <a:rPr lang="en-US" b="1" dirty="0" err="1" smtClean="0">
                <a:solidFill>
                  <a:schemeClr val="accent1"/>
                </a:solidFill>
                <a:latin typeface="Lucida Sans Typewriter" pitchFamily="49" charset="0"/>
              </a:rPr>
              <a:t>CircleView</a:t>
            </a:r>
            <a:r>
              <a:rPr lang="en-US" b="1" dirty="0" err="1" smtClean="0">
                <a:solidFill>
                  <a:schemeClr val="accent5"/>
                </a:solidFill>
                <a:latin typeface="Lucida Sans Typewriter" pitchFamily="49" charset="0"/>
              </a:rPr>
              <a:t>er</a:t>
            </a:r>
            <a:endParaRPr lang="en-US" b="1" dirty="0" smtClean="0">
              <a:solidFill>
                <a:schemeClr val="accent5"/>
              </a:solidFill>
              <a:latin typeface="Lucida Sans Typewriter" pitchFamily="49" charset="0"/>
            </a:endParaRPr>
          </a:p>
          <a:p>
            <a:pPr lvl="1">
              <a:defRPr/>
            </a:pPr>
            <a:r>
              <a:rPr lang="en-US" dirty="0" smtClean="0"/>
              <a:t>Be </a:t>
            </a:r>
            <a:r>
              <a:rPr lang="en-US" dirty="0" smtClean="0">
                <a:solidFill>
                  <a:schemeClr val="accent3"/>
                </a:solidFill>
              </a:rPr>
              <a:t>utilities</a:t>
            </a:r>
          </a:p>
          <a:p>
            <a:pPr lvl="2">
              <a:defRPr/>
            </a:pPr>
            <a:r>
              <a:rPr lang="en-US" b="1" dirty="0" smtClean="0">
                <a:solidFill>
                  <a:schemeClr val="accent1"/>
                </a:solidFill>
                <a:latin typeface="Lucida Sans Typewriter" pitchFamily="49" charset="0"/>
              </a:rPr>
              <a:t>Math</a:t>
            </a:r>
            <a:endParaRPr lang="en-US" b="1" dirty="0">
              <a:solidFill>
                <a:schemeClr val="accent1"/>
              </a:solidFill>
              <a:latin typeface="Lucida Sans Typewriter" pitchFamily="49" charset="0"/>
            </a:endParaRPr>
          </a:p>
        </p:txBody>
      </p:sp>
      <p:sp>
        <p:nvSpPr>
          <p:cNvPr id="4" name="Title 3"/>
          <p:cNvSpPr>
            <a:spLocks noGrp="1"/>
          </p:cNvSpPr>
          <p:nvPr>
            <p:ph type="title"/>
          </p:nvPr>
        </p:nvSpPr>
        <p:spPr/>
        <p:txBody>
          <a:bodyPr/>
          <a:lstStyle/>
          <a:p>
            <a:pPr>
              <a:defRPr/>
            </a:pPr>
            <a:r>
              <a:rPr lang="en-US" dirty="0" smtClean="0"/>
              <a:t>Good Classes Typically</a:t>
            </a:r>
            <a:endParaRPr lang="en-US" dirty="0"/>
          </a:p>
        </p:txBody>
      </p:sp>
      <p:sp>
        <p:nvSpPr>
          <p:cNvPr id="6" name="TextBox 5"/>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Q2</a:t>
            </a:r>
            <a:endParaRPr lang="en-US" sz="2400" b="1" dirty="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r>
              <a:rPr lang="en-US" smtClean="0"/>
              <a:t>Can’t tell what it does from its name</a:t>
            </a:r>
          </a:p>
          <a:p>
            <a:pPr lvl="1"/>
            <a:r>
              <a:rPr lang="en-US" b="1" smtClean="0">
                <a:solidFill>
                  <a:schemeClr val="accent2"/>
                </a:solidFill>
                <a:latin typeface="Lucida Sans Typewriter" pitchFamily="49" charset="0"/>
              </a:rPr>
              <a:t>PayCheckProgram</a:t>
            </a:r>
          </a:p>
          <a:p>
            <a:pPr lvl="1"/>
            <a:endParaRPr lang="en-US" smtClean="0"/>
          </a:p>
          <a:p>
            <a:r>
              <a:rPr lang="en-US" smtClean="0"/>
              <a:t>Turning a single action into a class</a:t>
            </a:r>
          </a:p>
          <a:p>
            <a:pPr lvl="1"/>
            <a:r>
              <a:rPr lang="en-US" b="1" smtClean="0">
                <a:solidFill>
                  <a:schemeClr val="accent2"/>
                </a:solidFill>
                <a:latin typeface="Lucida Sans Typewriter" pitchFamily="49" charset="0"/>
              </a:rPr>
              <a:t>ComputePaycheck</a:t>
            </a:r>
          </a:p>
          <a:p>
            <a:pPr lvl="1"/>
            <a:endParaRPr lang="en-US" smtClean="0"/>
          </a:p>
          <a:p>
            <a:r>
              <a:rPr lang="en-US" smtClean="0"/>
              <a:t>Name isn’t a noun</a:t>
            </a:r>
          </a:p>
          <a:p>
            <a:pPr lvl="1"/>
            <a:r>
              <a:rPr lang="en-US" b="1" smtClean="0">
                <a:solidFill>
                  <a:schemeClr val="accent2"/>
                </a:solidFill>
                <a:latin typeface="Lucida Sans Typewriter" pitchFamily="49" charset="0"/>
              </a:rPr>
              <a:t>Interpolate</a:t>
            </a:r>
            <a:r>
              <a:rPr lang="en-US" smtClean="0"/>
              <a:t>, </a:t>
            </a:r>
            <a:r>
              <a:rPr lang="en-US" b="1" smtClean="0">
                <a:solidFill>
                  <a:schemeClr val="accent2"/>
                </a:solidFill>
                <a:latin typeface="Lucida Sans Typewriter" pitchFamily="49" charset="0"/>
              </a:rPr>
              <a:t>Spend</a:t>
            </a:r>
          </a:p>
        </p:txBody>
      </p:sp>
      <p:sp>
        <p:nvSpPr>
          <p:cNvPr id="3" name="Title 2"/>
          <p:cNvSpPr>
            <a:spLocks noGrp="1"/>
          </p:cNvSpPr>
          <p:nvPr>
            <p:ph type="title"/>
          </p:nvPr>
        </p:nvSpPr>
        <p:spPr/>
        <p:txBody>
          <a:bodyPr/>
          <a:lstStyle/>
          <a:p>
            <a:pPr>
              <a:defRPr/>
            </a:pPr>
            <a:r>
              <a:rPr lang="en-US" dirty="0" smtClean="0"/>
              <a:t>What Stinks?  </a:t>
            </a:r>
            <a:r>
              <a:rPr lang="en-US" dirty="0" smtClean="0">
                <a:solidFill>
                  <a:schemeClr val="accent2"/>
                </a:solidFill>
              </a:rPr>
              <a:t>Bad</a:t>
            </a:r>
            <a:r>
              <a:rPr lang="en-US" dirty="0" smtClean="0"/>
              <a:t> Class Smells</a:t>
            </a:r>
            <a:endParaRPr lang="en-US" dirty="0"/>
          </a:p>
        </p:txBody>
      </p:sp>
      <p:sp>
        <p:nvSpPr>
          <p:cNvPr id="4" name="TextBox 3"/>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Q3</a:t>
            </a:r>
            <a:endParaRPr lang="en-US" sz="2400" b="1" dirty="0">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r>
              <a:rPr lang="en-US" smtClean="0"/>
              <a:t>Cohesion</a:t>
            </a:r>
          </a:p>
          <a:p>
            <a:endParaRPr lang="en-US" smtClean="0"/>
          </a:p>
          <a:p>
            <a:r>
              <a:rPr lang="en-US" smtClean="0"/>
              <a:t>Coupling</a:t>
            </a:r>
          </a:p>
        </p:txBody>
      </p:sp>
      <p:sp>
        <p:nvSpPr>
          <p:cNvPr id="3" name="Title 2"/>
          <p:cNvSpPr>
            <a:spLocks noGrp="1"/>
          </p:cNvSpPr>
          <p:nvPr>
            <p:ph type="title"/>
          </p:nvPr>
        </p:nvSpPr>
        <p:spPr/>
        <p:txBody>
          <a:bodyPr>
            <a:normAutofit fontScale="90000"/>
          </a:bodyPr>
          <a:lstStyle/>
          <a:p>
            <a:pPr>
              <a:defRPr/>
            </a:pPr>
            <a:r>
              <a:rPr lang="en-US" dirty="0" smtClean="0"/>
              <a:t>Analyzing Quality of Class Design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dirty="0" smtClean="0"/>
              <a:t>A class should represent a </a:t>
            </a:r>
            <a:r>
              <a:rPr lang="en-US" dirty="0" smtClean="0">
                <a:solidFill>
                  <a:schemeClr val="accent3"/>
                </a:solidFill>
              </a:rPr>
              <a:t>single concept</a:t>
            </a:r>
          </a:p>
          <a:p>
            <a:pPr>
              <a:defRPr/>
            </a:pPr>
            <a:r>
              <a:rPr lang="en-US" dirty="0" smtClean="0"/>
              <a:t>Public methods and constants should be </a:t>
            </a:r>
            <a:r>
              <a:rPr lang="en-US" dirty="0" smtClean="0">
                <a:solidFill>
                  <a:schemeClr val="accent3"/>
                </a:solidFill>
              </a:rPr>
              <a:t>cohesive</a:t>
            </a:r>
          </a:p>
          <a:p>
            <a:pPr>
              <a:defRPr/>
            </a:pPr>
            <a:r>
              <a:rPr lang="en-US" dirty="0" smtClean="0"/>
              <a:t>Which is more cohesive?</a:t>
            </a:r>
            <a:endParaRPr lang="en-US" dirty="0"/>
          </a:p>
        </p:txBody>
      </p:sp>
      <p:sp>
        <p:nvSpPr>
          <p:cNvPr id="3" name="Title 2"/>
          <p:cNvSpPr>
            <a:spLocks noGrp="1"/>
          </p:cNvSpPr>
          <p:nvPr>
            <p:ph type="title"/>
          </p:nvPr>
        </p:nvSpPr>
        <p:spPr/>
        <p:txBody>
          <a:bodyPr/>
          <a:lstStyle/>
          <a:p>
            <a:pPr>
              <a:defRPr/>
            </a:pPr>
            <a:r>
              <a:rPr lang="en-US" dirty="0" smtClean="0"/>
              <a:t>Cohesion</a:t>
            </a:r>
            <a:endParaRPr lang="en-US" dirty="0"/>
          </a:p>
        </p:txBody>
      </p:sp>
      <p:grpSp>
        <p:nvGrpSpPr>
          <p:cNvPr id="11" name="Group 11"/>
          <p:cNvGrpSpPr>
            <a:grpSpLocks/>
          </p:cNvGrpSpPr>
          <p:nvPr/>
        </p:nvGrpSpPr>
        <p:grpSpPr bwMode="auto">
          <a:xfrm>
            <a:off x="685800" y="3352800"/>
            <a:ext cx="3048000" cy="2971800"/>
            <a:chOff x="1066800" y="3352800"/>
            <a:chExt cx="3048000" cy="2971800"/>
          </a:xfrm>
        </p:grpSpPr>
        <p:sp>
          <p:nvSpPr>
            <p:cNvPr id="4" name="Rectangle 3"/>
            <p:cNvSpPr/>
            <p:nvPr/>
          </p:nvSpPr>
          <p:spPr>
            <a:xfrm>
              <a:off x="1066800" y="3352800"/>
              <a:ext cx="3048000" cy="5334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dirty="0" err="1"/>
                <a:t>CashRegister</a:t>
              </a:r>
              <a:endParaRPr lang="en-US" dirty="0"/>
            </a:p>
          </p:txBody>
        </p:sp>
        <p:sp>
          <p:nvSpPr>
            <p:cNvPr id="5" name="Rectangle 4"/>
            <p:cNvSpPr/>
            <p:nvPr/>
          </p:nvSpPr>
          <p:spPr>
            <a:xfrm>
              <a:off x="1066800" y="3886200"/>
              <a:ext cx="3048000" cy="12192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dirty="0"/>
                <a:t>double NICKEL_VALUE</a:t>
              </a:r>
            </a:p>
            <a:p>
              <a:pPr algn="ctr">
                <a:defRPr/>
              </a:pPr>
              <a:r>
                <a:rPr lang="en-US" dirty="0"/>
                <a:t>double DIME_VALUE</a:t>
              </a:r>
            </a:p>
            <a:p>
              <a:pPr algn="ctr">
                <a:defRPr/>
              </a:pPr>
              <a:r>
                <a:rPr lang="en-US" dirty="0"/>
                <a:t>double QUARTER_VALUE</a:t>
              </a:r>
            </a:p>
          </p:txBody>
        </p:sp>
        <p:sp>
          <p:nvSpPr>
            <p:cNvPr id="6" name="Rectangle 5"/>
            <p:cNvSpPr/>
            <p:nvPr/>
          </p:nvSpPr>
          <p:spPr>
            <a:xfrm>
              <a:off x="1066800" y="5105400"/>
              <a:ext cx="3048000" cy="12192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dirty="0"/>
                <a:t>void add(</a:t>
              </a:r>
              <a:r>
                <a:rPr lang="en-US" dirty="0" err="1"/>
                <a:t>int</a:t>
              </a:r>
              <a:r>
                <a:rPr lang="en-US" dirty="0"/>
                <a:t> nickels, </a:t>
              </a:r>
              <a:r>
                <a:rPr lang="en-US" dirty="0" err="1"/>
                <a:t>int</a:t>
              </a:r>
              <a:r>
                <a:rPr lang="en-US" dirty="0"/>
                <a:t> dimes, </a:t>
              </a:r>
              <a:r>
                <a:rPr lang="en-US" dirty="0" err="1"/>
                <a:t>int</a:t>
              </a:r>
              <a:r>
                <a:rPr lang="en-US" dirty="0"/>
                <a:t> quarters)</a:t>
              </a:r>
            </a:p>
            <a:p>
              <a:pPr algn="ctr">
                <a:defRPr/>
              </a:pPr>
              <a:r>
                <a:rPr lang="en-US" dirty="0"/>
                <a:t>…</a:t>
              </a:r>
            </a:p>
          </p:txBody>
        </p:sp>
      </p:grpSp>
      <p:grpSp>
        <p:nvGrpSpPr>
          <p:cNvPr id="12" name="Group 12"/>
          <p:cNvGrpSpPr>
            <a:grpSpLocks/>
          </p:cNvGrpSpPr>
          <p:nvPr/>
        </p:nvGrpSpPr>
        <p:grpSpPr bwMode="auto">
          <a:xfrm>
            <a:off x="4572000" y="3352800"/>
            <a:ext cx="4114800" cy="1447800"/>
            <a:chOff x="4572000" y="3352800"/>
            <a:chExt cx="4114800" cy="1447800"/>
          </a:xfrm>
        </p:grpSpPr>
        <p:sp>
          <p:nvSpPr>
            <p:cNvPr id="7" name="Rectangle 6"/>
            <p:cNvSpPr/>
            <p:nvPr/>
          </p:nvSpPr>
          <p:spPr>
            <a:xfrm>
              <a:off x="4572000" y="3352800"/>
              <a:ext cx="4114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t>CashRegister</a:t>
              </a:r>
              <a:endParaRPr lang="en-US" dirty="0"/>
            </a:p>
          </p:txBody>
        </p:sp>
        <p:sp>
          <p:nvSpPr>
            <p:cNvPr id="8" name="Rectangle 7"/>
            <p:cNvSpPr/>
            <p:nvPr/>
          </p:nvSpPr>
          <p:spPr>
            <a:xfrm>
              <a:off x="4572000" y="38862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void add(</a:t>
              </a:r>
              <a:r>
                <a:rPr lang="en-US" dirty="0" err="1"/>
                <a:t>ArrayList</a:t>
              </a:r>
              <a:r>
                <a:rPr lang="en-US" dirty="0"/>
                <a:t>&lt;Coin&gt; coins)</a:t>
              </a:r>
            </a:p>
            <a:p>
              <a:pPr algn="ctr">
                <a:defRPr/>
              </a:pPr>
              <a:r>
                <a:rPr lang="en-US" dirty="0"/>
                <a:t>…</a:t>
              </a:r>
            </a:p>
          </p:txBody>
        </p:sp>
      </p:grpSp>
      <p:grpSp>
        <p:nvGrpSpPr>
          <p:cNvPr id="13" name="Group 10"/>
          <p:cNvGrpSpPr>
            <a:grpSpLocks/>
          </p:cNvGrpSpPr>
          <p:nvPr/>
        </p:nvGrpSpPr>
        <p:grpSpPr bwMode="auto">
          <a:xfrm>
            <a:off x="5181600" y="5410200"/>
            <a:ext cx="2590800" cy="1066800"/>
            <a:chOff x="5105400" y="5105400"/>
            <a:chExt cx="2590800" cy="1066800"/>
          </a:xfrm>
        </p:grpSpPr>
        <p:sp>
          <p:nvSpPr>
            <p:cNvPr id="9" name="Rectangle 8"/>
            <p:cNvSpPr/>
            <p:nvPr/>
          </p:nvSpPr>
          <p:spPr>
            <a:xfrm>
              <a:off x="5105400" y="5105400"/>
              <a:ext cx="2590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Coin</a:t>
              </a:r>
            </a:p>
          </p:txBody>
        </p:sp>
        <p:sp>
          <p:nvSpPr>
            <p:cNvPr id="10" name="Rectangle 9"/>
            <p:cNvSpPr/>
            <p:nvPr/>
          </p:nvSpPr>
          <p:spPr>
            <a:xfrm>
              <a:off x="5105400" y="5638800"/>
              <a:ext cx="2590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double </a:t>
              </a:r>
              <a:r>
                <a:rPr lang="en-US" dirty="0" err="1"/>
                <a:t>getValue</a:t>
              </a:r>
              <a:r>
                <a:rPr lang="en-US" dirty="0"/>
                <a:t>()</a:t>
              </a:r>
            </a:p>
          </p:txBody>
        </p:sp>
      </p:grpSp>
      <p:sp>
        <p:nvSpPr>
          <p:cNvPr id="14" name="TextBox 13"/>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Q4</a:t>
            </a:r>
            <a:endParaRPr lang="en-US" sz="2400" b="1" dirty="0">
              <a:latin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dirty="0" smtClean="0"/>
              <a:t>When one classes requires another class to do its job, the first class </a:t>
            </a:r>
            <a:r>
              <a:rPr lang="en-US" dirty="0" smtClean="0">
                <a:solidFill>
                  <a:schemeClr val="accent3"/>
                </a:solidFill>
              </a:rPr>
              <a:t>depends on </a:t>
            </a:r>
            <a:r>
              <a:rPr lang="en-US" dirty="0" smtClean="0"/>
              <a:t>the second</a:t>
            </a:r>
          </a:p>
          <a:p>
            <a:pPr>
              <a:defRPr/>
            </a:pPr>
            <a:endParaRPr lang="en-US" dirty="0" smtClean="0"/>
          </a:p>
          <a:p>
            <a:pPr>
              <a:defRPr/>
            </a:pPr>
            <a:r>
              <a:rPr lang="en-US" dirty="0" smtClean="0"/>
              <a:t>Shown on UML </a:t>
            </a:r>
            <a:br>
              <a:rPr lang="en-US" dirty="0" smtClean="0"/>
            </a:br>
            <a:r>
              <a:rPr lang="en-US" dirty="0" smtClean="0"/>
              <a:t>diagrams as:</a:t>
            </a:r>
          </a:p>
          <a:p>
            <a:pPr lvl="1">
              <a:defRPr/>
            </a:pPr>
            <a:r>
              <a:rPr lang="en-US" dirty="0" smtClean="0"/>
              <a:t>dashed line</a:t>
            </a:r>
          </a:p>
          <a:p>
            <a:pPr lvl="1">
              <a:defRPr/>
            </a:pPr>
            <a:r>
              <a:rPr lang="en-US" dirty="0" smtClean="0"/>
              <a:t>with open arrowhead</a:t>
            </a:r>
          </a:p>
        </p:txBody>
      </p:sp>
      <p:sp>
        <p:nvSpPr>
          <p:cNvPr id="3" name="Title 2"/>
          <p:cNvSpPr>
            <a:spLocks noGrp="1"/>
          </p:cNvSpPr>
          <p:nvPr>
            <p:ph type="title"/>
          </p:nvPr>
        </p:nvSpPr>
        <p:spPr/>
        <p:txBody>
          <a:bodyPr/>
          <a:lstStyle/>
          <a:p>
            <a:pPr>
              <a:defRPr/>
            </a:pPr>
            <a:r>
              <a:rPr lang="en-US" dirty="0" smtClean="0"/>
              <a:t>Dependency Relationship</a:t>
            </a:r>
            <a:endParaRPr lang="en-US" dirty="0"/>
          </a:p>
        </p:txBody>
      </p:sp>
      <p:grpSp>
        <p:nvGrpSpPr>
          <p:cNvPr id="4" name="Group 3"/>
          <p:cNvGrpSpPr>
            <a:grpSpLocks/>
          </p:cNvGrpSpPr>
          <p:nvPr/>
        </p:nvGrpSpPr>
        <p:grpSpPr bwMode="auto">
          <a:xfrm>
            <a:off x="4572000" y="2743200"/>
            <a:ext cx="4114800" cy="1447800"/>
            <a:chOff x="4572000" y="3352800"/>
            <a:chExt cx="4114800" cy="1447800"/>
          </a:xfrm>
        </p:grpSpPr>
        <p:sp>
          <p:nvSpPr>
            <p:cNvPr id="5" name="Rectangle 4"/>
            <p:cNvSpPr/>
            <p:nvPr/>
          </p:nvSpPr>
          <p:spPr>
            <a:xfrm>
              <a:off x="4572000" y="3352800"/>
              <a:ext cx="4114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t>CashRegister</a:t>
              </a:r>
              <a:endParaRPr lang="en-US" dirty="0"/>
            </a:p>
          </p:txBody>
        </p:sp>
        <p:sp>
          <p:nvSpPr>
            <p:cNvPr id="6" name="Rectangle 5"/>
            <p:cNvSpPr/>
            <p:nvPr/>
          </p:nvSpPr>
          <p:spPr>
            <a:xfrm>
              <a:off x="4572000" y="38862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void add(</a:t>
              </a:r>
              <a:r>
                <a:rPr lang="en-US" dirty="0" err="1"/>
                <a:t>ArrayList</a:t>
              </a:r>
              <a:r>
                <a:rPr lang="en-US" dirty="0"/>
                <a:t>&lt;Coin&gt; coins)</a:t>
              </a:r>
            </a:p>
            <a:p>
              <a:pPr algn="ctr">
                <a:defRPr/>
              </a:pPr>
              <a:r>
                <a:rPr lang="en-US" dirty="0"/>
                <a:t>…</a:t>
              </a:r>
            </a:p>
          </p:txBody>
        </p:sp>
      </p:grpSp>
      <p:grpSp>
        <p:nvGrpSpPr>
          <p:cNvPr id="7" name="Group 6"/>
          <p:cNvGrpSpPr>
            <a:grpSpLocks/>
          </p:cNvGrpSpPr>
          <p:nvPr/>
        </p:nvGrpSpPr>
        <p:grpSpPr bwMode="auto">
          <a:xfrm>
            <a:off x="5334000" y="5410200"/>
            <a:ext cx="2590800" cy="1066800"/>
            <a:chOff x="5105400" y="5105400"/>
            <a:chExt cx="2590800" cy="1066800"/>
          </a:xfrm>
        </p:grpSpPr>
        <p:sp>
          <p:nvSpPr>
            <p:cNvPr id="8" name="Rectangle 7"/>
            <p:cNvSpPr/>
            <p:nvPr/>
          </p:nvSpPr>
          <p:spPr>
            <a:xfrm>
              <a:off x="5105400" y="5105400"/>
              <a:ext cx="2590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Coin</a:t>
              </a:r>
            </a:p>
          </p:txBody>
        </p:sp>
        <p:sp>
          <p:nvSpPr>
            <p:cNvPr id="9" name="Rectangle 8"/>
            <p:cNvSpPr/>
            <p:nvPr/>
          </p:nvSpPr>
          <p:spPr>
            <a:xfrm>
              <a:off x="5105400" y="5638800"/>
              <a:ext cx="2590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double </a:t>
              </a:r>
              <a:r>
                <a:rPr lang="en-US" dirty="0" err="1"/>
                <a:t>getValue</a:t>
              </a:r>
              <a:r>
                <a:rPr lang="en-US" dirty="0"/>
                <a:t>()</a:t>
              </a:r>
            </a:p>
          </p:txBody>
        </p:sp>
      </p:grpSp>
      <p:cxnSp>
        <p:nvCxnSpPr>
          <p:cNvPr id="11" name="Straight Arrow Connector 10"/>
          <p:cNvCxnSpPr>
            <a:stCxn id="6" idx="2"/>
            <a:endCxn id="8" idx="0"/>
          </p:cNvCxnSpPr>
          <p:nvPr/>
        </p:nvCxnSpPr>
        <p:spPr>
          <a:xfrm rot="5400000">
            <a:off x="6019801" y="4800600"/>
            <a:ext cx="1219200" cy="3175"/>
          </a:xfrm>
          <a:prstGeom prst="straightConnector1">
            <a:avLst/>
          </a:prstGeom>
          <a:ln>
            <a:prstDash val="sysDash"/>
            <a:tailEnd type="arrow"/>
          </a:ln>
        </p:spPr>
        <p:style>
          <a:lnRef idx="3">
            <a:schemeClr val="accent3"/>
          </a:lnRef>
          <a:fillRef idx="0">
            <a:schemeClr val="accent3"/>
          </a:fillRef>
          <a:effectRef idx="2">
            <a:schemeClr val="accent3"/>
          </a:effectRef>
          <a:fontRef idx="minor">
            <a:schemeClr val="tx1"/>
          </a:fontRef>
        </p:style>
      </p:cxnSp>
      <p:sp>
        <p:nvSpPr>
          <p:cNvPr id="12" name="TextBox 11"/>
          <p:cNvSpPr txBox="1"/>
          <p:nvPr/>
        </p:nvSpPr>
        <p:spPr>
          <a:xfrm>
            <a:off x="7391400" y="6167438"/>
            <a:ext cx="1524000" cy="461962"/>
          </a:xfrm>
          <a:prstGeom prst="rect">
            <a:avLst/>
          </a:prstGeom>
          <a:noFill/>
        </p:spPr>
        <p:txBody>
          <a:bodyPr>
            <a:spAutoFit/>
          </a:bodyPr>
          <a:lstStyle/>
          <a:p>
            <a:pPr algn="r">
              <a:defRPr/>
            </a:pPr>
            <a:r>
              <a:rPr lang="en-US" sz="2400" b="1" dirty="0" smtClean="0">
                <a:latin typeface="+mn-lt"/>
              </a:rPr>
              <a:t>Q5</a:t>
            </a:r>
            <a:endParaRPr lang="en-US" sz="2400" b="1" dirty="0">
              <a:latin typeface="+mn-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12504</TotalTime>
  <Words>842</Words>
  <Application>Microsoft Office PowerPoint</Application>
  <PresentationFormat>On-screen Show (4:3)</PresentationFormat>
  <Paragraphs>168</Paragraphs>
  <Slides>19</Slides>
  <Notes>10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CSSE 220 Day 17</vt:lpstr>
      <vt:lpstr>VectorGraphics project</vt:lpstr>
      <vt:lpstr>Slide 3</vt:lpstr>
      <vt:lpstr>What is good object-oriented design?</vt:lpstr>
      <vt:lpstr>Good Classes Typically</vt:lpstr>
      <vt:lpstr>What Stinks?  Bad Class Smells</vt:lpstr>
      <vt:lpstr>Analyzing Quality of Class Design</vt:lpstr>
      <vt:lpstr>Cohesion</vt:lpstr>
      <vt:lpstr>Dependency Relationship</vt:lpstr>
      <vt:lpstr>Coupling</vt:lpstr>
      <vt:lpstr>Quality Class Designs</vt:lpstr>
      <vt:lpstr>Accessors and Mutators Review</vt:lpstr>
      <vt:lpstr>Immutable Classes</vt:lpstr>
      <vt:lpstr>Immutable Class Benefits</vt:lpstr>
      <vt:lpstr>Side Effects</vt:lpstr>
      <vt:lpstr>Documenting Side Effects</vt:lpstr>
      <vt:lpstr>Class Design Exercise</vt:lpstr>
      <vt:lpstr>Class design exercise</vt:lpstr>
      <vt:lpstr>Vector Graphics</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David C. Mutchler</cp:lastModifiedBy>
  <cp:revision>325</cp:revision>
  <dcterms:created xsi:type="dcterms:W3CDTF">2007-11-19T15:20:41Z</dcterms:created>
  <dcterms:modified xsi:type="dcterms:W3CDTF">2009-04-23T12:10:09Z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TC101671231033</vt:lpwstr>
  </property>
</Properties>
</file>