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5"/>
  </p:notesMasterIdLst>
  <p:handoutMasterIdLst>
    <p:handoutMasterId r:id="rId16"/>
  </p:handoutMasterIdLst>
  <p:sldIdLst>
    <p:sldId id="392" r:id="rId2"/>
    <p:sldId id="376" r:id="rId3"/>
    <p:sldId id="377" r:id="rId4"/>
    <p:sldId id="378" r:id="rId5"/>
    <p:sldId id="393" r:id="rId6"/>
    <p:sldId id="381" r:id="rId7"/>
    <p:sldId id="382" r:id="rId8"/>
    <p:sldId id="383" r:id="rId9"/>
    <p:sldId id="395" r:id="rId10"/>
    <p:sldId id="394" r:id="rId11"/>
    <p:sldId id="386" r:id="rId12"/>
    <p:sldId id="387" r:id="rId13"/>
    <p:sldId id="388" r:id="rId14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47" autoAdjust="0"/>
    <p:restoredTop sz="80840" autoAdjust="0"/>
  </p:normalViewPr>
  <p:slideViewPr>
    <p:cSldViewPr snapToObjects="1">
      <p:cViewPr varScale="1">
        <p:scale>
          <a:sx n="91" d="100"/>
          <a:sy n="91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2629" y="0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7F6A398-57B0-4FA4-8689-AC6D8B4D3CFC}" type="datetimeFigureOut">
              <a:rPr lang="en-US"/>
              <a:pPr>
                <a:defRPr/>
              </a:pPr>
              <a:t>4/10/2009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720175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2629" y="9720175"/>
            <a:ext cx="3075131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B218502-B221-43B5-9BB8-55F34D6E5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4021088" y="0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740E91F-2727-426F-A9FE-A8EE4E6D2090}" type="datetimeFigureOut">
              <a:rPr lang="en-US"/>
              <a:pPr>
                <a:defRPr/>
              </a:pPr>
              <a:t>4/10/2009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10239" y="4861781"/>
            <a:ext cx="5678824" cy="460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720175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4021088" y="9720175"/>
            <a:ext cx="3076672" cy="512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8983E4F-2121-4C86-96EA-B8DD4BC7E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The ? is because Python arrays are either initially empty or the elements are given at creation.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02861-C765-4167-A9BD-CF997AEE4D3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Draw pictures on board for examples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D6DF26-8F2F-4791-9AD9-D24C41D5A4D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A05C6A-A966-4EF5-B2E2-68552BC5E811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Call-outs animated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12455A-8DD2-4A02-98DC-D19AEA310DF8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[Bullets and call-outs animated]</a:t>
            </a:r>
          </a:p>
          <a:p>
            <a:r>
              <a:rPr lang="en-US" smtClean="0"/>
              <a:t>Q: Type parameters in generic class let us tell Java what types to allow in a “container” so it can catch mistakes for us.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EBACB7-DC8D-430A-8918-1A26A3B07FB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More on primitive types and ArrayLists soon!</a:t>
            </a: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1776F6-0CA8-4551-8E22-7E301F372CC9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Code version 1 of sentinel loop in ElectionSimulatorMain.  Discuss issues.  Look at other code as needed.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D99606-4B11-46A0-B64A-DF2CBE2A32DE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Note strange cases.  Why?  Perhaps the Java library designers were on crack?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34CAF1-9505-4792-A008-818DDE1E95A1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Example bullet animated</a:t>
            </a:r>
          </a:p>
          <a:p>
            <a:r>
              <a:rPr lang="en-US" smtClean="0"/>
              <a:t>Draw box and pointer diagrams on board for what Java does.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179466-430F-4785-9B1F-A80AC642F70E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33C96D0-8810-48F5-97F3-8A9B6D319EB2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66F3A43-4870-4E3B-B680-09B259B57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5D8C-3936-4D76-958A-DE7828F2C8DB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62788-BAC9-4926-B639-BAC787446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D8CC3-B25E-4C5E-811F-92CE3FEF1C64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86B5A-406B-4EEE-8083-5E7C86028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A2E5E-1213-4740-A918-2FBFE5ED929E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DE7A1-FD97-4F2C-B541-FC37AC2C7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A31538-5755-4030-8643-9619690EE97C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2FE735-72C9-4E86-88EE-4BAF85DB4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82B302-4AA2-4EEA-953D-BD8291B2E522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0BD84A-0DAD-4C6E-B6AE-DC7702D6A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2ABE1E-F002-49C2-8C39-1763036C1425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DCF777-EE35-452D-B2BC-93A06B4B8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66E781-B46E-4BDE-A30B-931005BEE487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40ED45-CF12-4108-97BD-6E275C383F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A991C-DD9E-4200-8498-E36F129DC7A4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1437B-3ABA-4C66-917A-9780DD69B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4B6F01-A1CA-48BA-B25D-E8957BBA54A4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6238A9-07CC-491C-82B0-57A79F59D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59FCE88-AC37-438A-9F56-A4A0622C0DEC}" type="datetime2">
              <a:rPr lang="en-US"/>
              <a:pPr>
                <a:defRPr/>
              </a:pPr>
              <a:t>Friday, April 10,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F865F84-7868-4D91-B83A-AB42188CF5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AF2D5FE-3EBD-4D47-9E97-25F7F4169027}" type="datetime2">
              <a:rPr lang="en-US"/>
              <a:pPr>
                <a:defRPr/>
              </a:pPr>
              <a:t>Friday, April 10,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5D1CE9A-C998-4694-AE2B-71C94E4AF2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78" r:id="rId2"/>
    <p:sldLayoutId id="2147484083" r:id="rId3"/>
    <p:sldLayoutId id="2147484084" r:id="rId4"/>
    <p:sldLayoutId id="2147484085" r:id="rId5"/>
    <p:sldLayoutId id="2147484086" r:id="rId6"/>
    <p:sldLayoutId id="2147484079" r:id="rId7"/>
    <p:sldLayoutId id="2147484087" r:id="rId8"/>
    <p:sldLayoutId id="2147484088" r:id="rId9"/>
    <p:sldLayoutId id="2147484080" r:id="rId10"/>
    <p:sldLayoutId id="21474840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1270000"/>
                <a:gridCol w="1270000"/>
                <a:gridCol w="127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Arrays…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Java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Python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have fixed length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yes*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are initialized to default values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?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track</a:t>
                      </a:r>
                      <a:r>
                        <a:rPr lang="en-US" sz="2400" baseline="0" dirty="0" smtClean="0"/>
                        <a:t> their own length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trying to access “out of bounds” stops program before worse things happen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* But an </a:t>
                      </a:r>
                      <a:r>
                        <a:rPr lang="en-US" sz="2400" dirty="0" err="1" smtClean="0"/>
                        <a:t>ArrayList</a:t>
                      </a:r>
                      <a:r>
                        <a:rPr lang="en-US" sz="2400" dirty="0" smtClean="0"/>
                        <a:t> – Java’s “class like arrays</a:t>
                      </a:r>
                      <a:r>
                        <a:rPr lang="en-US" sz="2400" baseline="0" dirty="0" smtClean="0"/>
                        <a:t>” - </a:t>
                      </a:r>
                      <a:r>
                        <a:rPr lang="en-US" sz="2400" dirty="0" smtClean="0"/>
                        <a:t>does</a:t>
                      </a:r>
                      <a:r>
                        <a:rPr lang="en-US" sz="2400" baseline="0" dirty="0" smtClean="0"/>
                        <a:t> not have a fixed length; it grows by itself as needed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yes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Arrays: Comparison Shopping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Live Coding</a:t>
            </a:r>
            <a:endParaRPr lang="en-US" dirty="0"/>
          </a:p>
        </p:txBody>
      </p:sp>
      <p:sp>
        <p:nvSpPr>
          <p:cNvPr id="16387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dirty="0" smtClean="0"/>
              <a:t>Do </a:t>
            </a:r>
            <a:r>
              <a:rPr lang="en-US" dirty="0" err="1" smtClean="0"/>
              <a:t>ElectionSimulator</a:t>
            </a:r>
            <a:r>
              <a:rPr lang="en-US" dirty="0" smtClean="0"/>
              <a:t>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5257800" cy="452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Problem:</a:t>
            </a:r>
          </a:p>
          <a:p>
            <a:pPr lvl="1">
              <a:defRPr/>
            </a:pPr>
            <a:r>
              <a:rPr lang="en-US" dirty="0" err="1" smtClean="0"/>
              <a:t>ArrayLists</a:t>
            </a:r>
            <a:r>
              <a:rPr lang="en-US" dirty="0" smtClean="0"/>
              <a:t> only hold objects</a:t>
            </a:r>
          </a:p>
          <a:p>
            <a:pPr lvl="1">
              <a:defRPr/>
            </a:pPr>
            <a:r>
              <a:rPr lang="en-US" dirty="0" smtClean="0"/>
              <a:t>Primitive types aren’t objects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Solution:</a:t>
            </a:r>
          </a:p>
          <a:p>
            <a:pPr lvl="1">
              <a:defRPr/>
            </a:pPr>
            <a:r>
              <a:rPr lang="en-US" i="1" dirty="0" smtClean="0">
                <a:solidFill>
                  <a:schemeClr val="accent4"/>
                </a:solidFill>
              </a:rPr>
              <a:t>Wrapper classes</a:t>
            </a:r>
            <a:r>
              <a:rPr lang="en-US" dirty="0" smtClean="0"/>
              <a:t>—instances are used to “turn” primitive types into objects</a:t>
            </a:r>
          </a:p>
          <a:p>
            <a:pPr lvl="1">
              <a:defRPr/>
            </a:pPr>
            <a:r>
              <a:rPr lang="en-US" dirty="0" smtClean="0"/>
              <a:t>Primitive value is stored in a field inside the object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So, what’s the deal with </a:t>
            </a:r>
            <a:br>
              <a:rPr lang="en-US" dirty="0" smtClean="0"/>
            </a:br>
            <a:r>
              <a:rPr lang="en-US" dirty="0" smtClean="0"/>
              <a:t>primitive types?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24800" y="623728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Q7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867400" y="1844675"/>
          <a:ext cx="2895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Primitive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Wrapper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byte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Byte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boolean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Boolean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Character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Double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Integer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Short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Auto-boxing: automatically enclosing a primitive type in a wrapper object when needed</a:t>
            </a:r>
          </a:p>
          <a:p>
            <a:pPr>
              <a:defRPr/>
            </a:pPr>
            <a:r>
              <a:rPr lang="en-US" dirty="0" smtClean="0"/>
              <a:t>Example:</a:t>
            </a:r>
          </a:p>
          <a:p>
            <a:pPr lvl="1">
              <a:tabLst>
                <a:tab pos="2227263" algn="l"/>
              </a:tabLst>
              <a:defRPr/>
            </a:pPr>
            <a:r>
              <a:rPr lang="en-US" dirty="0" smtClean="0"/>
              <a:t>You write: 	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Integer m = 6;</a:t>
            </a:r>
          </a:p>
          <a:p>
            <a:pPr lvl="1">
              <a:tabLst>
                <a:tab pos="2227263" algn="l"/>
              </a:tabLst>
              <a:defRPr/>
            </a:pPr>
            <a:r>
              <a:rPr lang="en-US" dirty="0" smtClean="0"/>
              <a:t>Java does: 	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Integer m = new Integer(6);</a:t>
            </a:r>
          </a:p>
          <a:p>
            <a:pPr lvl="1">
              <a:tabLst>
                <a:tab pos="2227263" algn="l"/>
              </a:tabLst>
              <a:defRPr/>
            </a:pPr>
            <a:endParaRPr lang="en-US" dirty="0" smtClean="0"/>
          </a:p>
          <a:p>
            <a:pPr lvl="1">
              <a:tabLst>
                <a:tab pos="2227263" algn="l"/>
              </a:tabLst>
              <a:defRPr/>
            </a:pPr>
            <a:r>
              <a:rPr lang="en-US" dirty="0" smtClean="0"/>
              <a:t>You write: 	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Integer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ans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= m * 7;</a:t>
            </a:r>
          </a:p>
          <a:p>
            <a:pPr lvl="1">
              <a:tabLst>
                <a:tab pos="2227263" algn="l"/>
              </a:tabLst>
              <a:defRPr/>
            </a:pPr>
            <a:r>
              <a:rPr lang="en-US" dirty="0" smtClean="0"/>
              <a:t>Java does: 	</a:t>
            </a: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temp = </a:t>
            </a: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m.intValue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() * 7;</a:t>
            </a:r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	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Integer </a:t>
            </a: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ans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 = new Integer(temp);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Auto-boxing Makes Wrappers Easy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Just have to remember to use wrapper class for list element type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Example: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&lt;</a:t>
            </a:r>
            <a:r>
              <a:rPr lang="en-US" b="1" dirty="0" smtClean="0">
                <a:solidFill>
                  <a:schemeClr val="accent4"/>
                </a:solidFill>
                <a:latin typeface="Lucida Sans Typewriter" pitchFamily="49" charset="0"/>
              </a:rPr>
              <a:t>Integer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&gt; runs = 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		new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&lt;</a:t>
            </a:r>
            <a:r>
              <a:rPr lang="en-US" b="1" dirty="0" smtClean="0">
                <a:solidFill>
                  <a:schemeClr val="accent4"/>
                </a:solidFill>
                <a:latin typeface="Lucida Sans Typewriter" pitchFamily="49" charset="0"/>
              </a:rPr>
              <a:t>Integer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&gt;();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runs.add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(9); </a:t>
            </a:r>
            <a:r>
              <a:rPr lang="en-US" i="1" dirty="0" smtClean="0">
                <a:solidFill>
                  <a:schemeClr val="accent1"/>
                </a:solidFill>
                <a:latin typeface="Lucida Sans Typewriter" pitchFamily="49" charset="0"/>
              </a:rPr>
              <a:t>// 9 is auto-boxed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r =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runs.get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(0); </a:t>
            </a:r>
            <a:r>
              <a:rPr lang="en-US" i="1" dirty="0" smtClean="0">
                <a:solidFill>
                  <a:schemeClr val="accent1"/>
                </a:solidFill>
                <a:latin typeface="Lucida Sans Typewriter" pitchFamily="49" charset="0"/>
              </a:rPr>
              <a:t>// result is unboxed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Auto-boxing Lets Us Use </a:t>
            </a:r>
            <a:r>
              <a:rPr lang="en-US" dirty="0" err="1" smtClean="0"/>
              <a:t>ArrayLists</a:t>
            </a:r>
            <a:r>
              <a:rPr lang="en-US" dirty="0" smtClean="0"/>
              <a:t> with Primitive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Syntax: </a:t>
            </a:r>
            <a:r>
              <a:rPr lang="en-US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ElementType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[] </a:t>
            </a:r>
            <a:r>
              <a:rPr lang="en-US" i="1" dirty="0" smtClean="0">
                <a:solidFill>
                  <a:schemeClr val="accent3"/>
                </a:solidFill>
                <a:latin typeface="Lucida Sans Typewriter" pitchFamily="49" charset="0"/>
              </a:rPr>
              <a:t>name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Examples:</a:t>
            </a:r>
          </a:p>
          <a:p>
            <a:pPr lvl="1">
              <a:defRPr/>
            </a:pPr>
            <a:r>
              <a:rPr lang="en-US" dirty="0" smtClean="0"/>
              <a:t>A variable: </a:t>
            </a:r>
            <a:r>
              <a:rPr lang="en-US" b="1" dirty="0" smtClean="0">
                <a:solidFill>
                  <a:schemeClr val="accent4"/>
                </a:solidFill>
                <a:latin typeface="Lucida Sans Typewriter" pitchFamily="49" charset="0"/>
              </a:rPr>
              <a:t>double[]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averages;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Parameters: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public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max(</a:t>
            </a:r>
            <a:r>
              <a:rPr lang="en-US" b="1" dirty="0" err="1" smtClean="0">
                <a:solidFill>
                  <a:schemeClr val="accent4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4"/>
                </a:solidFill>
                <a:latin typeface="Lucida Sans Typewriter" pitchFamily="49" charset="0"/>
              </a:rPr>
              <a:t>[]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values) {…}</a:t>
            </a:r>
          </a:p>
          <a:p>
            <a:pPr lvl="1">
              <a:defRPr/>
            </a:pPr>
            <a:endParaRPr lang="en-US" dirty="0" smtClean="0"/>
          </a:p>
          <a:p>
            <a:pPr lvl="1">
              <a:defRPr/>
            </a:pPr>
            <a:r>
              <a:rPr lang="en-US" dirty="0" smtClean="0"/>
              <a:t>A field: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private </a:t>
            </a:r>
            <a:r>
              <a:rPr lang="en-US" b="1" dirty="0" smtClean="0">
                <a:solidFill>
                  <a:schemeClr val="accent4"/>
                </a:solidFill>
                <a:latin typeface="Lucida Sans Typewriter" pitchFamily="49" charset="0"/>
              </a:rPr>
              <a:t>Investment[]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mutualFunds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Array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452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Syntax: 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new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ElementType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</a:t>
            </a:r>
            <a:r>
              <a:rPr lang="en-US" i="1" dirty="0" smtClean="0">
                <a:solidFill>
                  <a:schemeClr val="accent3"/>
                </a:solidFill>
                <a:latin typeface="Lucida Sans Typewriter" pitchFamily="49" charset="0"/>
              </a:rPr>
              <a:t>length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]</a:t>
            </a:r>
          </a:p>
          <a:p>
            <a:pPr>
              <a:defRPr/>
            </a:pPr>
            <a:r>
              <a:rPr lang="en-US" dirty="0" smtClean="0"/>
              <a:t>Creates space to hold values</a:t>
            </a:r>
          </a:p>
          <a:p>
            <a:pPr>
              <a:defRPr/>
            </a:pPr>
            <a:r>
              <a:rPr lang="en-US" dirty="0" smtClean="0"/>
              <a:t>Sets values to defaults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0</a:t>
            </a:r>
            <a:r>
              <a:rPr lang="en-US" dirty="0" smtClean="0"/>
              <a:t> for number types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false</a:t>
            </a:r>
            <a:r>
              <a:rPr lang="en-US" dirty="0" smtClean="0"/>
              <a:t> for </a:t>
            </a:r>
            <a:r>
              <a:rPr lang="en-US" dirty="0" err="1" smtClean="0"/>
              <a:t>boolean</a:t>
            </a:r>
            <a:r>
              <a:rPr lang="en-US" dirty="0" smtClean="0"/>
              <a:t> type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null</a:t>
            </a:r>
            <a:r>
              <a:rPr lang="en-US" dirty="0" smtClean="0"/>
              <a:t> for object types</a:t>
            </a:r>
          </a:p>
          <a:p>
            <a:pPr>
              <a:defRPr/>
            </a:pPr>
            <a:r>
              <a:rPr lang="en-US" dirty="0" smtClean="0"/>
              <a:t>Examples: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double[] polls = new double[50];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[]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elecVotes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= new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totalVotesPossible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];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Employee[] employees = new Employee[30];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Allocating Arrays</a:t>
            </a:r>
            <a:endParaRPr lang="en-US" dirty="0"/>
          </a:p>
        </p:txBody>
      </p:sp>
      <p:sp>
        <p:nvSpPr>
          <p:cNvPr id="5" name="Line Callout 2 4"/>
          <p:cNvSpPr/>
          <p:nvPr/>
        </p:nvSpPr>
        <p:spPr>
          <a:xfrm>
            <a:off x="6096000" y="2557462"/>
            <a:ext cx="2819400" cy="136048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6164"/>
              <a:gd name="adj6" fmla="val -395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/>
              <a:t>Don’t forget this step!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3810000" y="5410200"/>
            <a:ext cx="5257800" cy="1360488"/>
          </a:xfrm>
          <a:prstGeom prst="borderCallout2">
            <a:avLst>
              <a:gd name="adj1" fmla="val 49652"/>
              <a:gd name="adj2" fmla="val 241"/>
              <a:gd name="adj3" fmla="val 34201"/>
              <a:gd name="adj4" fmla="val -10551"/>
              <a:gd name="adj5" fmla="val -1263"/>
              <a:gd name="adj6" fmla="val -1564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smtClean="0"/>
              <a:t>All 30 are currently null.  This statement is typically followed by a loop that initializes each element of the array to a new Employee.  See next slide.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Reading: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double exp = polls[42] *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elecVotes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[42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];</a:t>
            </a:r>
            <a:endParaRPr lang="en-US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Writing: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elecVotes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[37] = 11;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Index </a:t>
            </a:r>
            <a:r>
              <a:rPr lang="en-US" dirty="0" smtClean="0"/>
              <a:t>numbers run from 0 to array length – 1</a:t>
            </a:r>
          </a:p>
          <a:p>
            <a:pPr>
              <a:defRPr/>
            </a:pPr>
            <a:r>
              <a:rPr lang="en-US" dirty="0" smtClean="0"/>
              <a:t>Getting array length: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elecVotes.length</a:t>
            </a:r>
            <a:endParaRPr lang="en-US" b="1" dirty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Reading and Writing </a:t>
            </a:r>
            <a:br>
              <a:rPr lang="en-US" dirty="0" smtClean="0"/>
            </a:br>
            <a:r>
              <a:rPr lang="en-US" dirty="0" smtClean="0"/>
              <a:t>Array Elements</a:t>
            </a:r>
            <a:endParaRPr lang="en-US" dirty="0"/>
          </a:p>
        </p:txBody>
      </p:sp>
      <p:sp>
        <p:nvSpPr>
          <p:cNvPr id="4" name="Line Callout 2 3"/>
          <p:cNvSpPr/>
          <p:nvPr/>
        </p:nvSpPr>
        <p:spPr>
          <a:xfrm>
            <a:off x="5715000" y="998538"/>
            <a:ext cx="3200400" cy="8382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2287"/>
              <a:gd name="adj6" fmla="val -284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Reads the element with index 42.</a:t>
            </a:r>
          </a:p>
        </p:txBody>
      </p:sp>
      <p:sp>
        <p:nvSpPr>
          <p:cNvPr id="5" name="Line Callout 2 4"/>
          <p:cNvSpPr/>
          <p:nvPr/>
        </p:nvSpPr>
        <p:spPr>
          <a:xfrm flipH="1">
            <a:off x="76200" y="2743200"/>
            <a:ext cx="2438400" cy="838200"/>
          </a:xfrm>
          <a:prstGeom prst="borderCallout2">
            <a:avLst>
              <a:gd name="adj1" fmla="val 100254"/>
              <a:gd name="adj2" fmla="val -1436"/>
              <a:gd name="adj3" fmla="val 145396"/>
              <a:gd name="adj4" fmla="val -6323"/>
              <a:gd name="adj5" fmla="val 169817"/>
              <a:gd name="adj6" fmla="val -205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Sets the value in slot 37.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24800" y="623728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Q3,4</a:t>
            </a:r>
          </a:p>
        </p:txBody>
      </p:sp>
      <p:sp>
        <p:nvSpPr>
          <p:cNvPr id="7" name="Line Callout 2 6"/>
          <p:cNvSpPr/>
          <p:nvPr/>
        </p:nvSpPr>
        <p:spPr>
          <a:xfrm flipH="1">
            <a:off x="3124200" y="6007100"/>
            <a:ext cx="3810000" cy="69215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29509"/>
              <a:gd name="adj6" fmla="val -249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No </a:t>
            </a:r>
            <a:r>
              <a:rPr lang="en-US" sz="2400" dirty="0" err="1"/>
              <a:t>parens</a:t>
            </a:r>
            <a:r>
              <a:rPr lang="en-US" sz="2400" dirty="0"/>
              <a:t>, array length is (like) a field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2586335"/>
            <a:ext cx="5791200" cy="147732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Dog[] dogs = new Dog[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numberOfDogs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];</a:t>
            </a:r>
          </a:p>
          <a:p>
            <a:pPr marL="0" lvl="1"/>
            <a:endParaRPr lang="en-US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marL="0" lvl="1"/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for (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k = 0; k &lt;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dogs.length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; ++k) {</a:t>
            </a:r>
          </a:p>
          <a:p>
            <a:pPr marL="0" lvl="1"/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   dogs[k] = new Dog(...);</a:t>
            </a:r>
          </a:p>
          <a:p>
            <a:pPr marL="0" lvl="1"/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</p:txBody>
      </p:sp>
      <p:sp>
        <p:nvSpPr>
          <p:cNvPr id="10" name="Line Callout 2 9"/>
          <p:cNvSpPr/>
          <p:nvPr/>
        </p:nvSpPr>
        <p:spPr>
          <a:xfrm>
            <a:off x="5029200" y="4114800"/>
            <a:ext cx="3886200" cy="838200"/>
          </a:xfrm>
          <a:prstGeom prst="borderCallout2">
            <a:avLst>
              <a:gd name="adj1" fmla="val 30035"/>
              <a:gd name="adj2" fmla="val -1379"/>
              <a:gd name="adj3" fmla="val 18750"/>
              <a:gd name="adj4" fmla="val -7607"/>
              <a:gd name="adj5" fmla="val -4296"/>
              <a:gd name="adj6" fmla="val -141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 smtClean="0"/>
              <a:t>Initializes an array of Dogs to actually hold Dog objects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smtClean="0"/>
              <a:t>Given: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000" b="1" dirty="0" smtClean="0">
                <a:latin typeface="Lucida Sans Typewriter" pitchFamily="49" charset="0"/>
              </a:rPr>
              <a:t>double scores[] = …</a:t>
            </a:r>
            <a:br>
              <a:rPr lang="en-US" sz="2000" b="1" dirty="0" smtClean="0">
                <a:latin typeface="Lucida Sans Typewriter" pitchFamily="49" charset="0"/>
              </a:rPr>
            </a:br>
            <a:r>
              <a:rPr lang="en-US" sz="2000" b="1" dirty="0" smtClean="0">
                <a:latin typeface="Lucida Sans Typewriter" pitchFamily="49" charset="0"/>
              </a:rPr>
              <a:t>double sum = 0.0</a:t>
            </a:r>
            <a:r>
              <a:rPr lang="en-US" sz="2000" b="1" dirty="0" smtClean="0">
                <a:latin typeface="Lucida Sans Typewriter" pitchFamily="49" charset="0"/>
              </a:rPr>
              <a:t>;</a:t>
            </a:r>
          </a:p>
          <a:p>
            <a:pPr>
              <a:defRPr/>
            </a:pPr>
            <a:endParaRPr lang="en-US" sz="2000" b="1" dirty="0" smtClean="0">
              <a:solidFill>
                <a:schemeClr val="accent1"/>
              </a:solidFill>
              <a:latin typeface="Lucida Sans Typewriter" pitchFamily="49" charset="0"/>
            </a:endParaRPr>
          </a:p>
          <a:p>
            <a:pPr>
              <a:defRPr/>
            </a:pPr>
            <a:r>
              <a:rPr lang="en-US" sz="2400" dirty="0" smtClean="0"/>
              <a:t>Old school 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for (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int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=0; 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 &lt; 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scores.length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; 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++) {</a:t>
            </a:r>
            <a:b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	sum += scores[</a:t>
            </a:r>
            <a:r>
              <a:rPr lang="en-US" sz="2000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];</a:t>
            </a:r>
            <a:b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1"/>
                </a:solidFill>
                <a:latin typeface="Lucida Sans Typewriter" pitchFamily="49" charset="0"/>
              </a:rPr>
              <a:t>}</a:t>
            </a:r>
          </a:p>
          <a:p>
            <a:pPr>
              <a:defRPr/>
            </a:pPr>
            <a:endParaRPr lang="en-US" sz="2000" b="1" dirty="0" smtClean="0">
              <a:solidFill>
                <a:schemeClr val="accent1"/>
              </a:solidFill>
              <a:latin typeface="Lucida Sans Typewriter" pitchFamily="49" charset="0"/>
            </a:endParaRPr>
          </a:p>
          <a:p>
            <a:pPr>
              <a:defRPr/>
            </a:pPr>
            <a:r>
              <a:rPr lang="en-US" sz="2400" dirty="0" smtClean="0"/>
              <a:t>New, </a:t>
            </a:r>
            <a:r>
              <a:rPr lang="en-US" sz="2400" dirty="0" smtClean="0"/>
              <a:t>enhanced for </a:t>
            </a:r>
            <a:r>
              <a:rPr lang="en-US" sz="2400" dirty="0" smtClean="0"/>
              <a:t>loop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for (double sc : scores) {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	sum += sc;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Enhanced For Loop and Arrays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05400" y="3657600"/>
            <a:ext cx="3962400" cy="289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000" dirty="0"/>
              <a:t>No index </a:t>
            </a:r>
            <a:r>
              <a:rPr lang="en-US" sz="2000" dirty="0" smtClean="0"/>
              <a:t>variable</a:t>
            </a: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en-US" dirty="0" smtClean="0"/>
              <a:t>Good!  Abstracts away the beginning/end/index in the collection</a:t>
            </a:r>
            <a:endParaRPr lang="en-US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000" dirty="0"/>
              <a:t>Gives a name (</a:t>
            </a:r>
            <a:r>
              <a:rPr lang="en-US" sz="2000" b="1" dirty="0">
                <a:solidFill>
                  <a:schemeClr val="bg1"/>
                </a:solidFill>
                <a:latin typeface="Lucida Sans Typewriter" pitchFamily="49" charset="0"/>
              </a:rPr>
              <a:t>sc</a:t>
            </a:r>
            <a:r>
              <a:rPr lang="en-US" sz="2000" dirty="0"/>
              <a:t> here) to each </a:t>
            </a:r>
            <a:r>
              <a:rPr lang="en-US" sz="2000" dirty="0" smtClean="0"/>
              <a:t>element</a:t>
            </a: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en-US" dirty="0" smtClean="0"/>
              <a:t>Note: Can NOT use it to MODIFY the current slot in the array</a:t>
            </a:r>
          </a:p>
        </p:txBody>
      </p:sp>
      <p:sp>
        <p:nvSpPr>
          <p:cNvPr id="5" name="Line Callout 2 4"/>
          <p:cNvSpPr/>
          <p:nvPr/>
        </p:nvSpPr>
        <p:spPr>
          <a:xfrm>
            <a:off x="3505200" y="5937250"/>
            <a:ext cx="1371600" cy="4699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37199"/>
              <a:gd name="adj6" fmla="val -17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Say “in”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ArrayLists</a:t>
            </a:r>
            <a:r>
              <a:rPr lang="en-US" dirty="0" smtClean="0"/>
              <a:t> to the rescue</a:t>
            </a:r>
          </a:p>
          <a:p>
            <a:pPr>
              <a:defRPr/>
            </a:pPr>
            <a:r>
              <a:rPr lang="en-US" dirty="0" smtClean="0"/>
              <a:t>Example:</a:t>
            </a:r>
          </a:p>
          <a:p>
            <a:pPr lvl="1">
              <a:defRPr/>
            </a:pP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defRPr/>
            </a:pPr>
            <a:endParaRPr lang="en-US" sz="2000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 lvl="1">
              <a:defRPr/>
            </a:pP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&lt;State&gt;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sts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 = new </a:t>
            </a: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&lt;State&gt;();</a:t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sz="2000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sts.add</a:t>
            </a:r>
            <a:r>
              <a:rPr lang="en-US" sz="2000" b="1" dirty="0" smtClean="0">
                <a:solidFill>
                  <a:schemeClr val="accent3"/>
                </a:solidFill>
                <a:latin typeface="Lucida Sans Typewriter" pitchFamily="49" charset="0"/>
              </a:rPr>
              <a:t>(new State(“Indiana”, 11, .484, .497));</a:t>
            </a:r>
            <a:endParaRPr lang="en-US" sz="2000" dirty="0" smtClean="0"/>
          </a:p>
          <a:p>
            <a:pPr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dirty="0" smtClean="0"/>
              <a:t> is a </a:t>
            </a:r>
            <a:r>
              <a:rPr lang="en-US" i="1" dirty="0" smtClean="0">
                <a:solidFill>
                  <a:schemeClr val="accent4"/>
                </a:solidFill>
              </a:rPr>
              <a:t>generic class</a:t>
            </a:r>
          </a:p>
          <a:p>
            <a:pPr lvl="1">
              <a:defRPr/>
            </a:pPr>
            <a:r>
              <a:rPr lang="en-US" dirty="0" smtClean="0"/>
              <a:t>Type in &lt;brackets&gt; is called a </a:t>
            </a:r>
            <a:r>
              <a:rPr lang="en-US" i="1" dirty="0" smtClean="0">
                <a:solidFill>
                  <a:schemeClr val="accent4"/>
                </a:solidFill>
              </a:rPr>
              <a:t>type parameter</a:t>
            </a:r>
          </a:p>
          <a:p>
            <a:pPr lvl="1">
              <a:defRPr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What if we don’t know how many elements there will be?</a:t>
            </a:r>
            <a:endParaRPr lang="en-US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276600" y="2209800"/>
            <a:ext cx="3505200" cy="914400"/>
            <a:chOff x="3276600" y="2209800"/>
            <a:chExt cx="3505200" cy="914401"/>
          </a:xfrm>
        </p:grpSpPr>
        <p:cxnSp>
          <p:nvCxnSpPr>
            <p:cNvPr id="8" name="Straight Arrow Connector 7"/>
            <p:cNvCxnSpPr/>
            <p:nvPr/>
          </p:nvCxnSpPr>
          <p:spPr>
            <a:xfrm rot="10800000" flipV="1">
              <a:off x="3276600" y="2667000"/>
              <a:ext cx="914400" cy="45720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486400" y="2667000"/>
              <a:ext cx="1295400" cy="457201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3581400" y="2209800"/>
              <a:ext cx="2743200" cy="4572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/>
                <a:t>Element type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143000" y="3505200"/>
            <a:ext cx="24384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/>
              <a:t>Variable type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24800" y="623728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Q5,6</a:t>
            </a:r>
          </a:p>
        </p:txBody>
      </p:sp>
      <p:sp>
        <p:nvSpPr>
          <p:cNvPr id="17" name="Line Callout 2 16"/>
          <p:cNvSpPr/>
          <p:nvPr/>
        </p:nvSpPr>
        <p:spPr>
          <a:xfrm>
            <a:off x="3048000" y="3810000"/>
            <a:ext cx="2743200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9266"/>
              <a:gd name="adj6" fmla="val -342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/>
              <a:t>Adds new element to end of list</a:t>
            </a:r>
          </a:p>
        </p:txBody>
      </p:sp>
      <p:sp>
        <p:nvSpPr>
          <p:cNvPr id="18" name="Line Callout 2 17"/>
          <p:cNvSpPr/>
          <p:nvPr/>
        </p:nvSpPr>
        <p:spPr>
          <a:xfrm>
            <a:off x="6248400" y="3543300"/>
            <a:ext cx="2743200" cy="7239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17050"/>
              <a:gd name="adj6" fmla="val -399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/>
              <a:t>Constructs new, empty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Type parameter can’t be a primitive type</a:t>
            </a:r>
          </a:p>
          <a:p>
            <a:pPr lvl="1"/>
            <a:r>
              <a:rPr lang="en-US" smtClean="0"/>
              <a:t>Not: </a:t>
            </a:r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ArrayList&lt;int&gt; runs;</a:t>
            </a:r>
          </a:p>
          <a:p>
            <a:pPr lvl="1"/>
            <a:r>
              <a:rPr lang="en-US" smtClean="0"/>
              <a:t>But: </a:t>
            </a:r>
            <a:r>
              <a:rPr lang="en-US" b="1" smtClean="0">
                <a:solidFill>
                  <a:schemeClr val="accent1"/>
                </a:solidFill>
                <a:latin typeface="Lucida Sans Typewriter" pitchFamily="49" charset="0"/>
              </a:rPr>
              <a:t>ArrayList&lt;Integer&gt; runs;</a:t>
            </a:r>
          </a:p>
          <a:p>
            <a:endParaRPr lang="en-US" smtClean="0"/>
          </a:p>
          <a:p>
            <a:r>
              <a:rPr lang="en-US" smtClean="0"/>
              <a:t>Use get method to read elements</a:t>
            </a:r>
          </a:p>
          <a:p>
            <a:pPr lvl="1"/>
            <a:r>
              <a:rPr lang="en-US" smtClean="0"/>
              <a:t>Not: </a:t>
            </a:r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runs[12]</a:t>
            </a:r>
          </a:p>
          <a:p>
            <a:pPr lvl="1"/>
            <a:r>
              <a:rPr lang="en-US" smtClean="0"/>
              <a:t>But: </a:t>
            </a:r>
            <a:r>
              <a:rPr lang="en-US" b="1" smtClean="0">
                <a:solidFill>
                  <a:schemeClr val="accent1"/>
                </a:solidFill>
                <a:latin typeface="Lucida Sans Typewriter" pitchFamily="49" charset="0"/>
              </a:rPr>
              <a:t>runs.get(12)</a:t>
            </a:r>
          </a:p>
          <a:p>
            <a:endParaRPr lang="en-US" smtClean="0"/>
          </a:p>
          <a:p>
            <a:r>
              <a:rPr lang="en-US" smtClean="0"/>
              <a:t>Use size() not length</a:t>
            </a:r>
          </a:p>
          <a:p>
            <a:pPr lvl="1"/>
            <a:r>
              <a:rPr lang="en-US" smtClean="0"/>
              <a:t>Not: </a:t>
            </a:r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runs.length</a:t>
            </a:r>
          </a:p>
          <a:p>
            <a:pPr lvl="1"/>
            <a:r>
              <a:rPr lang="en-US" smtClean="0"/>
              <a:t>But: </a:t>
            </a:r>
            <a:r>
              <a:rPr lang="en-US" b="1" smtClean="0">
                <a:solidFill>
                  <a:schemeClr val="accent1"/>
                </a:solidFill>
                <a:latin typeface="Lucida Sans Typewriter" pitchFamily="49" charset="0"/>
              </a:rPr>
              <a:t>runs.size()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Array List </a:t>
            </a:r>
            <a:r>
              <a:rPr lang="en-US" dirty="0" err="1" smtClean="0"/>
              <a:t>Gotchas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Add to end: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victories.add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(new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WorldSeries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(2008));</a:t>
            </a:r>
          </a:p>
          <a:p>
            <a:pPr>
              <a:defRPr/>
            </a:pPr>
            <a:r>
              <a:rPr lang="en-US" dirty="0" smtClean="0"/>
              <a:t>Overwrite existing element: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victories.set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(0,new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WorldSeries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(1907));</a:t>
            </a:r>
          </a:p>
          <a:p>
            <a:pPr>
              <a:defRPr/>
            </a:pPr>
            <a:r>
              <a:rPr lang="en-US" dirty="0" smtClean="0"/>
              <a:t>Insert in the middle: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victories.add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(1, new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WorldSeries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(1908));</a:t>
            </a:r>
          </a:p>
          <a:p>
            <a:pPr lvl="1">
              <a:defRPr/>
            </a:pPr>
            <a:r>
              <a:rPr lang="en-US" dirty="0" smtClean="0"/>
              <a:t>Pushes elements at indexes 2 and higher up one</a:t>
            </a:r>
          </a:p>
          <a:p>
            <a:pPr lvl="1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Can also remove:</a:t>
            </a:r>
          </a:p>
          <a:p>
            <a:pPr lvl="1"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victories.remove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victories.size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()  - 1)</a:t>
            </a:r>
            <a:endParaRPr lang="en-US" b="1" dirty="0">
              <a:solidFill>
                <a:schemeClr val="accent3"/>
              </a:solidFill>
              <a:latin typeface="Lucida Sans Typewriter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Lots of Ways to Add to List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138"/>
            <a:ext cx="8458200" cy="4525962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Same notation as for arrays:</a:t>
            </a:r>
          </a:p>
          <a:p>
            <a:pPr>
              <a:defRPr/>
            </a:pPr>
            <a:endParaRPr lang="en-US" b="1" dirty="0" smtClean="0">
              <a:solidFill>
                <a:schemeClr val="accent3"/>
              </a:solidFill>
              <a:latin typeface="Lucida Sans Typewriter" pitchFamily="49" charset="0"/>
            </a:endParaRPr>
          </a:p>
          <a:p>
            <a:pPr>
              <a:defRPr/>
            </a:pP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ArrayList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&lt;State&gt; states = …</a:t>
            </a:r>
          </a:p>
          <a:p>
            <a:pPr>
              <a:buNone/>
              <a:defRPr/>
            </a:pP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/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int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total = 0;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for (State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state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 : states) {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	total += </a:t>
            </a:r>
            <a:r>
              <a:rPr lang="en-US" b="1" dirty="0" err="1" smtClean="0">
                <a:solidFill>
                  <a:schemeClr val="accent3"/>
                </a:solidFill>
                <a:latin typeface="Lucida Sans Typewriter" pitchFamily="49" charset="0"/>
              </a:rPr>
              <a:t>state.getElectoralVotes</a:t>
            </a: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();</a:t>
            </a:r>
            <a:b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</a:br>
            <a:r>
              <a:rPr lang="en-US" b="1" dirty="0" smtClean="0">
                <a:solidFill>
                  <a:schemeClr val="accent3"/>
                </a:solidFill>
                <a:latin typeface="Lucida Sans Typewriter" pitchFamily="49" charset="0"/>
              </a:rPr>
              <a:t>}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Enhanced For and </a:t>
            </a:r>
            <a:r>
              <a:rPr lang="en-US" dirty="0" err="1" smtClean="0"/>
              <a:t>ArrayLists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24800" y="623728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Q8</a:t>
            </a:r>
          </a:p>
        </p:txBody>
      </p:sp>
      <p:sp>
        <p:nvSpPr>
          <p:cNvPr id="6" name="Line Callout 2 5"/>
          <p:cNvSpPr/>
          <p:nvPr/>
        </p:nvSpPr>
        <p:spPr>
          <a:xfrm>
            <a:off x="4800600" y="3068638"/>
            <a:ext cx="1371600" cy="4699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37918"/>
              <a:gd name="adj6" fmla="val -349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Say “in”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2438400" y="4789488"/>
            <a:ext cx="5943600" cy="19097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000" dirty="0"/>
              <a:t>No index </a:t>
            </a:r>
            <a:r>
              <a:rPr lang="en-US" sz="2000" dirty="0" smtClean="0"/>
              <a:t>variable</a:t>
            </a: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en-US" dirty="0" smtClean="0"/>
              <a:t>Good!  Abstracts away the beginning/end/index in the collection</a:t>
            </a:r>
            <a:endParaRPr lang="en-US" dirty="0"/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US" sz="2000" dirty="0"/>
              <a:t>Gives a name (</a:t>
            </a:r>
            <a:r>
              <a:rPr lang="en-US" sz="2000" b="1" dirty="0">
                <a:solidFill>
                  <a:schemeClr val="bg1"/>
                </a:solidFill>
                <a:latin typeface="Lucida Sans Typewriter" pitchFamily="49" charset="0"/>
              </a:rPr>
              <a:t>sc</a:t>
            </a:r>
            <a:r>
              <a:rPr lang="en-US" sz="2000" dirty="0"/>
              <a:t> here) to each </a:t>
            </a:r>
            <a:r>
              <a:rPr lang="en-US" sz="2000" dirty="0" smtClean="0"/>
              <a:t>element</a:t>
            </a: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en-US" dirty="0" smtClean="0"/>
              <a:t>Note: Can NOT use it to MODIFY the current slot in the array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</TotalTime>
  <Words>773</Words>
  <Application>Microsoft Office PowerPoint</Application>
  <PresentationFormat>On-screen Show (4:3)</PresentationFormat>
  <Paragraphs>187</Paragraphs>
  <Slides>13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Arrays: Comparison Shopping</vt:lpstr>
      <vt:lpstr>Array Types</vt:lpstr>
      <vt:lpstr>Allocating Arrays</vt:lpstr>
      <vt:lpstr>Reading and Writing  Array Elements</vt:lpstr>
      <vt:lpstr>Enhanced For Loop and Arrays</vt:lpstr>
      <vt:lpstr>What if we don’t know how many elements there will be?</vt:lpstr>
      <vt:lpstr>Array List Gotchas</vt:lpstr>
      <vt:lpstr>Lots of Ways to Add to List</vt:lpstr>
      <vt:lpstr>Enhanced For and ArrayLists</vt:lpstr>
      <vt:lpstr>Live Coding</vt:lpstr>
      <vt:lpstr>So, what’s the deal with  primitive types?</vt:lpstr>
      <vt:lpstr>Auto-boxing Makes Wrappers Easy</vt:lpstr>
      <vt:lpstr>Auto-boxing Lets Us Use ArrayLists with Primitive Types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270</cp:revision>
  <dcterms:created xsi:type="dcterms:W3CDTF">2007-11-19T15:20:41Z</dcterms:created>
  <dcterms:modified xsi:type="dcterms:W3CDTF">2009-04-10T19:46:31Z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