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8" r:id="rId1"/>
  </p:sldMasterIdLst>
  <p:notesMasterIdLst>
    <p:notesMasterId r:id="rId6"/>
  </p:notesMasterIdLst>
  <p:handoutMasterIdLst>
    <p:handoutMasterId r:id="rId7"/>
  </p:handoutMasterIdLst>
  <p:sldIdLst>
    <p:sldId id="402" r:id="rId2"/>
    <p:sldId id="422" r:id="rId3"/>
    <p:sldId id="425" r:id="rId4"/>
    <p:sldId id="424" r:id="rId5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clrMru>
    <a:srgbClr val="EE7D3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/>
    <p:restoredTop sz="80846" autoAdjust="0"/>
  </p:normalViewPr>
  <p:slideViewPr>
    <p:cSldViewPr snapToObjects="1">
      <p:cViewPr varScale="1">
        <p:scale>
          <a:sx n="91" d="100"/>
          <a:sy n="91" d="100"/>
        </p:scale>
        <p:origin x="-154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476"/>
    </p:cViewPr>
  </p:sorterViewPr>
  <p:gridSpacing cx="58989913" cy="5898991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3076363" cy="511731"/>
          </a:xfrm>
          <a:prstGeom prst="rect">
            <a:avLst/>
          </a:prstGeom>
        </p:spPr>
        <p:txBody>
          <a:bodyPr vert="horz" lIns="99027" tIns="49513" rIns="99027" bIns="4951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706" y="3"/>
            <a:ext cx="3076363" cy="511731"/>
          </a:xfrm>
          <a:prstGeom prst="rect">
            <a:avLst/>
          </a:prstGeom>
        </p:spPr>
        <p:txBody>
          <a:bodyPr vert="horz" lIns="99027" tIns="49513" rIns="99027" bIns="49513" rtlCol="0"/>
          <a:lstStyle>
            <a:lvl1pPr algn="r">
              <a:defRPr sz="1300"/>
            </a:lvl1pPr>
          </a:lstStyle>
          <a:p>
            <a:fld id="{4CBA82AE-9117-4CD7-853B-77372F56FEFF}" type="datetimeFigureOut">
              <a:rPr lang="en-US" smtClean="0"/>
              <a:pPr/>
              <a:t>3/26/2009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9720516"/>
            <a:ext cx="3076363" cy="511731"/>
          </a:xfrm>
          <a:prstGeom prst="rect">
            <a:avLst/>
          </a:prstGeom>
        </p:spPr>
        <p:txBody>
          <a:bodyPr vert="horz" lIns="99027" tIns="49513" rIns="99027" bIns="4951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706" y="9720516"/>
            <a:ext cx="3076363" cy="511731"/>
          </a:xfrm>
          <a:prstGeom prst="rect">
            <a:avLst/>
          </a:prstGeom>
        </p:spPr>
        <p:txBody>
          <a:bodyPr vert="horz" lIns="99027" tIns="49513" rIns="99027" bIns="49513" rtlCol="0" anchor="b"/>
          <a:lstStyle>
            <a:lvl1pPr algn="r">
              <a:defRPr sz="1300"/>
            </a:lvl1pPr>
          </a:lstStyle>
          <a:p>
            <a:fld id="{1E81AD3F-07D5-4C03-870B-A99B0C58B02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3076363" cy="511731"/>
          </a:xfrm>
          <a:prstGeom prst="rect">
            <a:avLst/>
          </a:prstGeom>
        </p:spPr>
        <p:txBody>
          <a:bodyPr vert="horz" lIns="99027" tIns="49513" rIns="99027" bIns="4951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6" y="3"/>
            <a:ext cx="3076363" cy="511731"/>
          </a:xfrm>
          <a:prstGeom prst="rect">
            <a:avLst/>
          </a:prstGeom>
        </p:spPr>
        <p:txBody>
          <a:bodyPr vert="horz" lIns="99027" tIns="49513" rIns="99027" bIns="49513" rtlCol="0"/>
          <a:lstStyle>
            <a:lvl1pPr algn="r">
              <a:defRPr sz="1300"/>
            </a:lvl1pPr>
          </a:lstStyle>
          <a:p>
            <a:fld id="{3842907C-D0AA-4C58-9F94-58B40AD65B29}" type="datetimeFigureOut">
              <a:rPr lang="en-US" smtClean="0"/>
              <a:pPr/>
              <a:t>3/26/2009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8350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27" tIns="49513" rIns="99027" bIns="495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3"/>
            <a:ext cx="5679440" cy="4605576"/>
          </a:xfrm>
          <a:prstGeom prst="rect">
            <a:avLst/>
          </a:prstGeom>
        </p:spPr>
        <p:txBody>
          <a:bodyPr vert="horz" lIns="99027" tIns="49513" rIns="99027" bIns="4951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9721107"/>
            <a:ext cx="3076363" cy="511731"/>
          </a:xfrm>
          <a:prstGeom prst="rect">
            <a:avLst/>
          </a:prstGeom>
        </p:spPr>
        <p:txBody>
          <a:bodyPr vert="horz" lIns="99027" tIns="49513" rIns="99027" bIns="4951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6" y="9721107"/>
            <a:ext cx="3076363" cy="511731"/>
          </a:xfrm>
          <a:prstGeom prst="rect">
            <a:avLst/>
          </a:prstGeom>
        </p:spPr>
        <p:txBody>
          <a:bodyPr vert="horz" lIns="99027" tIns="49513" rIns="99027" bIns="49513" rtlCol="0" anchor="b"/>
          <a:lstStyle>
            <a:lvl1pPr algn="r">
              <a:defRPr sz="1300"/>
            </a:lvl1pPr>
          </a:lstStyle>
          <a:p>
            <a:fld id="{1D76769E-C829-4283-B80E-CB90D995C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81E0E2-8ECD-4ACC-A6D0-F705086E6688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582807"/>
            <a:ext cx="7772400" cy="1199704"/>
          </a:xfrm>
        </p:spPr>
        <p:txBody>
          <a:bodyPr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Shap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/>
            </a:p>
          </p:txBody>
        </p:sp>
        <p:sp>
          <p:nvSpPr>
            <p:cNvPr id="8" name="Shap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/>
            </a:p>
          </p:txBody>
        </p:sp>
        <p:sp>
          <p:nvSpPr>
            <p:cNvPr id="11" name="Shap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6E13C79-1C97-4B32-B2AE-1A69C169643E}" type="datetime2">
              <a:rPr lang="en-US" smtClean="0"/>
              <a:pPr/>
              <a:t>Thursday, March 26, 2009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5292C34-3E5E-4BA5-AF54-F1601B144FB0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0E14BF-C004-4398-9186-5EE680724D95}" type="datetime2">
              <a:rPr lang="en-US" smtClean="0"/>
              <a:pPr/>
              <a:t>Thursday, March 26, 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0E14BF-C004-4398-9186-5EE680724D95}" type="datetime2">
              <a:rPr lang="en-US" smtClean="0"/>
              <a:pPr/>
              <a:t>Thursday, March 26, 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7FEF5B-F2CC-4EC5-8F1F-29A8BF9EFFA9}" type="datetime2">
              <a:rPr lang="en-US" smtClean="0"/>
              <a:pPr/>
              <a:t>Thursday, March 26, 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888512"/>
            <a:ext cx="4572000" cy="1454888"/>
          </a:xfrm>
        </p:spPr>
        <p:txBody>
          <a:bodyPr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4709C1-563D-4D9C-B702-B64C84A5A174}" type="datetime2">
              <a:rPr lang="en-US" smtClean="0"/>
              <a:pPr/>
              <a:t>Thursday, March 26, 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8303D9-A6EB-41FB-BF22-3F49E470997E}" type="datetime2">
              <a:rPr lang="en-US" smtClean="0"/>
              <a:pPr/>
              <a:t>Thursday, March 26, 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72430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72430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BB0534-5698-4F62-9CFE-5DE61A073E78}" type="datetime2">
              <a:rPr lang="en-US" smtClean="0"/>
              <a:pPr/>
              <a:t>Thursday, March 26, 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827A3-B249-4F87-AB1A-1E06AC1AA2A4}" type="datetime2">
              <a:rPr lang="en-US" smtClean="0"/>
              <a:pPr/>
              <a:t>Thursday, March 26, 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546142-29B2-49CC-BCC6-A3AD70B4960E}" type="datetime2">
              <a:rPr lang="en-US" smtClean="0"/>
              <a:pPr/>
              <a:t>Thursday, March 26, 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34000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86C4691-4882-40A8-AF62-8CF6A18D40B2}" type="datetime2">
              <a:rPr lang="en-US" smtClean="0"/>
              <a:pPr/>
              <a:t>Thursday, March 26, 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371568"/>
            <a:ext cx="7162800" cy="648232"/>
          </a:xfrm>
          <a:noFill/>
        </p:spPr>
        <p:txBody>
          <a:bodyPr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1C6776A-4DEC-47EE-8A49-2C150ECB5465}" type="datetime2">
              <a:rPr lang="en-US" smtClean="0"/>
              <a:pPr/>
              <a:t>Thursday, March 26, 2009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07688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hap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9" name="Shap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12" name="Shap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>
              <a:defRPr sz="1000">
                <a:solidFill>
                  <a:schemeClr val="tx1"/>
                </a:solidFill>
              </a:defRPr>
            </a:lvl1pPr>
            <a:extLst/>
          </a:lstStyle>
          <a:p>
            <a:fld id="{D10E14BF-C004-4398-9186-5EE680724D95}" type="datetime2">
              <a:rPr lang="en-US" smtClean="0"/>
              <a:pPr/>
              <a:t>Thursday, March 26, 2009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>
                <a:solidFill>
                  <a:schemeClr val="tx1"/>
                </a:solidFill>
              </a:defRPr>
            </a:lvl1pPr>
            <a:extLst/>
          </a:lstStyle>
          <a:p>
            <a:pPr algn="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 b="0">
                <a:solidFill>
                  <a:schemeClr val="tx1"/>
                </a:solidFill>
              </a:defRPr>
            </a:lvl1pPr>
            <a:extLst/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rtl="0" eaLnBrk="1" latinLnBrk="0" hangingPunct="1">
        <a:spcBef>
          <a:spcPct val="0"/>
        </a:spcBef>
        <a:buNone/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5000"/>
        <a:buFont typeface="Wingdings 3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1085850"/>
            <a:ext cx="8229600" cy="49212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 smtClean="0"/>
              <a:t>Sometimes a new class is </a:t>
            </a:r>
            <a:r>
              <a:rPr lang="en-US" sz="2400" b="1" dirty="0" smtClean="0">
                <a:solidFill>
                  <a:schemeClr val="accent3"/>
                </a:solidFill>
              </a:rPr>
              <a:t>a special case </a:t>
            </a:r>
            <a:r>
              <a:rPr lang="en-US" sz="2400" dirty="0" smtClean="0"/>
              <a:t>of the</a:t>
            </a:r>
            <a:br>
              <a:rPr lang="en-US" sz="2400" dirty="0" smtClean="0"/>
            </a:br>
            <a:r>
              <a:rPr lang="en-US" sz="2400" dirty="0" smtClean="0"/>
              <a:t>concept represented by another</a:t>
            </a:r>
          </a:p>
          <a:p>
            <a:pPr lvl="1">
              <a:defRPr/>
            </a:pPr>
            <a:r>
              <a:rPr lang="en-US" sz="2000" dirty="0" smtClean="0"/>
              <a:t>A </a:t>
            </a:r>
            <a:r>
              <a:rPr lang="en-US" sz="2000" dirty="0" err="1" smtClean="0"/>
              <a:t>SavingsAccount</a:t>
            </a:r>
            <a:r>
              <a:rPr lang="en-US" sz="2000" dirty="0" smtClean="0"/>
              <a:t>   </a:t>
            </a:r>
            <a:r>
              <a:rPr lang="en-US" sz="2000" b="1" i="1" dirty="0" smtClean="0">
                <a:solidFill>
                  <a:srgbClr val="EE7D3E"/>
                </a:solidFill>
              </a:rPr>
              <a:t>is-a</a:t>
            </a:r>
            <a:r>
              <a:rPr lang="en-US" sz="2000" dirty="0" smtClean="0"/>
              <a:t>   </a:t>
            </a:r>
            <a:r>
              <a:rPr lang="en-US" sz="2000" dirty="0" err="1" smtClean="0"/>
              <a:t>BankAccount</a:t>
            </a:r>
            <a:endParaRPr lang="en-US" sz="2000" dirty="0" smtClean="0"/>
          </a:p>
          <a:p>
            <a:pPr lvl="1">
              <a:defRPr/>
            </a:pPr>
            <a:r>
              <a:rPr lang="en-US" sz="2000" dirty="0" smtClean="0"/>
              <a:t>An Employee   </a:t>
            </a:r>
            <a:r>
              <a:rPr lang="en-US" sz="2000" b="1" i="1" dirty="0" smtClean="0">
                <a:solidFill>
                  <a:srgbClr val="EE7D3E"/>
                </a:solidFill>
              </a:rPr>
              <a:t>is-a</a:t>
            </a:r>
            <a:r>
              <a:rPr lang="en-US" sz="2000" dirty="0" smtClean="0"/>
              <a:t>    Person</a:t>
            </a:r>
          </a:p>
          <a:p>
            <a:pPr>
              <a:defRPr/>
            </a:pPr>
            <a:r>
              <a:rPr lang="en-US" sz="2400" dirty="0" smtClean="0"/>
              <a:t>Can </a:t>
            </a:r>
            <a:r>
              <a:rPr lang="en-US" sz="2400" b="1" dirty="0" smtClean="0">
                <a:solidFill>
                  <a:schemeClr val="accent3"/>
                </a:solidFill>
              </a:rPr>
              <a:t>extend</a:t>
            </a:r>
            <a:r>
              <a:rPr lang="en-US" sz="2400" dirty="0" smtClean="0"/>
              <a:t> existing class, changing just what we need</a:t>
            </a:r>
          </a:p>
          <a:p>
            <a:pPr>
              <a:defRPr/>
            </a:pPr>
            <a:r>
              <a:rPr lang="en-US" sz="2400" dirty="0" smtClean="0"/>
              <a:t>The new class </a:t>
            </a:r>
            <a:r>
              <a:rPr lang="en-US" sz="2400" b="1" dirty="0" smtClean="0">
                <a:solidFill>
                  <a:schemeClr val="accent3"/>
                </a:solidFill>
              </a:rPr>
              <a:t>inherits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from the existing one:</a:t>
            </a:r>
          </a:p>
          <a:p>
            <a:pPr lvl="1">
              <a:defRPr/>
            </a:pPr>
            <a:r>
              <a:rPr lang="en-US" sz="2000" dirty="0" smtClean="0"/>
              <a:t>all methods</a:t>
            </a:r>
          </a:p>
          <a:p>
            <a:pPr lvl="1">
              <a:defRPr/>
            </a:pPr>
            <a:r>
              <a:rPr lang="en-US" sz="2000" dirty="0" smtClean="0"/>
              <a:t>all fields</a:t>
            </a:r>
          </a:p>
          <a:p>
            <a:pPr>
              <a:defRPr/>
            </a:pPr>
            <a:r>
              <a:rPr lang="en-US" sz="2400" dirty="0" smtClean="0"/>
              <a:t>Can add new fields/methods</a:t>
            </a:r>
          </a:p>
          <a:p>
            <a:pPr>
              <a:defRPr/>
            </a:pPr>
            <a:r>
              <a:rPr lang="en-US" sz="2400" dirty="0" smtClean="0"/>
              <a:t>Or override existing methods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accent3"/>
                </a:solidFill>
              </a:rPr>
              <a:t>Inheritance – what is it?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486400" y="3362326"/>
            <a:ext cx="2457450" cy="5762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 Black" pitchFamily="34" charset="0"/>
              </a:rPr>
              <a:t>Object</a:t>
            </a:r>
            <a:endParaRPr lang="en-US" sz="20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86400" y="4624388"/>
            <a:ext cx="2457450" cy="5762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Arial Black" pitchFamily="34" charset="0"/>
              </a:rPr>
              <a:t>BankAccount</a:t>
            </a:r>
            <a:endParaRPr lang="en-US" sz="20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200400" y="5995988"/>
            <a:ext cx="2457450" cy="5762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Arial Black" pitchFamily="34" charset="0"/>
              </a:rPr>
              <a:t>SavingsAccount</a:t>
            </a:r>
            <a:endParaRPr lang="en-US" sz="20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943600" y="5995988"/>
            <a:ext cx="2971800" cy="5762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Arial Black" pitchFamily="34" charset="0"/>
              </a:rPr>
              <a:t>CheckingAccount</a:t>
            </a:r>
            <a:endParaRPr lang="en-US" sz="2000" dirty="0">
              <a:solidFill>
                <a:schemeClr val="tx1"/>
              </a:solidFill>
              <a:latin typeface="Arial Black" pitchFamily="34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5400000" flipH="1" flipV="1">
            <a:off x="6343650" y="4281488"/>
            <a:ext cx="685800" cy="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V="1">
            <a:off x="6740526" y="5318126"/>
            <a:ext cx="806450" cy="57149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5657850" y="5200650"/>
            <a:ext cx="800100" cy="79533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71450"/>
            <a:ext cx="8229600" cy="65151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BankAccount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private double balance;</a:t>
            </a:r>
          </a:p>
          <a:p>
            <a:pPr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BankAccount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 this(0.00);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BankAccount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(double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initialBalance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this.balance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initialBalance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  }</a:t>
            </a:r>
          </a:p>
          <a:p>
            <a:pPr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public void deposit(double amount) {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this.balance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+= amount;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public void withdraw(double amount) {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this.balance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-= amount;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protected final double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getBalance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 return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this.balance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857750" y="171450"/>
            <a:ext cx="4057650" cy="83099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Subclasses will inherit this field even though they cannot directly access it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  Subclasses inherit </a:t>
            </a:r>
            <a:r>
              <a:rPr lang="en-US" sz="1600" i="1" dirty="0" smtClean="0">
                <a:solidFill>
                  <a:schemeClr val="bg1"/>
                </a:solidFill>
              </a:rPr>
              <a:t>all</a:t>
            </a:r>
            <a:r>
              <a:rPr lang="en-US" sz="1600" dirty="0" smtClean="0">
                <a:solidFill>
                  <a:schemeClr val="bg1"/>
                </a:solidFill>
              </a:rPr>
              <a:t>  fields</a:t>
            </a:r>
            <a:endParaRPr lang="en-US" sz="1600" dirty="0">
              <a:solidFill>
                <a:schemeClr val="bg1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10800000" flipV="1">
            <a:off x="4343400" y="571499"/>
            <a:ext cx="400050" cy="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10150" y="1154847"/>
            <a:ext cx="4057650" cy="33855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Calls the one-parameter constructor</a:t>
            </a:r>
            <a:endParaRPr lang="en-US" sz="1600" dirty="0">
              <a:solidFill>
                <a:schemeClr val="bg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3543300" y="1314450"/>
            <a:ext cx="1352550" cy="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229350" y="4572000"/>
            <a:ext cx="2686050" cy="169277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chemeClr val="bg1"/>
                </a:solidFill>
              </a:rPr>
              <a:t>protected</a:t>
            </a:r>
            <a:r>
              <a:rPr lang="en-US" sz="1600" dirty="0" smtClean="0">
                <a:solidFill>
                  <a:schemeClr val="bg1"/>
                </a:solidFill>
              </a:rPr>
              <a:t>  means that </a:t>
            </a:r>
            <a:r>
              <a:rPr lang="en-US" sz="1600" i="1" dirty="0" smtClean="0">
                <a:solidFill>
                  <a:schemeClr val="bg1"/>
                </a:solidFill>
              </a:rPr>
              <a:t>subclasses</a:t>
            </a:r>
            <a:r>
              <a:rPr lang="en-US" sz="1600" dirty="0" smtClean="0">
                <a:solidFill>
                  <a:schemeClr val="bg1"/>
                </a:solidFill>
              </a:rPr>
              <a:t>  and classes in the same </a:t>
            </a:r>
            <a:r>
              <a:rPr lang="en-US" sz="1600" i="1" dirty="0" smtClean="0">
                <a:solidFill>
                  <a:schemeClr val="bg1"/>
                </a:solidFill>
              </a:rPr>
              <a:t>package</a:t>
            </a:r>
            <a:r>
              <a:rPr lang="en-US" sz="1600" dirty="0" smtClean="0">
                <a:solidFill>
                  <a:schemeClr val="bg1"/>
                </a:solidFill>
              </a:rPr>
              <a:t> can access it.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  </a:t>
            </a:r>
            <a:r>
              <a:rPr lang="en-US" sz="1200" i="1" dirty="0" smtClean="0">
                <a:solidFill>
                  <a:schemeClr val="bg1"/>
                </a:solidFill>
              </a:rPr>
              <a:t>public</a:t>
            </a:r>
            <a:r>
              <a:rPr lang="en-US" sz="1200" dirty="0" smtClean="0">
                <a:solidFill>
                  <a:schemeClr val="bg1"/>
                </a:solidFill>
              </a:rPr>
              <a:t> makes more sense here, but I have made it protected just so that you can see an example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00200" y="5855553"/>
            <a:ext cx="3886200" cy="83099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chemeClr val="bg1"/>
                </a:solidFill>
              </a:rPr>
              <a:t>final  </a:t>
            </a:r>
            <a:r>
              <a:rPr lang="en-US" sz="1600" dirty="0" smtClean="0">
                <a:solidFill>
                  <a:schemeClr val="bg1"/>
                </a:solidFill>
              </a:rPr>
              <a:t>means that subclasses are not permitted to override this method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  </a:t>
            </a:r>
            <a:r>
              <a:rPr lang="en-US" sz="1200" dirty="0" smtClean="0">
                <a:solidFill>
                  <a:schemeClr val="bg1"/>
                </a:solidFill>
              </a:rPr>
              <a:t>We want to count on it working just like this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1450" y="57150"/>
            <a:ext cx="8743950" cy="6400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SavingsAccount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extends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BankAccount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private double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interestRate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SavingsAccount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(double rate) {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this.interestRate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= rate;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SavingsAccount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(double rate, double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initBalance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super(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initBalance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this.interestRate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= rate;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	  }</a:t>
            </a:r>
          </a:p>
          <a:p>
            <a:pPr>
              <a:buNone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public void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addInterest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double interest;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interest =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this.getBalance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              *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this.interestRate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/ 100;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this.deposit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(interest);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00750" y="571500"/>
            <a:ext cx="2914650" cy="132343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Fields: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  Inherits </a:t>
            </a:r>
            <a:r>
              <a:rPr lang="en-US" sz="1600" i="1" dirty="0" smtClean="0">
                <a:solidFill>
                  <a:schemeClr val="bg1"/>
                </a:solidFill>
              </a:rPr>
              <a:t>balance</a:t>
            </a:r>
            <a:r>
              <a:rPr lang="en-US" sz="1600" dirty="0" smtClean="0">
                <a:solidFill>
                  <a:schemeClr val="bg1"/>
                </a:solidFill>
              </a:rPr>
              <a:t> field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 DON’T put your own </a:t>
            </a:r>
            <a:r>
              <a:rPr lang="en-US" sz="1600" i="1" dirty="0" smtClean="0">
                <a:solidFill>
                  <a:schemeClr val="bg1"/>
                </a:solidFill>
              </a:rPr>
              <a:t>balance</a:t>
            </a:r>
            <a:r>
              <a:rPr lang="en-US" sz="1600" dirty="0" smtClean="0">
                <a:solidFill>
                  <a:schemeClr val="bg1"/>
                </a:solidFill>
              </a:rPr>
              <a:t> field here!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  Adds </a:t>
            </a:r>
            <a:r>
              <a:rPr lang="en-US" sz="1600" i="1" dirty="0" err="1" smtClean="0">
                <a:solidFill>
                  <a:schemeClr val="bg1"/>
                </a:solidFill>
              </a:rPr>
              <a:t>interestRate</a:t>
            </a:r>
            <a:r>
              <a:rPr lang="en-US" sz="1600" dirty="0" smtClean="0">
                <a:solidFill>
                  <a:schemeClr val="bg1"/>
                </a:solidFill>
              </a:rPr>
              <a:t>  field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72024" y="2277013"/>
            <a:ext cx="4143375" cy="58477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Implicit     </a:t>
            </a:r>
            <a:r>
              <a:rPr lang="en-US" sz="16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super();   </a:t>
            </a:r>
            <a:r>
              <a:rPr lang="en-US" sz="1600" dirty="0" smtClean="0">
                <a:solidFill>
                  <a:schemeClr val="bg1"/>
                </a:solidFill>
              </a:rPr>
              <a:t>that calls superclass’ no-parameter constructor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00700" y="3429000"/>
            <a:ext cx="3314700" cy="83099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Calls superclass’ constructor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 Must be first statement in constructor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15062" y="6042453"/>
            <a:ext cx="2814638" cy="58477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Calls inherited </a:t>
            </a:r>
            <a:r>
              <a:rPr lang="en-US" sz="1600" i="1" dirty="0" err="1" smtClean="0">
                <a:solidFill>
                  <a:schemeClr val="bg1"/>
                </a:solidFill>
              </a:rPr>
              <a:t>getBalance</a:t>
            </a:r>
            <a:r>
              <a:rPr lang="en-US" sz="1600" i="1" dirty="0" smtClean="0">
                <a:solidFill>
                  <a:schemeClr val="bg1"/>
                </a:solidFill>
              </a:rPr>
              <a:t> </a:t>
            </a:r>
            <a:r>
              <a:rPr lang="en-US" sz="1600" dirty="0" smtClean="0">
                <a:solidFill>
                  <a:schemeClr val="bg1"/>
                </a:solidFill>
              </a:rPr>
              <a:t>and </a:t>
            </a:r>
            <a:r>
              <a:rPr lang="en-US" sz="1600" i="1" dirty="0" smtClean="0">
                <a:solidFill>
                  <a:schemeClr val="bg1"/>
                </a:solidFill>
              </a:rPr>
              <a:t>deposit </a:t>
            </a:r>
            <a:r>
              <a:rPr lang="en-US" sz="1600" dirty="0" smtClean="0">
                <a:solidFill>
                  <a:schemeClr val="bg1"/>
                </a:solidFill>
              </a:rPr>
              <a:t>methods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00848" y="4508211"/>
            <a:ext cx="2114551" cy="58477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Adds this method to those inherited</a:t>
            </a:r>
            <a:endParaRPr lang="en-US" sz="1600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10800000" flipV="1">
            <a:off x="5029200" y="866238"/>
            <a:ext cx="800100" cy="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>
            <a:off x="4972050" y="1828801"/>
            <a:ext cx="1028700" cy="39265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>
            <a:off x="5600700" y="5977900"/>
            <a:ext cx="500062" cy="25145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>
            <a:off x="4772024" y="6229352"/>
            <a:ext cx="1328738" cy="22859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0800000">
            <a:off x="4514850" y="3486150"/>
            <a:ext cx="1028701" cy="15911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0800000">
            <a:off x="5600701" y="4800599"/>
            <a:ext cx="1000127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1450" y="57150"/>
            <a:ext cx="8743950" cy="68008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CheckingAccount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extends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BankAccount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private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transactionCount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CheckingAccount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(double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initialBalance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super(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initialBalance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this.transactionCount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@Override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public void withdraw() {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super.withdraw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++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this.transactionCount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public void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runThisOnFirstDayOfMonth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if (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this.transactionCount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&gt; 100) {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super.withdraw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(10.00);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this.transactionCount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00648" y="2743200"/>
            <a:ext cx="3714752" cy="126188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Overrides inherited </a:t>
            </a:r>
            <a:r>
              <a:rPr lang="en-US" sz="1600" i="1" dirty="0" smtClean="0">
                <a:solidFill>
                  <a:schemeClr val="bg1"/>
                </a:solidFill>
              </a:rPr>
              <a:t>withdraw</a:t>
            </a:r>
            <a:r>
              <a:rPr lang="en-US" sz="1600" dirty="0" smtClean="0">
                <a:solidFill>
                  <a:schemeClr val="bg1"/>
                </a:solidFill>
              </a:rPr>
              <a:t> method and also calls inherited </a:t>
            </a:r>
            <a:r>
              <a:rPr lang="en-US" sz="1600" i="1" dirty="0" smtClean="0">
                <a:solidFill>
                  <a:schemeClr val="bg1"/>
                </a:solidFill>
              </a:rPr>
              <a:t>withdraw </a:t>
            </a:r>
            <a:r>
              <a:rPr lang="en-US" sz="1600" dirty="0" smtClean="0">
                <a:solidFill>
                  <a:schemeClr val="bg1"/>
                </a:solidFill>
              </a:rPr>
              <a:t>method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  </a:t>
            </a:r>
            <a:r>
              <a:rPr lang="en-US" sz="1200" dirty="0" smtClean="0">
                <a:solidFill>
                  <a:schemeClr val="bg1"/>
                </a:solidFill>
              </a:rPr>
              <a:t>The class would have, but I have not shown, a similar </a:t>
            </a:r>
            <a:r>
              <a:rPr lang="en-US" sz="1200" i="1" dirty="0" smtClean="0">
                <a:solidFill>
                  <a:schemeClr val="bg1"/>
                </a:solidFill>
              </a:rPr>
              <a:t>deposit</a:t>
            </a:r>
            <a:r>
              <a:rPr lang="en-US" sz="1200" dirty="0" smtClean="0">
                <a:solidFill>
                  <a:schemeClr val="bg1"/>
                </a:solidFill>
              </a:rPr>
              <a:t> method.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00648" y="5429250"/>
            <a:ext cx="3714752" cy="1077218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This (rather silly) checking account charges a $10 fee if you do more than 100 transactions in a month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  Note call to superclass’ </a:t>
            </a:r>
            <a:r>
              <a:rPr lang="en-US" sz="1600" i="1" dirty="0" smtClean="0">
                <a:solidFill>
                  <a:schemeClr val="bg1"/>
                </a:solidFill>
              </a:rPr>
              <a:t>withdraw</a:t>
            </a:r>
            <a:endParaRPr lang="en-US" sz="16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on brainstorming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130000" t="-95000" r="40000" b="21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on brainstorming</Template>
  <TotalTime>0</TotalTime>
  <Words>353</Words>
  <Application>Microsoft Office PowerPoint</Application>
  <PresentationFormat>On-screen Show (4:3)</PresentationFormat>
  <Paragraphs>102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Presentation on brainstorming</vt:lpstr>
      <vt:lpstr>Inheritance – what is it?</vt:lpstr>
      <vt:lpstr>Slide 2</vt:lpstr>
      <vt:lpstr>Slide 3</vt:lpstr>
      <vt:lpstr>Slide 4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2007-11-19T15:20:41Z</dcterms:created>
  <dcterms:modified xsi:type="dcterms:W3CDTF">2009-03-26T15:48:44Z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TC101671231033</vt:lpwstr>
  </property>
</Properties>
</file>