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7" r:id="rId2"/>
    <p:sldId id="280" r:id="rId3"/>
    <p:sldId id="281" r:id="rId4"/>
    <p:sldId id="283" r:id="rId5"/>
    <p:sldId id="284" r:id="rId6"/>
    <p:sldId id="282" r:id="rId7"/>
    <p:sldId id="28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47DDA-B0CB-4687-A323-4DB849E34133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A2E15-E5EF-4726-8D58-866A231D6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/>
          <a:lstStyle/>
          <a:p>
            <a:r>
              <a:rPr lang="en-US" dirty="0" smtClean="0"/>
              <a:t>Implementing </a:t>
            </a:r>
            <a:r>
              <a:rPr lang="en-US" dirty="0" smtClean="0"/>
              <a:t>a class</a:t>
            </a:r>
          </a:p>
          <a:p>
            <a:pPr lvl="1"/>
            <a:r>
              <a:rPr lang="en-US" dirty="0" smtClean="0"/>
              <a:t>Implementing an </a:t>
            </a:r>
            <a:r>
              <a:rPr lang="en-US" b="1" dirty="0" smtClean="0">
                <a:solidFill>
                  <a:srgbClr val="FF0000"/>
                </a:solidFill>
              </a:rPr>
              <a:t>interface</a:t>
            </a:r>
          </a:p>
          <a:p>
            <a:pPr lvl="1"/>
            <a:r>
              <a:rPr lang="en-US" dirty="0" smtClean="0"/>
              <a:t>Using </a:t>
            </a:r>
            <a:r>
              <a:rPr lang="en-US" b="1" dirty="0" smtClean="0">
                <a:solidFill>
                  <a:srgbClr val="FF0000"/>
                </a:solidFill>
              </a:rPr>
              <a:t>documented stubs </a:t>
            </a:r>
            <a:r>
              <a:rPr lang="en-US" dirty="0" smtClean="0"/>
              <a:t>before coding</a:t>
            </a:r>
          </a:p>
          <a:p>
            <a:pPr lvl="1"/>
            <a:r>
              <a:rPr lang="en-US" dirty="0" smtClean="0"/>
              <a:t>Writing </a:t>
            </a:r>
            <a:r>
              <a:rPr lang="en-US" b="1" dirty="0" smtClean="0">
                <a:solidFill>
                  <a:srgbClr val="FF0000"/>
                </a:solidFill>
              </a:rPr>
              <a:t>JUnit tests </a:t>
            </a:r>
            <a:r>
              <a:rPr lang="en-US" dirty="0" smtClean="0"/>
              <a:t>before </a:t>
            </a:r>
            <a:r>
              <a:rPr lang="en-US" dirty="0" smtClean="0"/>
              <a:t>coding</a:t>
            </a:r>
          </a:p>
          <a:p>
            <a:pPr lvl="1"/>
            <a:r>
              <a:rPr lang="en-US" dirty="0" smtClean="0"/>
              <a:t>Using </a:t>
            </a:r>
            <a:r>
              <a:rPr lang="en-US" b="1" dirty="0" smtClean="0">
                <a:solidFill>
                  <a:srgbClr val="FF0000"/>
                </a:solidFill>
              </a:rPr>
              <a:t>fields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76600" y="2286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CSSE 220 Object-Oriented Software Development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2209800" cy="4483291"/>
          </a:xfrm>
        </p:spPr>
        <p:txBody>
          <a:bodyPr>
            <a:normAutofit/>
          </a:bodyPr>
          <a:lstStyle/>
          <a:p>
            <a:r>
              <a:rPr lang="en-US" sz="1200" dirty="0" smtClean="0"/>
              <a:t>Step 1:  Create the Shouter class with documented stubs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Do you see:</a:t>
            </a:r>
          </a:p>
          <a:p>
            <a:r>
              <a:rPr lang="en-US" sz="1200" dirty="0" smtClean="0"/>
              <a:t>What is a </a:t>
            </a:r>
            <a:r>
              <a:rPr lang="en-US" sz="1200" b="1" i="1" dirty="0" smtClean="0">
                <a:solidFill>
                  <a:srgbClr val="FF0000"/>
                </a:solidFill>
              </a:rPr>
              <a:t>stub</a:t>
            </a:r>
            <a:r>
              <a:rPr lang="en-US" sz="1200" dirty="0" smtClean="0"/>
              <a:t>?</a:t>
            </a:r>
          </a:p>
          <a:p>
            <a:r>
              <a:rPr lang="en-US" sz="1200" dirty="0" smtClean="0"/>
              <a:t>What is </a:t>
            </a:r>
            <a:r>
              <a:rPr lang="en-US" sz="1200" dirty="0" smtClean="0"/>
              <a:t>a</a:t>
            </a:r>
            <a:br>
              <a:rPr lang="en-US" sz="1200" dirty="0" smtClean="0"/>
            </a:br>
            <a:r>
              <a:rPr lang="en-US" sz="1200" b="1" i="1" dirty="0" smtClean="0">
                <a:solidFill>
                  <a:srgbClr val="FF0000"/>
                </a:solidFill>
              </a:rPr>
              <a:t>documented</a:t>
            </a:r>
            <a:r>
              <a:rPr lang="en-US" sz="1200" dirty="0" smtClean="0"/>
              <a:t> </a:t>
            </a:r>
            <a:r>
              <a:rPr lang="en-US" sz="1200" dirty="0" smtClean="0"/>
              <a:t>stub?</a:t>
            </a:r>
          </a:p>
          <a:p>
            <a:r>
              <a:rPr lang="en-US" sz="1200" dirty="0" smtClean="0"/>
              <a:t>What must you document?  (Answer: every </a:t>
            </a:r>
            <a:r>
              <a:rPr lang="en-US" sz="1200" i="1" dirty="0" smtClean="0"/>
              <a:t>public</a:t>
            </a:r>
            <a:r>
              <a:rPr lang="en-US" sz="1200" dirty="0" smtClean="0"/>
              <a:t> thing)</a:t>
            </a:r>
          </a:p>
          <a:p>
            <a:r>
              <a:rPr lang="en-US" sz="1200" dirty="0" smtClean="0"/>
              <a:t>What is the form for a </a:t>
            </a:r>
            <a:r>
              <a:rPr lang="en-US" sz="1200" dirty="0" err="1" smtClean="0"/>
              <a:t>Javadoc</a:t>
            </a:r>
            <a:r>
              <a:rPr lang="en-US" sz="1200" dirty="0" smtClean="0"/>
              <a:t>?</a:t>
            </a:r>
          </a:p>
          <a:p>
            <a:r>
              <a:rPr lang="en-US" sz="1200" dirty="0" smtClean="0"/>
              <a:t>What does </a:t>
            </a:r>
            <a:r>
              <a:rPr lang="en-US" sz="1200" i="1" dirty="0" smtClean="0"/>
              <a:t>“implements </a:t>
            </a:r>
            <a:r>
              <a:rPr lang="en-US" sz="1200" i="1" dirty="0" err="1" smtClean="0"/>
              <a:t>StringTransformable</a:t>
            </a:r>
            <a:r>
              <a:rPr lang="en-US" sz="1200" i="1" dirty="0" smtClean="0"/>
              <a:t>” </a:t>
            </a:r>
            <a:r>
              <a:rPr lang="en-US" sz="1200" dirty="0" smtClean="0"/>
              <a:t>mean?  Why is it important</a:t>
            </a:r>
            <a:r>
              <a:rPr lang="en-US" sz="1200" dirty="0" smtClean="0"/>
              <a:t>?</a:t>
            </a:r>
          </a:p>
          <a:p>
            <a:r>
              <a:rPr lang="en-US" sz="1200" dirty="0" smtClean="0"/>
              <a:t>What is the form of this class?</a:t>
            </a:r>
          </a:p>
          <a:p>
            <a:r>
              <a:rPr lang="en-US" sz="1200" dirty="0" smtClean="0"/>
              <a:t>What is a </a:t>
            </a:r>
            <a:r>
              <a:rPr lang="en-US" sz="1200" b="1" i="1" dirty="0" smtClean="0">
                <a:solidFill>
                  <a:srgbClr val="FF0000"/>
                </a:solidFill>
              </a:rPr>
              <a:t>constructor</a:t>
            </a:r>
            <a:r>
              <a:rPr lang="en-US" sz="1200" dirty="0" smtClean="0"/>
              <a:t>?</a:t>
            </a:r>
            <a:endParaRPr lang="en-US" sz="1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r>
              <a:rPr lang="en-US" dirty="0" smtClean="0"/>
              <a:t>Shouter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52400"/>
            <a:ext cx="6924353" cy="5943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953000" y="6096000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Questions on the above?</a:t>
            </a:r>
            <a:br>
              <a:rPr lang="en-US" dirty="0" smtClean="0"/>
            </a:br>
            <a:r>
              <a:rPr lang="en-US" dirty="0" smtClean="0"/>
              <a:t>Did you get yours peer-reviewed?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47800"/>
            <a:ext cx="24384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200" dirty="0" smtClean="0"/>
              <a:t>Step 2:  Write JUnit tests for the constructors and methods of Shouter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Do you see why:</a:t>
            </a:r>
          </a:p>
          <a:p>
            <a:r>
              <a:rPr lang="en-US" sz="1200" dirty="0" smtClean="0"/>
              <a:t>We test only </a:t>
            </a:r>
            <a:r>
              <a:rPr lang="en-US" sz="1200" i="1" dirty="0" smtClean="0"/>
              <a:t>translate</a:t>
            </a:r>
            <a:r>
              <a:rPr lang="en-US" sz="1200" dirty="0" smtClean="0"/>
              <a:t> here?</a:t>
            </a:r>
          </a:p>
          <a:p>
            <a:r>
              <a:rPr lang="en-US" sz="1200" dirty="0" smtClean="0"/>
              <a:t>There is a field for a Shouter object?</a:t>
            </a:r>
          </a:p>
          <a:p>
            <a:r>
              <a:rPr lang="en-US" sz="1200" dirty="0" smtClean="0"/>
              <a:t>How </a:t>
            </a:r>
            <a:r>
              <a:rPr lang="en-US" sz="1200" i="1" dirty="0" smtClean="0"/>
              <a:t>setup</a:t>
            </a:r>
            <a:r>
              <a:rPr lang="en-US" sz="1200" dirty="0" smtClean="0"/>
              <a:t> initializes that field?</a:t>
            </a:r>
          </a:p>
          <a:p>
            <a:r>
              <a:rPr lang="en-US" sz="1200" dirty="0" smtClean="0"/>
              <a:t>How </a:t>
            </a:r>
            <a:r>
              <a:rPr lang="en-US" sz="1200" i="1" dirty="0" err="1" smtClean="0"/>
              <a:t>assertEquals</a:t>
            </a:r>
            <a:r>
              <a:rPr lang="en-US" sz="1200" dirty="0" smtClean="0"/>
              <a:t> works?</a:t>
            </a:r>
          </a:p>
          <a:p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Test cases continue on the next slides.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r>
              <a:rPr lang="en-US" dirty="0" smtClean="0"/>
              <a:t>Shouter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52400"/>
            <a:ext cx="6591300" cy="635207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47800"/>
            <a:ext cx="1752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200" dirty="0" smtClean="0"/>
              <a:t>Step 2: </a:t>
            </a:r>
            <a:r>
              <a:rPr lang="en-US" sz="1200" dirty="0" smtClean="0"/>
              <a:t>Write JUnit tests for the constructors and methods of Shouter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Do you see why:</a:t>
            </a:r>
          </a:p>
          <a:p>
            <a:r>
              <a:rPr lang="en-US" sz="1200" dirty="0" smtClean="0"/>
              <a:t>These are good test cases?</a:t>
            </a:r>
          </a:p>
          <a:p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One last test case – testing long Strings – is on the next slide.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Shouter</a:t>
            </a:r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76200"/>
            <a:ext cx="7399337" cy="6684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90800" y="4800600"/>
            <a:ext cx="6248400" cy="1905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200" dirty="0" smtClean="0"/>
              <a:t>Step 2: </a:t>
            </a:r>
            <a:r>
              <a:rPr lang="en-US" sz="1200" dirty="0" smtClean="0"/>
              <a:t>Write JUnit tests for the constructors and methods of Shouter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Do you see why:</a:t>
            </a:r>
          </a:p>
          <a:p>
            <a:r>
              <a:rPr lang="en-US" sz="1200" dirty="0" smtClean="0"/>
              <a:t>How this uses </a:t>
            </a:r>
            <a:r>
              <a:rPr lang="en-US" sz="1200" i="1" dirty="0" err="1" smtClean="0"/>
              <a:t>concat</a:t>
            </a:r>
            <a:r>
              <a:rPr lang="en-US" sz="1200" dirty="0" smtClean="0"/>
              <a:t> and assignment to build long Strings?</a:t>
            </a:r>
          </a:p>
          <a:p>
            <a:r>
              <a:rPr lang="en-US" sz="1200" dirty="0" smtClean="0"/>
              <a:t>We should perhaps test </a:t>
            </a:r>
            <a:r>
              <a:rPr lang="en-US" sz="1200" i="1" dirty="0" smtClean="0"/>
              <a:t>how long</a:t>
            </a:r>
            <a:r>
              <a:rPr lang="en-US" sz="1200" dirty="0" smtClean="0"/>
              <a:t> the method takes?  </a:t>
            </a:r>
          </a:p>
          <a:p>
            <a:pPr>
              <a:buNone/>
            </a:pPr>
            <a:r>
              <a:rPr lang="en-US" sz="1200" dirty="0" smtClean="0"/>
              <a:t>	</a:t>
            </a:r>
            <a:r>
              <a:rPr lang="en-US" sz="1200" dirty="0" smtClean="0"/>
              <a:t>JUnit can do that, but we won’t take the time to do so today.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Questions on JUnit tests?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Shouter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838200"/>
            <a:ext cx="8787256" cy="3886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22098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200" dirty="0" smtClean="0"/>
              <a:t>Step 3:  Implement the class, then test and debug code and/or tests.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Do you see:</a:t>
            </a:r>
          </a:p>
          <a:p>
            <a:r>
              <a:rPr lang="en-US" sz="1200" dirty="0" smtClean="0"/>
              <a:t>Why implementing </a:t>
            </a:r>
            <a:r>
              <a:rPr lang="en-US" sz="1200" i="1" dirty="0" smtClean="0"/>
              <a:t>transform</a:t>
            </a:r>
            <a:r>
              <a:rPr lang="en-US" sz="1200" dirty="0" smtClean="0"/>
              <a:t>:</a:t>
            </a:r>
          </a:p>
          <a:p>
            <a:pPr lvl="1"/>
            <a:r>
              <a:rPr lang="en-US" sz="1200" dirty="0" smtClean="0"/>
              <a:t>starts with </a:t>
            </a:r>
            <a:r>
              <a:rPr lang="en-US" sz="1200" i="1" dirty="0" err="1" smtClean="0"/>
              <a:t>stringToTransfor</a:t>
            </a:r>
            <a:r>
              <a:rPr lang="en-US" sz="1200" i="1" dirty="0" err="1" smtClean="0"/>
              <a:t>m</a:t>
            </a:r>
            <a:r>
              <a:rPr lang="en-US" sz="1200" dirty="0" smtClean="0"/>
              <a:t>?</a:t>
            </a:r>
          </a:p>
          <a:p>
            <a:pPr lvl="1"/>
            <a:r>
              <a:rPr lang="en-US" sz="1200" dirty="0" smtClean="0"/>
              <a:t>Continues with a dot?</a:t>
            </a:r>
          </a:p>
          <a:p>
            <a:r>
              <a:rPr lang="en-US" sz="1200" dirty="0" smtClean="0"/>
              <a:t>How you found the right method (</a:t>
            </a:r>
            <a:r>
              <a:rPr lang="en-US" sz="1200" i="1" dirty="0" err="1" smtClean="0"/>
              <a:t>toUpperCase</a:t>
            </a:r>
            <a:r>
              <a:rPr lang="en-US" sz="1200" dirty="0" smtClean="0"/>
              <a:t>) to call?</a:t>
            </a:r>
          </a:p>
          <a:p>
            <a:r>
              <a:rPr lang="en-US" sz="1200" dirty="0" smtClean="0"/>
              <a:t>Why you don’t need a local variable in </a:t>
            </a:r>
            <a:r>
              <a:rPr lang="en-US" sz="1200" i="1" dirty="0" smtClean="0"/>
              <a:t>transform</a:t>
            </a:r>
            <a:r>
              <a:rPr lang="en-US" sz="1200" dirty="0" smtClean="0"/>
              <a:t>?</a:t>
            </a:r>
          </a:p>
          <a:p>
            <a:r>
              <a:rPr lang="en-US" sz="1200" dirty="0" smtClean="0"/>
              <a:t>Why the constructor does nothing?</a:t>
            </a:r>
          </a:p>
          <a:p>
            <a:r>
              <a:rPr lang="en-US" sz="1200" dirty="0" smtClean="0"/>
              <a:t>Why you should have the comment that it does nothing?</a:t>
            </a:r>
          </a:p>
          <a:p>
            <a:pPr lvl="1"/>
            <a:endParaRPr lang="en-US" sz="1200" dirty="0" smtClean="0"/>
          </a:p>
          <a:p>
            <a:pPr>
              <a:buNone/>
            </a:pPr>
            <a:endParaRPr lang="en-US" sz="1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US" dirty="0" smtClean="0"/>
              <a:t>Shouter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52399"/>
            <a:ext cx="6877051" cy="54947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cxnSp>
        <p:nvCxnSpPr>
          <p:cNvPr id="10" name="Straight Arrow Connector 9"/>
          <p:cNvCxnSpPr/>
          <p:nvPr/>
        </p:nvCxnSpPr>
        <p:spPr>
          <a:xfrm rot="16200000" flipV="1">
            <a:off x="5829300" y="5372100"/>
            <a:ext cx="990600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V="1">
            <a:off x="5410200" y="3124200"/>
            <a:ext cx="3810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are </a:t>
            </a:r>
            <a:r>
              <a:rPr lang="en-US" b="1" i="1" dirty="0" smtClean="0">
                <a:solidFill>
                  <a:srgbClr val="FF0000"/>
                </a:solidFill>
              </a:rPr>
              <a:t>fields</a:t>
            </a:r>
            <a:r>
              <a:rPr lang="en-US" dirty="0" smtClean="0"/>
              <a:t> (aka </a:t>
            </a:r>
            <a:r>
              <a:rPr lang="en-US" b="1" i="1" dirty="0" smtClean="0">
                <a:solidFill>
                  <a:srgbClr val="FF0000"/>
                </a:solidFill>
              </a:rPr>
              <a:t>member variables</a:t>
            </a:r>
            <a:r>
              <a:rPr lang="en-US" dirty="0" smtClean="0"/>
              <a:t>) of a class?</a:t>
            </a:r>
          </a:p>
          <a:p>
            <a:endParaRPr lang="en-US" dirty="0" smtClean="0"/>
          </a:p>
          <a:p>
            <a:r>
              <a:rPr lang="en-US" dirty="0" smtClean="0"/>
              <a:t>When does a class need fields?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Example:  </a:t>
            </a:r>
            <a:r>
              <a:rPr lang="en-US" dirty="0" err="1" smtClean="0"/>
              <a:t>TestShouter</a:t>
            </a:r>
            <a:r>
              <a:rPr lang="en-US" dirty="0" smtClean="0"/>
              <a:t> needs a field.</a:t>
            </a:r>
          </a:p>
          <a:p>
            <a:pPr lvl="2"/>
            <a:r>
              <a:rPr lang="en-US" dirty="0" smtClean="0"/>
              <a:t>What is the field?</a:t>
            </a:r>
          </a:p>
          <a:p>
            <a:pPr lvl="2"/>
            <a:r>
              <a:rPr lang="en-US" dirty="0" smtClean="0"/>
              <a:t>Why is it needed?</a:t>
            </a:r>
          </a:p>
          <a:p>
            <a:pPr lvl="2"/>
            <a:r>
              <a:rPr lang="en-US" dirty="0" smtClean="0"/>
              <a:t>How is it initialized?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Example:  </a:t>
            </a:r>
            <a:r>
              <a:rPr lang="en-US" dirty="0" smtClean="0"/>
              <a:t>Censor needs </a:t>
            </a:r>
            <a:r>
              <a:rPr lang="en-US" dirty="0" smtClean="0"/>
              <a:t>a field.</a:t>
            </a:r>
          </a:p>
          <a:p>
            <a:pPr lvl="2"/>
            <a:r>
              <a:rPr lang="en-US" dirty="0" smtClean="0"/>
              <a:t>What is the field?</a:t>
            </a:r>
          </a:p>
          <a:p>
            <a:pPr lvl="2"/>
            <a:r>
              <a:rPr lang="en-US" dirty="0" smtClean="0"/>
              <a:t>Why is it needed?</a:t>
            </a:r>
          </a:p>
          <a:p>
            <a:pPr lvl="2"/>
            <a:r>
              <a:rPr lang="en-US" dirty="0" smtClean="0"/>
              <a:t>How is it initialized?</a:t>
            </a:r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313</TotalTime>
  <Words>321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Session 3</vt:lpstr>
      <vt:lpstr>Shouter</vt:lpstr>
      <vt:lpstr>Shouter</vt:lpstr>
      <vt:lpstr>Shouter</vt:lpstr>
      <vt:lpstr>Shouter</vt:lpstr>
      <vt:lpstr>Shouter</vt:lpstr>
      <vt:lpstr>Fields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David C. Mutchler</cp:lastModifiedBy>
  <cp:revision>29</cp:revision>
  <dcterms:created xsi:type="dcterms:W3CDTF">2006-08-16T00:00:00Z</dcterms:created>
  <dcterms:modified xsi:type="dcterms:W3CDTF">2009-03-13T15:42:54Z</dcterms:modified>
</cp:coreProperties>
</file>