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8"/>
  </p:notesMasterIdLst>
  <p:handoutMasterIdLst>
    <p:handoutMasterId r:id="rId29"/>
  </p:handoutMasterIdLst>
  <p:sldIdLst>
    <p:sldId id="256" r:id="rId2"/>
    <p:sldId id="382" r:id="rId3"/>
    <p:sldId id="375" r:id="rId4"/>
    <p:sldId id="376" r:id="rId5"/>
    <p:sldId id="377" r:id="rId6"/>
    <p:sldId id="378" r:id="rId7"/>
    <p:sldId id="379" r:id="rId8"/>
    <p:sldId id="380" r:id="rId9"/>
    <p:sldId id="392" r:id="rId10"/>
    <p:sldId id="393" r:id="rId11"/>
    <p:sldId id="394" r:id="rId12"/>
    <p:sldId id="395" r:id="rId13"/>
    <p:sldId id="396" r:id="rId14"/>
    <p:sldId id="397" r:id="rId15"/>
    <p:sldId id="398" r:id="rId16"/>
    <p:sldId id="399" r:id="rId17"/>
    <p:sldId id="400" r:id="rId18"/>
    <p:sldId id="381" r:id="rId19"/>
    <p:sldId id="384" r:id="rId20"/>
    <p:sldId id="385" r:id="rId21"/>
    <p:sldId id="386" r:id="rId22"/>
    <p:sldId id="387" r:id="rId23"/>
    <p:sldId id="388" r:id="rId24"/>
    <p:sldId id="389" r:id="rId25"/>
    <p:sldId id="390" r:id="rId26"/>
    <p:sldId id="391" r:id="rId2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E7D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4347" autoAdjust="0"/>
    <p:restoredTop sz="80840" autoAdjust="0"/>
  </p:normalViewPr>
  <p:slideViewPr>
    <p:cSldViewPr snapToObjects="1">
      <p:cViewPr varScale="1">
        <p:scale>
          <a:sx n="91" d="100"/>
          <a:sy n="91" d="100"/>
        </p:scale>
        <p:origin x="-66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6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t" anchorCtr="0" compatLnSpc="1">
            <a:prstTxWarp prst="textNoShape">
              <a:avLst/>
            </a:prstTxWarp>
          </a:bodyPr>
          <a:lstStyle>
            <a:lvl1pPr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2256" y="0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t" anchorCtr="0" compatLnSpc="1">
            <a:prstTxWarp prst="textNoShape">
              <a:avLst/>
            </a:prstTxWarp>
          </a:bodyPr>
          <a:lstStyle>
            <a:lvl1pPr algn="r"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8516E837-A081-41BB-AA4F-12B6A8F9E660}" type="datetimeFigureOut">
              <a:rPr lang="en-US"/>
              <a:pPr>
                <a:defRPr/>
              </a:pPr>
              <a:t>4/24/2009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b" anchorCtr="0" compatLnSpc="1">
            <a:prstTxWarp prst="textNoShape">
              <a:avLst/>
            </a:prstTxWarp>
          </a:bodyPr>
          <a:lstStyle>
            <a:lvl1pPr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2256" y="8829121"/>
            <a:ext cx="3036623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b" anchorCtr="0" compatLnSpc="1">
            <a:prstTxWarp prst="textNoShape">
              <a:avLst/>
            </a:prstTxWarp>
          </a:bodyPr>
          <a:lstStyle>
            <a:lvl1pPr algn="r"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2A8E32C-3DF2-4E8B-AC86-52A05F24F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t" anchorCtr="0" compatLnSpc="1">
            <a:prstTxWarp prst="textNoShape">
              <a:avLst/>
            </a:prstTxWarp>
          </a:bodyPr>
          <a:lstStyle>
            <a:lvl1pPr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70734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t" anchorCtr="0" compatLnSpc="1">
            <a:prstTxWarp prst="textNoShape">
              <a:avLst/>
            </a:prstTxWarp>
          </a:bodyPr>
          <a:lstStyle>
            <a:lvl1pPr algn="r"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4E10148C-C42E-413C-A45E-BA5FF67BD6E4}" type="datetimeFigureOut">
              <a:rPr lang="en-US"/>
              <a:pPr>
                <a:defRPr/>
              </a:pPr>
              <a:t>4/24/2009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08" tIns="44904" rIns="89808" bIns="4490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701345" y="4416098"/>
            <a:ext cx="5607711" cy="4183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  <a:endParaRPr lang="en-US" noProof="0"/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b" anchorCtr="0" compatLnSpc="1">
            <a:prstTxWarp prst="textNoShape">
              <a:avLst/>
            </a:prstTxWarp>
          </a:bodyPr>
          <a:lstStyle>
            <a:lvl1pPr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70734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57" tIns="46580" rIns="93157" bIns="46580" numCol="1" anchor="b" anchorCtr="0" compatLnSpc="1">
            <a:prstTxWarp prst="textNoShape">
              <a:avLst/>
            </a:prstTxWarp>
          </a:bodyPr>
          <a:lstStyle>
            <a:lvl1pPr algn="r" defTabSz="913525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58D2521B-1240-410D-8E54-525441AFC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Bring Email Client Project Requirements handout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ANGEL PIN: </a:t>
            </a:r>
            <a:r>
              <a:rPr lang="en-US" b="1" dirty="0" smtClean="0"/>
              <a:t>6Z59J4</a:t>
            </a: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We'll talk about Hardy next time, because you can still use a late day until 8:05 tomorrow.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Exam</a:t>
            </a:r>
            <a:r>
              <a:rPr lang="en-US" baseline="0" dirty="0" smtClean="0"/>
              <a:t> 2 is two  weeks from today.</a:t>
            </a: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C3DB03-EC54-45BC-8EDF-E348C681997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Note CashRegister depends on Coin</a:t>
            </a:r>
          </a:p>
          <a:p>
            <a:r>
              <a:rPr lang="en-US" smtClean="0"/>
              <a:t>But Coin does NOT depend on CashRegister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49B5D-B052-4884-AF98-3134CCD2D566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Low coupling </a:t>
            </a:r>
            <a:r>
              <a:rPr lang="en-US" smtClean="0">
                <a:sym typeface="Wingdings" pitchFamily="2" charset="2"/>
              </a:rPr>
              <a:t> less brittle, can change one class without changing the others; can reason about one class without thinking about many others.</a:t>
            </a:r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5A40DA-5FD7-4CCD-82D3-763B0A3D525E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BAACA7-B265-4AD2-A748-CE2622A6451C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We do all this before writing code.  We might do more of it during a project if we get “stuck” while adding a feature.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EDBD61-BBA6-4285-A14F-081BC8AE84AF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Handout requirements for sample project.</a:t>
            </a:r>
          </a:p>
          <a:p>
            <a:r>
              <a:rPr lang="en-US" smtClean="0"/>
              <a:t>Give them a couple of minutes to read, then ask them to underline nouns, plural concepts.</a:t>
            </a:r>
          </a:p>
          <a:p>
            <a:r>
              <a:rPr lang="en-US" smtClean="0"/>
              <a:t>Brainstorm possible classes on the board.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E4C64-A445-4F31-990E-0ED83998FFC6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Flip back to CRC Card Technique slide.  Hand out index cards.  Have the class work in groups of 3 (some 2 if it doesn't come out even). to do CRC cards for the sample.   </a:t>
            </a:r>
            <a:r>
              <a:rPr lang="en-US" b="1" dirty="0" smtClean="0"/>
              <a:t>Make sure there</a:t>
            </a:r>
            <a:r>
              <a:rPr lang="en-US" b="1" baseline="0" dirty="0" smtClean="0"/>
              <a:t> are an even number of groups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After some work time (15-20 minutes?), have the groups </a:t>
            </a:r>
          </a:p>
          <a:p>
            <a:r>
              <a:rPr lang="en-US" dirty="0" smtClean="0"/>
              <a:t>exchange cards with another group. Give feedback</a:t>
            </a:r>
            <a:r>
              <a:rPr lang="en-US" baseline="0" dirty="0" smtClean="0"/>
              <a:t> to other group. </a:t>
            </a:r>
          </a:p>
          <a:p>
            <a:r>
              <a:rPr lang="en-US" baseline="0" dirty="0" smtClean="0"/>
              <a:t>Do you understand the purposes of their classes.  </a:t>
            </a:r>
          </a:p>
          <a:p>
            <a:r>
              <a:rPr lang="en-US" baseline="0" dirty="0" smtClean="0"/>
              <a:t>If you made a UML diagram from their cards, do you think you'd get the same one they got?</a:t>
            </a:r>
          </a:p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55D9B8-F2C0-4469-8444-0C0098C6A5CF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Don’t sweat the differences too much.  Get inheritance and interface implementation right.  OK to use association arrows for the rest.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50CB37-B2F0-4A1B-AF32-CE7208699995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Point out differences in line style and arrow heads/tails.  Note that aggregation uses a special tail.</a:t>
            </a:r>
          </a:p>
          <a:p>
            <a:endParaRPr lang="en-US" smtClean="0"/>
          </a:p>
          <a:p>
            <a:r>
              <a:rPr lang="en-US" smtClean="0"/>
              <a:t>Again, don’t sweat the differences too much.  Get inheritance and interface implementation right.  OK to use association arrows for the rest.</a:t>
            </a:r>
          </a:p>
          <a:p>
            <a:endParaRPr lang="en-US" smtClean="0"/>
          </a:p>
          <a:p>
            <a:r>
              <a:rPr lang="en-US" smtClean="0"/>
              <a:t>Have groups of three draw UML diagrams either on white board or on chartpads.  (I usually take the chart pads off the wall.)</a:t>
            </a:r>
          </a:p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9D3F74-8DF5-4781-8185-FF54779C0724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Briefly discuss what happens in each stage.  Should be review from 120.  </a:t>
            </a:r>
          </a:p>
          <a:p>
            <a:endParaRPr lang="en-US" smtClean="0"/>
          </a:p>
          <a:p>
            <a:r>
              <a:rPr lang="en-US" smtClean="0"/>
              <a:t>Big Java focuses on software development and so omits the maintenance stage.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8C8DB6-8C5B-4954-84C0-6A835582AB6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Cover the material on formal processes quickly.  The intent is just to show that we’re only working with a small slice of the possible approaches.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848C7F-6770-4705-99CB-7058A8E4CCC5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- Pipe dream box is animated.</a:t>
            </a:r>
          </a:p>
          <a:p>
            <a:r>
              <a:rPr lang="en-US" smtClean="0"/>
              <a:t>Waterfall just doesn’t work:</a:t>
            </a:r>
          </a:p>
          <a:p>
            <a:r>
              <a:rPr lang="en-US" smtClean="0"/>
              <a:t>- Changes happen as we learn more about the problem domain (while working on the project).</a:t>
            </a:r>
          </a:p>
          <a:p>
            <a:r>
              <a:rPr lang="en-US" smtClean="0"/>
              <a:t>- Customers want changes.  If they didn’t want to change the system they would built it out of hardware.  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40E90E-48A9-44C3-8CA0-1F5C8475196E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Discuss how each wedge represents a phase of the development process.</a:t>
            </a:r>
          </a:p>
          <a:p>
            <a:r>
              <a:rPr lang="en-US" smtClean="0"/>
              <a:t>- Spiral and prototype appearance is animated</a:t>
            </a:r>
          </a:p>
          <a:p>
            <a:r>
              <a:rPr lang="en-US" smtClean="0"/>
              <a:t>- Risks callout animated: “We’ll get it right on the next cycle” attitude leads to schedule overruns.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50D0C3-35F5-4D5D-98D1-AC0DA8154E2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- Cycles are often 1 day or 1 week, versus months in the spiral model.</a:t>
            </a:r>
          </a:p>
          <a:p>
            <a:r>
              <a:rPr lang="en-US" smtClean="0"/>
              <a:t>- Kent coauthored JUnit (along with Erich Gamma, who was lead developer for Eclipse)</a:t>
            </a:r>
          </a:p>
          <a:p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E538EA-8EF9-4B73-B94C-75CACFF4A29F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The “extreme” in extreme programming is to turn the dial on all these practices “up to 11”.  (Spinal Tap reference.)</a:t>
            </a:r>
          </a:p>
          <a:p>
            <a:endParaRPr lang="en-US" smtClean="0"/>
          </a:p>
          <a:p>
            <a:r>
              <a:rPr lang="en-US" smtClean="0"/>
              <a:t>Refer them to the book or on-line if they want more information.  Just emphasize the key XP practices that we’re using.</a:t>
            </a:r>
          </a:p>
          <a:p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F383D-FA12-45BF-AE9F-E80A08E93269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Discuss why the ‘er’s are highlighted for actors: actors == do-ers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238401-AA4D-4FCE-BCB4-DC68A7EC4078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[outline slide]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D5191C-5CB5-4F3D-ACDF-26F5B74BDE89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4DCC9BD-959A-4C5A-8700-A895AA7614EC}" type="datetime2">
              <a:rPr lang="en-US"/>
              <a:pPr>
                <a:defRPr/>
              </a:pPr>
              <a:t>Friday, April 24, 2009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AD1F58B-5EAE-4DC3-BC58-6BF0C046E3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644F-9CD9-48C6-974D-ACF9291CC1D8}" type="datetime2">
              <a:rPr lang="en-US"/>
              <a:pPr>
                <a:defRPr/>
              </a:pPr>
              <a:t>Friday, April 24,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6FCE6-0D96-4715-BC9F-A002863FD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319D8-AB8C-4ED1-88E2-9DECB738F32F}" type="datetime2">
              <a:rPr lang="en-US"/>
              <a:pPr>
                <a:defRPr/>
              </a:pPr>
              <a:t>Friday, April 24,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BD644-458F-47DB-84C7-39FAC0838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907A6-572E-411F-B721-F8EE3B9C5C64}" type="datetime2">
              <a:rPr lang="en-US"/>
              <a:pPr>
                <a:defRPr/>
              </a:pPr>
              <a:t>Friday, April 24, 2009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3B8FB-B1A0-4415-94C3-4B4632021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>
            <a:spLocks noChangeArrowheads="1"/>
          </p:cNvSpPr>
          <p:nvPr/>
        </p:nvSpPr>
        <p:spPr bwMode="auto"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Chevron 4"/>
          <p:cNvSpPr>
            <a:spLocks noChangeArrowheads="1"/>
          </p:cNvSpPr>
          <p:nvPr/>
        </p:nvSpPr>
        <p:spPr bwMode="auto"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CF0496-0C14-4DF5-8B8B-32761DA5F533}" type="datetime2">
              <a:rPr lang="en-US"/>
              <a:pPr>
                <a:defRPr/>
              </a:pPr>
              <a:t>Friday, April 24, 2009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A6CBEA-F56E-4171-B00C-EA53C41E8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98217F-B407-4A15-B836-D9DF959AC1F6}" type="datetime2">
              <a:rPr lang="en-US"/>
              <a:pPr>
                <a:defRPr/>
              </a:pPr>
              <a:t>Friday, April 24,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0F54D0-4621-411E-AC50-45B277721D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56DAAA-9004-4BF6-A876-00173FBF2B96}" type="datetime2">
              <a:rPr lang="en-US"/>
              <a:pPr>
                <a:defRPr/>
              </a:pPr>
              <a:t>Friday, April 24, 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69807A3-C81A-4B6B-952D-C54E62C634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564378-798E-44DD-AB18-2B92D2E0ABD6}" type="datetime2">
              <a:rPr lang="en-US"/>
              <a:pPr>
                <a:defRPr/>
              </a:pPr>
              <a:t>Friday, April 24, 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EBF4D8C-CFC8-47AD-93C7-378344F76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A0B71-F4E5-4260-9455-1A06E38C05A8}" type="datetime2">
              <a:rPr lang="en-US"/>
              <a:pPr>
                <a:defRPr/>
              </a:pPr>
              <a:t>Friday, April 24, 2009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03292-5063-44A5-97DA-7EF1123AE3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A5F2C6-1D26-442E-970F-4F0B00E10D14}" type="datetime2">
              <a:rPr lang="en-US"/>
              <a:pPr>
                <a:defRPr/>
              </a:pPr>
              <a:t>Friday, April 24, 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A33F77-CDD8-4DD2-8890-6E3412EAD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>
            <a:spLocks noChangeArrowheads="1"/>
          </p:cNvSpPr>
          <p:nvPr/>
        </p:nvSpPr>
        <p:spPr bwMode="auto"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10" name="Chevron 9"/>
          <p:cNvSpPr>
            <a:spLocks noChangeArrowheads="1"/>
          </p:cNvSpPr>
          <p:nvPr/>
        </p:nvSpPr>
        <p:spPr bwMode="auto"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 algn="ctr">
            <a:solidFill>
              <a:srgbClr val="1E768C"/>
            </a:solidFill>
            <a:miter lim="800000"/>
            <a:headEnd/>
            <a:tailEnd/>
          </a:ln>
          <a:effectLst>
            <a:outerShdw dist="25400" dir="5400000" rotWithShape="0">
              <a:srgbClr val="808080">
                <a:alpha val="45999"/>
              </a:srgbClr>
            </a:outerShdw>
          </a:effectLst>
        </p:spPr>
        <p:txBody>
          <a:bodyPr anchor="ctr"/>
          <a:lstStyle>
            <a:extLst/>
          </a:lstStyle>
          <a:p>
            <a:pPr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35C0BBF-9730-4C5E-BDA2-D3C643ED8E50}" type="datetime2">
              <a:rPr lang="en-US"/>
              <a:pPr>
                <a:defRPr/>
              </a:pPr>
              <a:t>Friday, April 24, 2009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FD5925C-56D8-4BB2-AA31-B5A5F0365E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6688B2C-DE84-4D70-812C-9A2D75198C5E}" type="datetime2">
              <a:rPr lang="en-US"/>
              <a:pPr>
                <a:defRPr/>
              </a:pPr>
              <a:t>Friday, April 24, 2009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4CB50D0-78CB-4354-93F6-66F2D12D1A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2" r:id="rId2"/>
    <p:sldLayoutId id="2147484317" r:id="rId3"/>
    <p:sldLayoutId id="2147484318" r:id="rId4"/>
    <p:sldLayoutId id="2147484319" r:id="rId5"/>
    <p:sldLayoutId id="2147484320" r:id="rId6"/>
    <p:sldLayoutId id="2147484313" r:id="rId7"/>
    <p:sldLayoutId id="2147484321" r:id="rId8"/>
    <p:sldLayoutId id="2147484322" r:id="rId9"/>
    <p:sldLayoutId id="2147484314" r:id="rId10"/>
    <p:sldLayoutId id="21474843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/>
          </p:cNvSpPr>
          <p:nvPr>
            <p:ph type="subTitle" idx="1"/>
          </p:nvPr>
        </p:nvSpPr>
        <p:spPr>
          <a:xfrm>
            <a:off x="685800" y="2057400"/>
            <a:ext cx="7772400" cy="259080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Review: Cohesion and Coupling, Mutable, Inheritance</a:t>
            </a:r>
          </a:p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Screen Layouts</a:t>
            </a:r>
          </a:p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Software methodologies – Extreme Programming</a:t>
            </a:r>
          </a:p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Object-Oriented Design – CRC Cards</a:t>
            </a:r>
          </a:p>
          <a:p>
            <a:pPr marR="0" eaLnBrk="1" hangingPunct="1">
              <a:lnSpc>
                <a:spcPct val="90000"/>
              </a:lnSpc>
            </a:pPr>
            <a:r>
              <a:rPr lang="en-US" sz="2500" dirty="0" smtClean="0"/>
              <a:t>- UML class diagrams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Often come from </a:t>
            </a:r>
            <a:r>
              <a:rPr lang="en-US" dirty="0" smtClean="0">
                <a:solidFill>
                  <a:schemeClr val="accent3"/>
                </a:solidFill>
              </a:rPr>
              <a:t>nouns</a:t>
            </a:r>
            <a:r>
              <a:rPr lang="en-US" dirty="0" smtClean="0"/>
              <a:t> in the problem description</a:t>
            </a:r>
          </a:p>
          <a:p>
            <a:pPr>
              <a:defRPr/>
            </a:pPr>
            <a:r>
              <a:rPr lang="en-US" dirty="0" smtClean="0"/>
              <a:t>May…</a:t>
            </a:r>
          </a:p>
          <a:p>
            <a:pPr lvl="1">
              <a:defRPr/>
            </a:pPr>
            <a:r>
              <a:rPr lang="en-US" dirty="0" smtClean="0"/>
              <a:t>Represent </a:t>
            </a:r>
            <a:r>
              <a:rPr lang="en-US" dirty="0" smtClean="0">
                <a:solidFill>
                  <a:schemeClr val="accent3"/>
                </a:solidFill>
              </a:rPr>
              <a:t>single concepts</a:t>
            </a:r>
          </a:p>
          <a:p>
            <a:pPr lvl="2">
              <a:defRPr/>
            </a:pP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Circle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Investment</a:t>
            </a:r>
          </a:p>
          <a:p>
            <a:pPr lvl="1">
              <a:defRPr/>
            </a:pPr>
            <a:r>
              <a:rPr lang="en-US" dirty="0" smtClean="0"/>
              <a:t>Be </a:t>
            </a:r>
            <a:r>
              <a:rPr lang="en-US" dirty="0" smtClean="0">
                <a:solidFill>
                  <a:schemeClr val="accent3"/>
                </a:solidFill>
              </a:rPr>
              <a:t>abstractions of real-life entities</a:t>
            </a:r>
          </a:p>
          <a:p>
            <a:pPr lvl="2">
              <a:defRPr/>
            </a:pPr>
            <a:r>
              <a:rPr lang="en-US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BankAccount</a:t>
            </a:r>
            <a:r>
              <a:rPr lang="en-US" dirty="0" smtClean="0"/>
              <a:t>, </a:t>
            </a:r>
            <a:r>
              <a:rPr lang="en-US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TicTacToeBoard</a:t>
            </a:r>
            <a:endParaRPr lang="en-US" b="1" dirty="0" smtClean="0">
              <a:solidFill>
                <a:schemeClr val="accent1"/>
              </a:solidFill>
              <a:latin typeface="Lucida Sans Typewriter" pitchFamily="49" charset="0"/>
            </a:endParaRPr>
          </a:p>
          <a:p>
            <a:pPr lvl="1">
              <a:defRPr/>
            </a:pPr>
            <a:r>
              <a:rPr lang="en-US" dirty="0" smtClean="0"/>
              <a:t>Be </a:t>
            </a:r>
            <a:r>
              <a:rPr lang="en-US" dirty="0" smtClean="0">
                <a:solidFill>
                  <a:schemeClr val="accent3"/>
                </a:solidFill>
              </a:rPr>
              <a:t>actors</a:t>
            </a:r>
          </a:p>
          <a:p>
            <a:pPr lvl="2">
              <a:defRPr/>
            </a:pP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Scann</a:t>
            </a:r>
            <a:r>
              <a:rPr lang="en-US" b="1" dirty="0" smtClean="0">
                <a:solidFill>
                  <a:schemeClr val="accent5"/>
                </a:solidFill>
                <a:latin typeface="Lucida Sans Typewriter" pitchFamily="49" charset="0"/>
              </a:rPr>
              <a:t>er</a:t>
            </a:r>
            <a:r>
              <a:rPr lang="en-US" dirty="0" smtClean="0"/>
              <a:t>, </a:t>
            </a:r>
            <a:r>
              <a:rPr lang="en-US" b="1" dirty="0" err="1" smtClean="0">
                <a:solidFill>
                  <a:schemeClr val="accent1"/>
                </a:solidFill>
                <a:latin typeface="Lucida Sans Typewriter" pitchFamily="49" charset="0"/>
              </a:rPr>
              <a:t>CircleView</a:t>
            </a:r>
            <a:r>
              <a:rPr lang="en-US" b="1" dirty="0" err="1" smtClean="0">
                <a:solidFill>
                  <a:schemeClr val="accent5"/>
                </a:solidFill>
                <a:latin typeface="Lucida Sans Typewriter" pitchFamily="49" charset="0"/>
              </a:rPr>
              <a:t>er</a:t>
            </a:r>
            <a:endParaRPr lang="en-US" b="1" dirty="0" smtClean="0">
              <a:solidFill>
                <a:schemeClr val="accent5"/>
              </a:solidFill>
              <a:latin typeface="Lucida Sans Typewriter" pitchFamily="49" charset="0"/>
            </a:endParaRPr>
          </a:p>
          <a:p>
            <a:pPr lvl="1">
              <a:defRPr/>
            </a:pPr>
            <a:r>
              <a:rPr lang="en-US" dirty="0" smtClean="0"/>
              <a:t>Be </a:t>
            </a:r>
            <a:r>
              <a:rPr lang="en-US" dirty="0" smtClean="0">
                <a:solidFill>
                  <a:schemeClr val="accent3"/>
                </a:solidFill>
              </a:rPr>
              <a:t>utilities</a:t>
            </a:r>
          </a:p>
          <a:p>
            <a:pPr lvl="2">
              <a:defRPr/>
            </a:pPr>
            <a:r>
              <a:rPr lang="en-US" b="1" dirty="0" smtClean="0">
                <a:solidFill>
                  <a:schemeClr val="accent1"/>
                </a:solidFill>
                <a:latin typeface="Lucida Sans Typewriter" pitchFamily="49" charset="0"/>
              </a:rPr>
              <a:t>Math</a:t>
            </a:r>
            <a:endParaRPr lang="en-US" b="1" dirty="0">
              <a:solidFill>
                <a:schemeClr val="accent1"/>
              </a:solidFill>
              <a:latin typeface="Lucida Sans Typewriter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Good Classes Typically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91400" y="6167438"/>
            <a:ext cx="152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Q2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Can’t tell what it does from its name</a:t>
            </a:r>
          </a:p>
          <a:p>
            <a:pPr lvl="1"/>
            <a:r>
              <a:rPr lang="en-US" b="1" smtClean="0">
                <a:solidFill>
                  <a:schemeClr val="accent2"/>
                </a:solidFill>
                <a:latin typeface="Lucida Sans Typewriter" pitchFamily="49" charset="0"/>
              </a:rPr>
              <a:t>PayCheckProgram</a:t>
            </a:r>
          </a:p>
          <a:p>
            <a:pPr lvl="1"/>
            <a:endParaRPr lang="en-US" smtClean="0"/>
          </a:p>
          <a:p>
            <a:r>
              <a:rPr lang="en-US" smtClean="0"/>
              <a:t>Turning a single action into a class</a:t>
            </a:r>
          </a:p>
          <a:p>
            <a:pPr lvl="1"/>
            <a:r>
              <a:rPr lang="en-US" b="1" smtClean="0">
                <a:solidFill>
                  <a:schemeClr val="accent2"/>
                </a:solidFill>
                <a:latin typeface="Lucida Sans Typewriter" pitchFamily="49" charset="0"/>
              </a:rPr>
              <a:t>ComputePaycheck</a:t>
            </a:r>
          </a:p>
          <a:p>
            <a:pPr lvl="1"/>
            <a:endParaRPr lang="en-US" smtClean="0"/>
          </a:p>
          <a:p>
            <a:r>
              <a:rPr lang="en-US" smtClean="0"/>
              <a:t>Name isn’t a noun</a:t>
            </a:r>
          </a:p>
          <a:p>
            <a:pPr lvl="1"/>
            <a:r>
              <a:rPr lang="en-US" b="1" smtClean="0">
                <a:solidFill>
                  <a:schemeClr val="accent2"/>
                </a:solidFill>
                <a:latin typeface="Lucida Sans Typewriter" pitchFamily="49" charset="0"/>
              </a:rPr>
              <a:t>Interpolate</a:t>
            </a:r>
            <a:r>
              <a:rPr lang="en-US" smtClean="0"/>
              <a:t>, </a:t>
            </a:r>
            <a:r>
              <a:rPr lang="en-US" b="1" smtClean="0">
                <a:solidFill>
                  <a:schemeClr val="accent2"/>
                </a:solidFill>
                <a:latin typeface="Lucida Sans Typewriter" pitchFamily="49" charset="0"/>
              </a:rPr>
              <a:t>Spend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Stinks?  </a:t>
            </a:r>
            <a:r>
              <a:rPr lang="en-US" dirty="0" smtClean="0">
                <a:solidFill>
                  <a:schemeClr val="accent2"/>
                </a:solidFill>
              </a:rPr>
              <a:t>Bad</a:t>
            </a:r>
            <a:r>
              <a:rPr lang="en-US" dirty="0" smtClean="0"/>
              <a:t> Class Smells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91400" y="6167438"/>
            <a:ext cx="152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Q3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Cohesion</a:t>
            </a:r>
          </a:p>
          <a:p>
            <a:endParaRPr lang="en-US" smtClean="0"/>
          </a:p>
          <a:p>
            <a:r>
              <a:rPr lang="en-US" smtClean="0"/>
              <a:t>Coupling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Analyzing Quality of Class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 class should represent a </a:t>
            </a:r>
            <a:r>
              <a:rPr lang="en-US" dirty="0" smtClean="0">
                <a:solidFill>
                  <a:schemeClr val="accent3"/>
                </a:solidFill>
              </a:rPr>
              <a:t>single concept</a:t>
            </a:r>
          </a:p>
          <a:p>
            <a:pPr>
              <a:defRPr/>
            </a:pPr>
            <a:r>
              <a:rPr lang="en-US" dirty="0" smtClean="0"/>
              <a:t>Public methods and constants should be </a:t>
            </a:r>
            <a:r>
              <a:rPr lang="en-US" dirty="0" smtClean="0">
                <a:solidFill>
                  <a:schemeClr val="accent3"/>
                </a:solidFill>
              </a:rPr>
              <a:t>cohesive</a:t>
            </a:r>
          </a:p>
          <a:p>
            <a:pPr>
              <a:defRPr/>
            </a:pPr>
            <a:r>
              <a:rPr lang="en-US" dirty="0" smtClean="0"/>
              <a:t>Which is more cohesive?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Cohesion</a:t>
            </a:r>
            <a:endParaRPr lang="en-US" dirty="0"/>
          </a:p>
        </p:txBody>
      </p: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685800" y="3352800"/>
            <a:ext cx="3048000" cy="2971800"/>
            <a:chOff x="1066800" y="3352800"/>
            <a:chExt cx="3048000" cy="2971800"/>
          </a:xfrm>
        </p:grpSpPr>
        <p:sp>
          <p:nvSpPr>
            <p:cNvPr id="4" name="Rectangle 3"/>
            <p:cNvSpPr/>
            <p:nvPr/>
          </p:nvSpPr>
          <p:spPr>
            <a:xfrm>
              <a:off x="1066800" y="3352800"/>
              <a:ext cx="3048000" cy="5334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err="1"/>
                <a:t>CashRegister</a:t>
              </a:r>
              <a:endParaRPr lang="en-US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066800" y="3886200"/>
              <a:ext cx="3048000" cy="12192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double NICKEL_VALUE</a:t>
              </a:r>
            </a:p>
            <a:p>
              <a:pPr algn="ctr">
                <a:defRPr/>
              </a:pPr>
              <a:r>
                <a:rPr lang="en-US" dirty="0"/>
                <a:t>double DIME_VALUE</a:t>
              </a:r>
            </a:p>
            <a:p>
              <a:pPr algn="ctr">
                <a:defRPr/>
              </a:pPr>
              <a:r>
                <a:rPr lang="en-US" dirty="0"/>
                <a:t>double QUARTER_VALUE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1066800" y="5105400"/>
              <a:ext cx="3048000" cy="1219200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void add(</a:t>
              </a:r>
              <a:r>
                <a:rPr lang="en-US" dirty="0" err="1"/>
                <a:t>int</a:t>
              </a:r>
              <a:r>
                <a:rPr lang="en-US" dirty="0"/>
                <a:t> nickels, </a:t>
              </a:r>
              <a:r>
                <a:rPr lang="en-US" dirty="0" err="1"/>
                <a:t>int</a:t>
              </a:r>
              <a:r>
                <a:rPr lang="en-US" dirty="0"/>
                <a:t> dimes, </a:t>
              </a:r>
              <a:r>
                <a:rPr lang="en-US" dirty="0" err="1"/>
                <a:t>int</a:t>
              </a:r>
              <a:r>
                <a:rPr lang="en-US" dirty="0"/>
                <a:t> quarters)</a:t>
              </a:r>
            </a:p>
            <a:p>
              <a:pPr algn="ctr">
                <a:defRPr/>
              </a:pPr>
              <a:r>
                <a:rPr lang="en-US" dirty="0"/>
                <a:t>…</a:t>
              </a:r>
            </a:p>
          </p:txBody>
        </p:sp>
      </p:grp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4572000" y="3352800"/>
            <a:ext cx="4114800" cy="1447800"/>
            <a:chOff x="4572000" y="3352800"/>
            <a:chExt cx="4114800" cy="1447800"/>
          </a:xfrm>
        </p:grpSpPr>
        <p:sp>
          <p:nvSpPr>
            <p:cNvPr id="7" name="Rectangle 6"/>
            <p:cNvSpPr/>
            <p:nvPr/>
          </p:nvSpPr>
          <p:spPr>
            <a:xfrm>
              <a:off x="4572000" y="3352800"/>
              <a:ext cx="4114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err="1"/>
                <a:t>CashRegister</a:t>
              </a:r>
              <a:endParaRPr lang="en-US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4572000" y="3886200"/>
              <a:ext cx="41148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void add(</a:t>
              </a:r>
              <a:r>
                <a:rPr lang="en-US" dirty="0" err="1"/>
                <a:t>ArrayList</a:t>
              </a:r>
              <a:r>
                <a:rPr lang="en-US" dirty="0"/>
                <a:t>&lt;Coin&gt; coins)</a:t>
              </a:r>
            </a:p>
            <a:p>
              <a:pPr algn="ctr">
                <a:defRPr/>
              </a:pPr>
              <a:r>
                <a:rPr lang="en-US" dirty="0"/>
                <a:t>…</a:t>
              </a:r>
            </a:p>
          </p:txBody>
        </p:sp>
      </p:grp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5181600" y="5410200"/>
            <a:ext cx="2590800" cy="1066800"/>
            <a:chOff x="5105400" y="5105400"/>
            <a:chExt cx="2590800" cy="1066800"/>
          </a:xfrm>
        </p:grpSpPr>
        <p:sp>
          <p:nvSpPr>
            <p:cNvPr id="9" name="Rectangle 8"/>
            <p:cNvSpPr/>
            <p:nvPr/>
          </p:nvSpPr>
          <p:spPr>
            <a:xfrm>
              <a:off x="5105400" y="5105400"/>
              <a:ext cx="2590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Coin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105400" y="5638800"/>
              <a:ext cx="2590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double </a:t>
              </a:r>
              <a:r>
                <a:rPr lang="en-US" dirty="0" err="1"/>
                <a:t>getValue</a:t>
              </a:r>
              <a:r>
                <a:rPr lang="en-US" dirty="0"/>
                <a:t>()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391400" y="6167438"/>
            <a:ext cx="152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Q4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When one classes requires another class to do its job, the first class </a:t>
            </a:r>
            <a:r>
              <a:rPr lang="en-US" dirty="0" smtClean="0">
                <a:solidFill>
                  <a:schemeClr val="accent3"/>
                </a:solidFill>
              </a:rPr>
              <a:t>depends on </a:t>
            </a:r>
            <a:r>
              <a:rPr lang="en-US" dirty="0" smtClean="0"/>
              <a:t>the second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Shown on UML </a:t>
            </a:r>
            <a:br>
              <a:rPr lang="en-US" dirty="0" smtClean="0"/>
            </a:br>
            <a:r>
              <a:rPr lang="en-US" dirty="0" smtClean="0"/>
              <a:t>diagrams as:</a:t>
            </a:r>
          </a:p>
          <a:p>
            <a:pPr lvl="1">
              <a:defRPr/>
            </a:pPr>
            <a:r>
              <a:rPr lang="en-US" dirty="0" smtClean="0"/>
              <a:t>dashed line</a:t>
            </a:r>
          </a:p>
          <a:p>
            <a:pPr lvl="1">
              <a:defRPr/>
            </a:pPr>
            <a:r>
              <a:rPr lang="en-US" dirty="0" smtClean="0"/>
              <a:t>with open arrowhead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Dependency Relationship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572000" y="2743200"/>
            <a:ext cx="4114800" cy="1447800"/>
            <a:chOff x="4572000" y="3352800"/>
            <a:chExt cx="4114800" cy="1447800"/>
          </a:xfrm>
        </p:grpSpPr>
        <p:sp>
          <p:nvSpPr>
            <p:cNvPr id="5" name="Rectangle 4"/>
            <p:cNvSpPr/>
            <p:nvPr/>
          </p:nvSpPr>
          <p:spPr>
            <a:xfrm>
              <a:off x="4572000" y="3352800"/>
              <a:ext cx="4114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err="1"/>
                <a:t>CashRegister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572000" y="3886200"/>
              <a:ext cx="4114800" cy="914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void add(</a:t>
              </a:r>
              <a:r>
                <a:rPr lang="en-US" dirty="0" err="1"/>
                <a:t>ArrayList</a:t>
              </a:r>
              <a:r>
                <a:rPr lang="en-US" dirty="0"/>
                <a:t>&lt;Coin&gt; coins)</a:t>
              </a:r>
            </a:p>
            <a:p>
              <a:pPr algn="ctr">
                <a:defRPr/>
              </a:pPr>
              <a:r>
                <a:rPr lang="en-US" dirty="0"/>
                <a:t>…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5334000" y="5410200"/>
            <a:ext cx="2590800" cy="1066800"/>
            <a:chOff x="5105400" y="5105400"/>
            <a:chExt cx="2590800" cy="1066800"/>
          </a:xfrm>
        </p:grpSpPr>
        <p:sp>
          <p:nvSpPr>
            <p:cNvPr id="8" name="Rectangle 7"/>
            <p:cNvSpPr/>
            <p:nvPr/>
          </p:nvSpPr>
          <p:spPr>
            <a:xfrm>
              <a:off x="5105400" y="5105400"/>
              <a:ext cx="2590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Coin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105400" y="5638800"/>
              <a:ext cx="2590800" cy="5334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/>
                <a:t>double </a:t>
              </a:r>
              <a:r>
                <a:rPr lang="en-US" dirty="0" err="1"/>
                <a:t>getValue</a:t>
              </a:r>
              <a:r>
                <a:rPr lang="en-US" dirty="0"/>
                <a:t>()</a:t>
              </a:r>
            </a:p>
          </p:txBody>
        </p:sp>
      </p:grpSp>
      <p:cxnSp>
        <p:nvCxnSpPr>
          <p:cNvPr id="11" name="Straight Arrow Connector 10"/>
          <p:cNvCxnSpPr>
            <a:stCxn id="6" idx="2"/>
            <a:endCxn id="8" idx="0"/>
          </p:cNvCxnSpPr>
          <p:nvPr/>
        </p:nvCxnSpPr>
        <p:spPr>
          <a:xfrm rot="5400000">
            <a:off x="6019801" y="4800600"/>
            <a:ext cx="1219200" cy="3175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91400" y="6167438"/>
            <a:ext cx="152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Q5</a:t>
            </a:r>
            <a:endParaRPr lang="en-US" sz="2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Lots of dependencies == high coupling</a:t>
            </a:r>
          </a:p>
          <a:p>
            <a:r>
              <a:rPr lang="en-US" smtClean="0"/>
              <a:t>Few dependencies == low coupling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Which is better?  Why?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Coupling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91400" y="6167438"/>
            <a:ext cx="15240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b="1" dirty="0" smtClean="0">
                <a:latin typeface="+mn-lt"/>
              </a:rPr>
              <a:t>Q6</a:t>
            </a:r>
            <a:endParaRPr lang="en-US" sz="2400" b="1" dirty="0">
              <a:latin typeface="+mn-lt"/>
            </a:endParaRPr>
          </a:p>
        </p:txBody>
      </p:sp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533400" y="2590800"/>
            <a:ext cx="3505200" cy="2209800"/>
            <a:chOff x="533400" y="2590800"/>
            <a:chExt cx="3505200" cy="2209800"/>
          </a:xfrm>
        </p:grpSpPr>
        <p:sp>
          <p:nvSpPr>
            <p:cNvPr id="5" name="Rectangle 4"/>
            <p:cNvSpPr/>
            <p:nvPr/>
          </p:nvSpPr>
          <p:spPr>
            <a:xfrm>
              <a:off x="533400" y="2590800"/>
              <a:ext cx="609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38200" y="3430588"/>
              <a:ext cx="609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209800" y="4343400"/>
              <a:ext cx="609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3000" y="4114800"/>
              <a:ext cx="609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62200" y="2592388"/>
              <a:ext cx="609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667000" y="3352800"/>
              <a:ext cx="609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429000" y="2592388"/>
              <a:ext cx="6096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3" name="Straight Arrow Connector 12"/>
            <p:cNvCxnSpPr>
              <a:stCxn id="5" idx="3"/>
              <a:endCxn id="9" idx="1"/>
            </p:cNvCxnSpPr>
            <p:nvPr/>
          </p:nvCxnSpPr>
          <p:spPr>
            <a:xfrm>
              <a:off x="1143000" y="2819400"/>
              <a:ext cx="1219200" cy="1588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5" idx="2"/>
              <a:endCxn id="6" idx="0"/>
            </p:cNvCxnSpPr>
            <p:nvPr/>
          </p:nvCxnSpPr>
          <p:spPr>
            <a:xfrm rot="16200000" flipH="1">
              <a:off x="799306" y="3086894"/>
              <a:ext cx="382588" cy="3048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9" idx="2"/>
              <a:endCxn id="6" idx="3"/>
            </p:cNvCxnSpPr>
            <p:nvPr/>
          </p:nvCxnSpPr>
          <p:spPr>
            <a:xfrm rot="5400000">
              <a:off x="1752600" y="2744788"/>
              <a:ext cx="609600" cy="12192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8" idx="3"/>
              <a:endCxn id="7" idx="1"/>
            </p:cNvCxnSpPr>
            <p:nvPr/>
          </p:nvCxnSpPr>
          <p:spPr>
            <a:xfrm>
              <a:off x="1752600" y="4343400"/>
              <a:ext cx="457200" cy="2286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0"/>
              <a:endCxn id="10" idx="2"/>
            </p:cNvCxnSpPr>
            <p:nvPr/>
          </p:nvCxnSpPr>
          <p:spPr>
            <a:xfrm rot="5400000" flipH="1" flipV="1">
              <a:off x="2476500" y="3848100"/>
              <a:ext cx="533400" cy="4572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7" idx="0"/>
              <a:endCxn id="6" idx="3"/>
            </p:cNvCxnSpPr>
            <p:nvPr/>
          </p:nvCxnSpPr>
          <p:spPr>
            <a:xfrm rot="16200000" flipV="1">
              <a:off x="1639094" y="3467894"/>
              <a:ext cx="684212" cy="10668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9" idx="3"/>
              <a:endCxn id="11" idx="1"/>
            </p:cNvCxnSpPr>
            <p:nvPr/>
          </p:nvCxnSpPr>
          <p:spPr>
            <a:xfrm>
              <a:off x="2971800" y="2820988"/>
              <a:ext cx="457200" cy="1587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11" idx="2"/>
              <a:endCxn id="10" idx="3"/>
            </p:cNvCxnSpPr>
            <p:nvPr/>
          </p:nvCxnSpPr>
          <p:spPr>
            <a:xfrm rot="5400000">
              <a:off x="3239294" y="3086894"/>
              <a:ext cx="531812" cy="4572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10" idx="0"/>
              <a:endCxn id="9" idx="2"/>
            </p:cNvCxnSpPr>
            <p:nvPr/>
          </p:nvCxnSpPr>
          <p:spPr>
            <a:xfrm rot="16200000" flipV="1">
              <a:off x="2667794" y="3048794"/>
              <a:ext cx="303212" cy="3048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10" idx="1"/>
              <a:endCxn id="5" idx="3"/>
            </p:cNvCxnSpPr>
            <p:nvPr/>
          </p:nvCxnSpPr>
          <p:spPr>
            <a:xfrm rot="10800000">
              <a:off x="1143000" y="2819400"/>
              <a:ext cx="1524000" cy="7620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50"/>
          <p:cNvGrpSpPr>
            <a:grpSpLocks/>
          </p:cNvGrpSpPr>
          <p:nvPr/>
        </p:nvGrpSpPr>
        <p:grpSpPr bwMode="auto">
          <a:xfrm>
            <a:off x="4800600" y="2592388"/>
            <a:ext cx="3505200" cy="2209800"/>
            <a:chOff x="533400" y="2590800"/>
            <a:chExt cx="3505200" cy="2209800"/>
          </a:xfrm>
        </p:grpSpPr>
        <p:sp>
          <p:nvSpPr>
            <p:cNvPr id="52" name="Rectangle 51"/>
            <p:cNvSpPr/>
            <p:nvPr/>
          </p:nvSpPr>
          <p:spPr>
            <a:xfrm>
              <a:off x="533400" y="2590800"/>
              <a:ext cx="6096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838200" y="3430587"/>
              <a:ext cx="6096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2209800" y="4343400"/>
              <a:ext cx="6096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143000" y="4114800"/>
              <a:ext cx="6096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2362200" y="2592387"/>
              <a:ext cx="6096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667000" y="3352800"/>
              <a:ext cx="6096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429000" y="2592387"/>
              <a:ext cx="609600" cy="457200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59" name="Straight Arrow Connector 58"/>
            <p:cNvCxnSpPr>
              <a:stCxn id="52" idx="3"/>
              <a:endCxn id="56" idx="1"/>
            </p:cNvCxnSpPr>
            <p:nvPr/>
          </p:nvCxnSpPr>
          <p:spPr>
            <a:xfrm>
              <a:off x="1143000" y="2819400"/>
              <a:ext cx="1219200" cy="1587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2" idx="2"/>
              <a:endCxn id="53" idx="0"/>
            </p:cNvCxnSpPr>
            <p:nvPr/>
          </p:nvCxnSpPr>
          <p:spPr>
            <a:xfrm rot="16200000" flipH="1">
              <a:off x="799306" y="3086894"/>
              <a:ext cx="382587" cy="3048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5" idx="3"/>
              <a:endCxn id="54" idx="1"/>
            </p:cNvCxnSpPr>
            <p:nvPr/>
          </p:nvCxnSpPr>
          <p:spPr>
            <a:xfrm>
              <a:off x="1752600" y="4343400"/>
              <a:ext cx="457200" cy="2286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54" idx="0"/>
              <a:endCxn id="53" idx="3"/>
            </p:cNvCxnSpPr>
            <p:nvPr/>
          </p:nvCxnSpPr>
          <p:spPr>
            <a:xfrm rot="16200000" flipV="1">
              <a:off x="1639093" y="3467894"/>
              <a:ext cx="684213" cy="10668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56" idx="3"/>
              <a:endCxn id="58" idx="1"/>
            </p:cNvCxnSpPr>
            <p:nvPr/>
          </p:nvCxnSpPr>
          <p:spPr>
            <a:xfrm>
              <a:off x="2971800" y="2820987"/>
              <a:ext cx="457200" cy="1588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57" idx="0"/>
              <a:endCxn id="56" idx="2"/>
            </p:cNvCxnSpPr>
            <p:nvPr/>
          </p:nvCxnSpPr>
          <p:spPr>
            <a:xfrm rot="16200000" flipV="1">
              <a:off x="2667793" y="3048794"/>
              <a:ext cx="303213" cy="304800"/>
            </a:xfrm>
            <a:prstGeom prst="straightConnector1">
              <a:avLst/>
            </a:prstGeom>
            <a:ln>
              <a:solidFill>
                <a:schemeClr val="accent3"/>
              </a:solidFill>
              <a:prstDash val="dash"/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1"/>
          <p:cNvSpPr>
            <a:spLocks noGrp="1"/>
          </p:cNvSpPr>
          <p:nvPr>
            <p:ph idx="1"/>
          </p:nvPr>
        </p:nvSpPr>
        <p:spPr>
          <a:xfrm>
            <a:off x="152400" y="1481138"/>
            <a:ext cx="8839200" cy="4525962"/>
          </a:xfrm>
        </p:spPr>
        <p:txBody>
          <a:bodyPr/>
          <a:lstStyle/>
          <a:p>
            <a:r>
              <a:rPr lang="en-US" dirty="0" smtClean="0"/>
              <a:t>High cohesion</a:t>
            </a:r>
          </a:p>
          <a:p>
            <a:endParaRPr lang="en-US" dirty="0" smtClean="0"/>
          </a:p>
          <a:p>
            <a:r>
              <a:rPr lang="en-US" dirty="0" smtClean="0"/>
              <a:t>Low </a:t>
            </a:r>
            <a:r>
              <a:rPr lang="en-US" dirty="0" smtClean="0"/>
              <a:t>coupling</a:t>
            </a:r>
          </a:p>
          <a:p>
            <a:endParaRPr lang="en-US" dirty="0" smtClean="0"/>
          </a:p>
          <a:p>
            <a:r>
              <a:rPr lang="en-US" dirty="0" smtClean="0"/>
              <a:t>Immutable where practical, document where not</a:t>
            </a:r>
          </a:p>
          <a:p>
            <a:endParaRPr lang="en-US" dirty="0" smtClean="0"/>
          </a:p>
          <a:p>
            <a:r>
              <a:rPr lang="en-US" dirty="0" smtClean="0"/>
              <a:t>Inheritance for code reuse</a:t>
            </a:r>
          </a:p>
          <a:p>
            <a:endParaRPr lang="en-US" dirty="0" smtClean="0"/>
          </a:p>
          <a:p>
            <a:r>
              <a:rPr lang="en-US" dirty="0" smtClean="0"/>
              <a:t>Interfaces to allow others to interact with your code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Quality Class Designs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Object-Oriented Design</a:t>
            </a:r>
            <a:endParaRPr lang="en-US" dirty="0"/>
          </a:p>
        </p:txBody>
      </p:sp>
      <p:sp>
        <p:nvSpPr>
          <p:cNvPr id="18435" name="Text Placeholder 4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smtClean="0"/>
              <a:t>A practical technique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We won’t use full-scale, formal methodologies</a:t>
            </a:r>
          </a:p>
          <a:p>
            <a:pPr lvl="1">
              <a:defRPr/>
            </a:pPr>
            <a:r>
              <a:rPr lang="en-US" dirty="0" smtClean="0"/>
              <a:t>Those are in later SE courses</a:t>
            </a:r>
          </a:p>
          <a:p>
            <a:pPr>
              <a:defRPr/>
            </a:pPr>
            <a:r>
              <a:rPr lang="en-US" dirty="0" smtClean="0"/>
              <a:t>We will practice a common object-oriented design technique using </a:t>
            </a:r>
            <a:r>
              <a:rPr lang="en-US" b="1" dirty="0" smtClean="0">
                <a:solidFill>
                  <a:schemeClr val="accent3"/>
                </a:solidFill>
              </a:rPr>
              <a:t>CRC Cards</a:t>
            </a:r>
          </a:p>
          <a:p>
            <a:pPr>
              <a:defRPr/>
            </a:pPr>
            <a:r>
              <a:rPr lang="en-US" dirty="0" smtClean="0"/>
              <a:t>Like any design technique, </a:t>
            </a:r>
            <a:br>
              <a:rPr lang="en-US" dirty="0" smtClean="0"/>
            </a:br>
            <a:r>
              <a:rPr lang="en-US" b="1" dirty="0" smtClean="0"/>
              <a:t>the key to success is practice</a:t>
            </a:r>
            <a:endParaRPr lang="en-US" b="1" dirty="0" smtClean="0">
              <a:solidFill>
                <a:schemeClr val="accent3"/>
              </a:solidFill>
            </a:endParaRPr>
          </a:p>
          <a:p>
            <a:pPr>
              <a:defRPr/>
            </a:pPr>
            <a:endParaRPr lang="en-US" b="1" dirty="0">
              <a:solidFill>
                <a:schemeClr val="accent3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Object-Oriented Design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3887" indent="-514350">
              <a:buFont typeface="+mj-lt"/>
              <a:buAutoNum type="arabicPeriod"/>
              <a:defRPr/>
            </a:pPr>
            <a:r>
              <a:rPr lang="en-US" sz="3600" b="1" dirty="0" smtClean="0">
                <a:solidFill>
                  <a:schemeClr val="accent3"/>
                </a:solidFill>
              </a:rPr>
              <a:t>Discover classes </a:t>
            </a:r>
            <a:r>
              <a:rPr lang="en-US" sz="3600" dirty="0" smtClean="0"/>
              <a:t>based on requirements</a:t>
            </a:r>
          </a:p>
          <a:p>
            <a:pPr marL="623887" indent="-514350">
              <a:buFont typeface="+mj-lt"/>
              <a:buAutoNum type="arabicPeriod"/>
              <a:defRPr/>
            </a:pPr>
            <a:endParaRPr lang="en-US" sz="3600" dirty="0" smtClean="0"/>
          </a:p>
          <a:p>
            <a:pPr marL="623887" indent="-514350">
              <a:buFont typeface="+mj-lt"/>
              <a:buAutoNum type="arabicPeriod"/>
              <a:defRPr/>
            </a:pPr>
            <a:r>
              <a:rPr lang="en-US" sz="3600" b="1" dirty="0" smtClean="0">
                <a:solidFill>
                  <a:schemeClr val="accent3"/>
                </a:solidFill>
              </a:rPr>
              <a:t>Determine responsibilities </a:t>
            </a:r>
            <a:r>
              <a:rPr lang="en-US" sz="3600" dirty="0" smtClean="0"/>
              <a:t>of each class</a:t>
            </a:r>
          </a:p>
          <a:p>
            <a:pPr marL="623887" indent="-514350">
              <a:buFont typeface="+mj-lt"/>
              <a:buAutoNum type="arabicPeriod"/>
              <a:defRPr/>
            </a:pPr>
            <a:endParaRPr lang="en-US" sz="3600" dirty="0" smtClean="0"/>
          </a:p>
          <a:p>
            <a:pPr marL="623887" indent="-514350">
              <a:buFont typeface="+mj-lt"/>
              <a:buAutoNum type="arabicPeriod"/>
              <a:defRPr/>
            </a:pPr>
            <a:r>
              <a:rPr lang="en-US" sz="3600" b="1" dirty="0" smtClean="0">
                <a:solidFill>
                  <a:schemeClr val="accent3"/>
                </a:solidFill>
              </a:rPr>
              <a:t>Describe relationships </a:t>
            </a:r>
            <a:r>
              <a:rPr lang="en-US" sz="3600" dirty="0" smtClean="0"/>
              <a:t>between classes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Key Steps in Our Design Process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077200" y="6248400"/>
            <a:ext cx="990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839967"/>
            <a:ext cx="8229600" cy="2732033"/>
          </a:xfrm>
        </p:spPr>
        <p:txBody>
          <a:bodyPr/>
          <a:lstStyle/>
          <a:p>
            <a:pPr algn="r">
              <a:defRPr/>
            </a:pPr>
            <a:r>
              <a:rPr lang="en-US" sz="4800" dirty="0" smtClean="0"/>
              <a:t>Software</a:t>
            </a:r>
            <a:br>
              <a:rPr lang="en-US" sz="4800" dirty="0" smtClean="0"/>
            </a:br>
            <a:r>
              <a:rPr lang="en-US" sz="4800" dirty="0" smtClean="0"/>
              <a:t>Development</a:t>
            </a:r>
            <a:br>
              <a:rPr lang="en-US" sz="4800" dirty="0" smtClean="0"/>
            </a:br>
            <a:r>
              <a:rPr lang="en-US" sz="4800" dirty="0" smtClean="0"/>
              <a:t>Methods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Brainstorm a list of possible classes</a:t>
            </a:r>
          </a:p>
          <a:p>
            <a:pPr lvl="1">
              <a:defRPr/>
            </a:pPr>
            <a:r>
              <a:rPr lang="en-US" dirty="0" smtClean="0"/>
              <a:t>Anything that might work</a:t>
            </a:r>
          </a:p>
          <a:p>
            <a:pPr lvl="1">
              <a:defRPr/>
            </a:pPr>
            <a:r>
              <a:rPr lang="en-US" dirty="0" smtClean="0"/>
              <a:t>No squashing</a:t>
            </a:r>
          </a:p>
          <a:p>
            <a:pPr>
              <a:defRPr/>
            </a:pPr>
            <a:r>
              <a:rPr lang="en-US" dirty="0" smtClean="0"/>
              <a:t>Prompts:</a:t>
            </a:r>
          </a:p>
          <a:p>
            <a:pPr lvl="1">
              <a:defRPr/>
            </a:pPr>
            <a:r>
              <a:rPr lang="en-US" dirty="0" smtClean="0"/>
              <a:t>Look for </a:t>
            </a:r>
            <a:r>
              <a:rPr lang="en-US" b="1" dirty="0" smtClean="0">
                <a:solidFill>
                  <a:schemeClr val="accent3"/>
                </a:solidFill>
              </a:rPr>
              <a:t>nouns</a:t>
            </a:r>
          </a:p>
          <a:p>
            <a:pPr lvl="1">
              <a:defRPr/>
            </a:pPr>
            <a:r>
              <a:rPr lang="en-US" dirty="0" smtClean="0"/>
              <a:t>Multiple objects are often created from each class </a:t>
            </a:r>
            <a:r>
              <a:rPr lang="en-US" dirty="0" smtClean="0">
                <a:sym typeface="Wingdings" pitchFamily="2" charset="2"/>
              </a:rPr>
              <a:t> so look for </a:t>
            </a:r>
            <a:r>
              <a:rPr lang="en-US" b="1" dirty="0" smtClean="0">
                <a:solidFill>
                  <a:schemeClr val="accent3"/>
                </a:solidFill>
                <a:sym typeface="Wingdings" pitchFamily="2" charset="2"/>
              </a:rPr>
              <a:t>plural concepts</a:t>
            </a:r>
          </a:p>
          <a:p>
            <a:pPr lvl="1">
              <a:defRPr/>
            </a:pPr>
            <a:r>
              <a:rPr lang="en-US" dirty="0" smtClean="0">
                <a:sym typeface="Wingdings" pitchFamily="2" charset="2"/>
              </a:rPr>
              <a:t>Consider how much detail a concept requires:</a:t>
            </a:r>
          </a:p>
          <a:p>
            <a:pPr lvl="2">
              <a:buFont typeface="Wingdings 2" charset="2"/>
              <a:buChar char=""/>
              <a:defRPr/>
            </a:pPr>
            <a:r>
              <a:rPr lang="en-US" dirty="0" smtClean="0">
                <a:sym typeface="Wingdings" pitchFamily="2" charset="2"/>
              </a:rPr>
              <a:t>A lot?  Probably a class</a:t>
            </a:r>
          </a:p>
          <a:p>
            <a:pPr lvl="2">
              <a:buFont typeface="Wingdings 2" charset="2"/>
              <a:buChar char=""/>
              <a:defRPr/>
            </a:pPr>
            <a:r>
              <a:rPr lang="en-US" dirty="0" smtClean="0">
                <a:sym typeface="Wingdings" pitchFamily="2" charset="2"/>
              </a:rPr>
              <a:t>Not much?  Perhaps a primitive type</a:t>
            </a:r>
          </a:p>
          <a:p>
            <a:pPr>
              <a:defRPr/>
            </a:pPr>
            <a:r>
              <a:rPr lang="en-US" spc="-150" dirty="0" smtClean="0">
                <a:sym typeface="Wingdings" pitchFamily="2" charset="2"/>
              </a:rPr>
              <a:t>Don’t expect to find them all  add as needed</a:t>
            </a:r>
            <a:endParaRPr lang="en-US" spc="-15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Discover Classes</a:t>
            </a:r>
            <a:br>
              <a:rPr lang="en-US" dirty="0" smtClean="0"/>
            </a:br>
            <a:r>
              <a:rPr lang="en-US" dirty="0" smtClean="0"/>
              <a:t>Based on Requirements</a:t>
            </a:r>
            <a:endParaRPr lang="en-US" dirty="0"/>
          </a:p>
        </p:txBody>
      </p:sp>
      <p:sp>
        <p:nvSpPr>
          <p:cNvPr id="4" name="Line Callout 1 3"/>
          <p:cNvSpPr/>
          <p:nvPr/>
        </p:nvSpPr>
        <p:spPr>
          <a:xfrm>
            <a:off x="5562600" y="2438400"/>
            <a:ext cx="3352800" cy="622300"/>
          </a:xfrm>
          <a:prstGeom prst="borderCallout1">
            <a:avLst>
              <a:gd name="adj1" fmla="val 18750"/>
              <a:gd name="adj2" fmla="val -8333"/>
              <a:gd name="adj3" fmla="val 147367"/>
              <a:gd name="adj4" fmla="val -607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Tired of hearing this yet?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Look for </a:t>
            </a:r>
            <a:r>
              <a:rPr lang="en-US" b="1" dirty="0" smtClean="0">
                <a:solidFill>
                  <a:schemeClr val="accent3"/>
                </a:solidFill>
              </a:rPr>
              <a:t>verbs</a:t>
            </a:r>
            <a:r>
              <a:rPr lang="en-US" dirty="0" smtClean="0"/>
              <a:t> in the requirements to identify </a:t>
            </a:r>
            <a:r>
              <a:rPr lang="en-US" b="1" dirty="0" smtClean="0">
                <a:solidFill>
                  <a:schemeClr val="accent3"/>
                </a:solidFill>
              </a:rPr>
              <a:t>responsibilities</a:t>
            </a:r>
            <a:r>
              <a:rPr lang="en-US" dirty="0" smtClean="0"/>
              <a:t> of your system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Which class handles the responsibility?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Can use </a:t>
            </a:r>
            <a:r>
              <a:rPr lang="en-US" b="1" dirty="0" smtClean="0">
                <a:solidFill>
                  <a:schemeClr val="accent3"/>
                </a:solidFill>
              </a:rPr>
              <a:t>CRC Cards </a:t>
            </a:r>
            <a:r>
              <a:rPr lang="en-US" dirty="0" smtClean="0"/>
              <a:t>to discover this:</a:t>
            </a:r>
          </a:p>
          <a:p>
            <a:pPr lvl="1">
              <a:defRPr/>
            </a:pPr>
            <a:r>
              <a:rPr lang="en-US" sz="2800" b="1" dirty="0" smtClean="0">
                <a:solidFill>
                  <a:schemeClr val="accent3"/>
                </a:solidFill>
              </a:rPr>
              <a:t>C</a:t>
            </a:r>
            <a:r>
              <a:rPr lang="en-US" sz="2800" b="1" dirty="0" smtClean="0"/>
              <a:t>lasses</a:t>
            </a:r>
          </a:p>
          <a:p>
            <a:pPr lvl="1">
              <a:defRPr/>
            </a:pPr>
            <a:r>
              <a:rPr lang="en-US" sz="2800" b="1" dirty="0" smtClean="0">
                <a:solidFill>
                  <a:schemeClr val="accent3"/>
                </a:solidFill>
              </a:rPr>
              <a:t>R</a:t>
            </a:r>
            <a:r>
              <a:rPr lang="en-US" sz="2800" b="1" dirty="0" smtClean="0"/>
              <a:t>esponsibilities</a:t>
            </a:r>
          </a:p>
          <a:p>
            <a:pPr lvl="1">
              <a:defRPr/>
            </a:pPr>
            <a:r>
              <a:rPr lang="en-US" sz="2800" b="1" dirty="0" smtClean="0">
                <a:solidFill>
                  <a:schemeClr val="accent3"/>
                </a:solidFill>
              </a:rPr>
              <a:t>C</a:t>
            </a:r>
            <a:r>
              <a:rPr lang="en-US" sz="2800" b="1" dirty="0" smtClean="0"/>
              <a:t>ollaborators</a:t>
            </a:r>
            <a:endParaRPr lang="en-US" sz="28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Determine Responsibilities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804862"/>
          </a:xfrm>
        </p:spPr>
        <p:txBody>
          <a:bodyPr/>
          <a:lstStyle/>
          <a:p>
            <a:r>
              <a:rPr lang="en-US" smtClean="0"/>
              <a:t>Use one index card per class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CRC Cards</a:t>
            </a:r>
            <a:endParaRPr lang="en-US" dirty="0"/>
          </a:p>
        </p:txBody>
      </p:sp>
      <p:pic>
        <p:nvPicPr>
          <p:cNvPr id="23556" name="Picture 2" descr="C:\DOCUME~1\ADMINI~1\LOCALS~1\Temp\VMwareDnD\00003c05\CRCCar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6300" y="2667000"/>
            <a:ext cx="4851400" cy="302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Callout 1 4"/>
          <p:cNvSpPr/>
          <p:nvPr/>
        </p:nvSpPr>
        <p:spPr>
          <a:xfrm>
            <a:off x="6477000" y="2057400"/>
            <a:ext cx="2209800" cy="609600"/>
          </a:xfrm>
          <a:prstGeom prst="borderCallout1">
            <a:avLst>
              <a:gd name="adj1" fmla="val 18750"/>
              <a:gd name="adj2" fmla="val -8333"/>
              <a:gd name="adj3" fmla="val 148093"/>
              <a:gd name="adj4" fmla="val -474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Class name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6248400" y="5689600"/>
            <a:ext cx="2438400" cy="609600"/>
          </a:xfrm>
          <a:prstGeom prst="borderCallout1">
            <a:avLst>
              <a:gd name="adj1" fmla="val 18750"/>
              <a:gd name="adj2" fmla="val -8333"/>
              <a:gd name="adj3" fmla="val -230721"/>
              <a:gd name="adj4" fmla="val -257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Collaborators</a:t>
            </a:r>
          </a:p>
        </p:txBody>
      </p:sp>
      <p:sp>
        <p:nvSpPr>
          <p:cNvPr id="7" name="Line Callout 1 6"/>
          <p:cNvSpPr/>
          <p:nvPr/>
        </p:nvSpPr>
        <p:spPr>
          <a:xfrm flipH="1">
            <a:off x="228600" y="5689600"/>
            <a:ext cx="2667000" cy="609600"/>
          </a:xfrm>
          <a:prstGeom prst="borderCallout1">
            <a:avLst>
              <a:gd name="adj1" fmla="val 18750"/>
              <a:gd name="adj2" fmla="val -8333"/>
              <a:gd name="adj3" fmla="val -220552"/>
              <a:gd name="adj4" fmla="val -280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Responsibilities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77200" y="6319838"/>
            <a:ext cx="990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2300" indent="-514350">
              <a:buFont typeface="Lucida Sans Unicode" pitchFamily="34" charset="0"/>
              <a:buAutoNum type="arabicPeriod"/>
            </a:pPr>
            <a:r>
              <a:rPr lang="en-US" smtClean="0"/>
              <a:t>Pick a responsibility of the program</a:t>
            </a:r>
          </a:p>
          <a:p>
            <a:pPr marL="622300" indent="-514350">
              <a:buFont typeface="Lucida Sans Unicode" pitchFamily="34" charset="0"/>
              <a:buAutoNum type="arabicPeriod"/>
            </a:pPr>
            <a:r>
              <a:rPr lang="en-US" smtClean="0"/>
              <a:t>Pick a class to carry out that responsibility</a:t>
            </a:r>
          </a:p>
          <a:p>
            <a:pPr marL="879475" lvl="1" indent="-514350"/>
            <a:r>
              <a:rPr lang="en-US" smtClean="0"/>
              <a:t>Add that responsibility to the class’s card</a:t>
            </a:r>
          </a:p>
          <a:p>
            <a:pPr marL="622300" indent="-514350">
              <a:buFont typeface="Lucida Sans Unicode" pitchFamily="34" charset="0"/>
              <a:buAutoNum type="arabicPeriod"/>
            </a:pPr>
            <a:r>
              <a:rPr lang="en-US" smtClean="0"/>
              <a:t>Can that class carry out the responsibility by itself?</a:t>
            </a:r>
          </a:p>
          <a:p>
            <a:pPr marL="879475" lvl="1" indent="-514350"/>
            <a:r>
              <a:rPr lang="en-US" smtClean="0"/>
              <a:t>Yes </a:t>
            </a:r>
            <a:r>
              <a:rPr lang="en-US" smtClean="0">
                <a:sym typeface="Wingdings" pitchFamily="2" charset="2"/>
              </a:rPr>
              <a:t> Return to step 1</a:t>
            </a:r>
          </a:p>
          <a:p>
            <a:pPr marL="879475" lvl="1" indent="-514350"/>
            <a:r>
              <a:rPr lang="en-US" smtClean="0">
                <a:sym typeface="Wingdings" pitchFamily="2" charset="2"/>
              </a:rPr>
              <a:t>No </a:t>
            </a:r>
          </a:p>
          <a:p>
            <a:pPr marL="1117600" lvl="2" indent="-514350"/>
            <a:r>
              <a:rPr lang="en-US" smtClean="0">
                <a:sym typeface="Wingdings" pitchFamily="2" charset="2"/>
              </a:rPr>
              <a:t>Decide which classes should help</a:t>
            </a:r>
          </a:p>
          <a:p>
            <a:pPr marL="1117600" lvl="2" indent="-514350"/>
            <a:r>
              <a:rPr lang="en-US" smtClean="0">
                <a:sym typeface="Wingdings" pitchFamily="2" charset="2"/>
              </a:rPr>
              <a:t>List them as collaborators on the first card</a:t>
            </a:r>
          </a:p>
          <a:p>
            <a:pPr marL="1117600" lvl="2" indent="-514350"/>
            <a:r>
              <a:rPr lang="en-US" smtClean="0">
                <a:sym typeface="Wingdings" pitchFamily="2" charset="2"/>
              </a:rPr>
              <a:t>Add additional responsibilities to the collaborators’ cards</a:t>
            </a:r>
            <a:endParaRPr lang="en-US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CRC Card Technique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Spread the cards out </a:t>
            </a:r>
            <a:r>
              <a:rPr lang="en-US" dirty="0" smtClean="0"/>
              <a:t>on a table</a:t>
            </a:r>
          </a:p>
          <a:p>
            <a:pPr lvl="1">
              <a:defRPr/>
            </a:pPr>
            <a:r>
              <a:rPr lang="en-US" dirty="0" smtClean="0"/>
              <a:t>Or sticky notes on a whiteboard instead of cards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Use a “token” </a:t>
            </a:r>
            <a:r>
              <a:rPr lang="en-US" dirty="0" smtClean="0"/>
              <a:t>to keep your place</a:t>
            </a:r>
          </a:p>
          <a:p>
            <a:pPr lvl="1">
              <a:defRPr/>
            </a:pPr>
            <a:r>
              <a:rPr lang="en-US" dirty="0" smtClean="0"/>
              <a:t>A quarter or a magnet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Focus on high-level responsibilities</a:t>
            </a:r>
          </a:p>
          <a:p>
            <a:pPr lvl="1">
              <a:defRPr/>
            </a:pPr>
            <a:r>
              <a:rPr lang="en-US" dirty="0" smtClean="0"/>
              <a:t>Some say &lt; 3 per card</a:t>
            </a:r>
          </a:p>
          <a:p>
            <a:pPr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Keep it informal</a:t>
            </a:r>
          </a:p>
          <a:p>
            <a:pPr lvl="1">
              <a:defRPr/>
            </a:pPr>
            <a:r>
              <a:rPr lang="en-US" dirty="0" smtClean="0"/>
              <a:t>Rewrite cards if they get to sloppy</a:t>
            </a:r>
          </a:p>
          <a:p>
            <a:pPr lvl="1">
              <a:defRPr/>
            </a:pPr>
            <a:r>
              <a:rPr lang="en-US" dirty="0" smtClean="0"/>
              <a:t>Tear up mistakes</a:t>
            </a:r>
          </a:p>
          <a:p>
            <a:pPr lvl="1">
              <a:defRPr/>
            </a:pPr>
            <a:r>
              <a:rPr lang="en-US" dirty="0" smtClean="0"/>
              <a:t>Shuffle cards around to keep “friends” together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CRC Card Tips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Classes usually are related to their collaborators</a:t>
            </a:r>
          </a:p>
          <a:p>
            <a:pPr>
              <a:defRPr/>
            </a:pPr>
            <a:r>
              <a:rPr lang="en-US" dirty="0" smtClean="0"/>
              <a:t>Draw a UML class diagram showing how</a:t>
            </a:r>
          </a:p>
          <a:p>
            <a:pPr>
              <a:defRPr/>
            </a:pPr>
            <a:r>
              <a:rPr lang="en-US" dirty="0" smtClean="0"/>
              <a:t>Common relationships: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Inheritance</a:t>
            </a:r>
            <a:r>
              <a:rPr lang="en-US" dirty="0" smtClean="0"/>
              <a:t>: only when subclass </a:t>
            </a:r>
            <a:r>
              <a:rPr lang="en-US" b="1" dirty="0" smtClean="0">
                <a:solidFill>
                  <a:schemeClr val="accent3"/>
                </a:solidFill>
              </a:rPr>
              <a:t>is a</a:t>
            </a:r>
            <a:r>
              <a:rPr lang="en-US" dirty="0" smtClean="0"/>
              <a:t> special case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Aggregation</a:t>
            </a:r>
            <a:r>
              <a:rPr lang="en-US" dirty="0" smtClean="0"/>
              <a:t>: when one class </a:t>
            </a:r>
            <a:r>
              <a:rPr lang="en-US" b="1" dirty="0" smtClean="0">
                <a:solidFill>
                  <a:schemeClr val="accent3"/>
                </a:solidFill>
              </a:rPr>
              <a:t>has a</a:t>
            </a:r>
            <a:r>
              <a:rPr lang="en-US" dirty="0" smtClean="0"/>
              <a:t> </a:t>
            </a:r>
            <a:r>
              <a:rPr lang="en-US" b="1" dirty="0" smtClean="0"/>
              <a:t>field</a:t>
            </a:r>
            <a:r>
              <a:rPr lang="en-US" dirty="0" smtClean="0"/>
              <a:t> that references another class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Dependency</a:t>
            </a:r>
            <a:r>
              <a:rPr lang="en-US" dirty="0" smtClean="0"/>
              <a:t>: like aggregation but transient, usually for method parameters, </a:t>
            </a:r>
            <a:r>
              <a:rPr lang="en-US" b="1" dirty="0" smtClean="0">
                <a:solidFill>
                  <a:schemeClr val="accent3"/>
                </a:solidFill>
              </a:rPr>
              <a:t>“has a” temporarily</a:t>
            </a:r>
          </a:p>
          <a:p>
            <a:pPr lvl="1"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>Association</a:t>
            </a:r>
            <a:r>
              <a:rPr lang="en-US" dirty="0" smtClean="0"/>
              <a:t>: any other relationship, can label the arrow, e.g., </a:t>
            </a:r>
            <a:r>
              <a:rPr lang="en-US" b="1" dirty="0" smtClean="0">
                <a:solidFill>
                  <a:schemeClr val="accent3"/>
                </a:solidFill>
              </a:rPr>
              <a:t>constructs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Describe the Relationships</a:t>
            </a:r>
            <a:endParaRPr lang="en-US" dirty="0"/>
          </a:p>
        </p:txBody>
      </p:sp>
      <p:sp>
        <p:nvSpPr>
          <p:cNvPr id="4" name="Line Callout 1 3"/>
          <p:cNvSpPr/>
          <p:nvPr/>
        </p:nvSpPr>
        <p:spPr>
          <a:xfrm flipH="1">
            <a:off x="0" y="4191000"/>
            <a:ext cx="990600" cy="533400"/>
          </a:xfrm>
          <a:prstGeom prst="borderCallout1">
            <a:avLst>
              <a:gd name="adj1" fmla="val -13211"/>
              <a:gd name="adj2" fmla="val 22958"/>
              <a:gd name="adj3" fmla="val -47306"/>
              <a:gd name="adj4" fmla="val -860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NEW!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Summary of </a:t>
            </a:r>
            <a:br>
              <a:rPr lang="en-US" dirty="0" smtClean="0"/>
            </a:br>
            <a:r>
              <a:rPr lang="en-US" dirty="0" smtClean="0"/>
              <a:t>UML Class Diagram Arrows</a:t>
            </a:r>
            <a:endParaRPr lang="en-US" dirty="0"/>
          </a:p>
        </p:txBody>
      </p:sp>
      <p:pic>
        <p:nvPicPr>
          <p:cNvPr id="27651" name="Picture 3" descr="C:\DOCUME~1\ADMINI~1\LOCALS~1\Temp\VMwareDnD\00007397\UMLArrow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9450" y="1417638"/>
            <a:ext cx="7785100" cy="474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8077200" y="6319838"/>
            <a:ext cx="9906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Software Life Cycle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5" idx="2"/>
            <a:endCxn id="6" idx="0"/>
          </p:cNvCxnSpPr>
          <p:nvPr/>
        </p:nvCxnSpPr>
        <p:spPr>
          <a:xfrm rot="5400000">
            <a:off x="4346575" y="2154238"/>
            <a:ext cx="347663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  <a:endCxn id="7" idx="0"/>
          </p:cNvCxnSpPr>
          <p:nvPr/>
        </p:nvCxnSpPr>
        <p:spPr>
          <a:xfrm rot="5400000">
            <a:off x="4346575" y="3065463"/>
            <a:ext cx="347663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2"/>
            <a:endCxn id="8" idx="0"/>
          </p:cNvCxnSpPr>
          <p:nvPr/>
        </p:nvCxnSpPr>
        <p:spPr>
          <a:xfrm rot="5400000">
            <a:off x="4346575" y="3976688"/>
            <a:ext cx="347663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2"/>
            <a:endCxn id="9" idx="0"/>
          </p:cNvCxnSpPr>
          <p:nvPr/>
        </p:nvCxnSpPr>
        <p:spPr>
          <a:xfrm rot="5400000">
            <a:off x="4346575" y="4887913"/>
            <a:ext cx="347663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2"/>
            <a:endCxn id="10" idx="0"/>
          </p:cNvCxnSpPr>
          <p:nvPr/>
        </p:nvCxnSpPr>
        <p:spPr>
          <a:xfrm rot="5400000">
            <a:off x="4347369" y="5799932"/>
            <a:ext cx="346075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0" idx="1"/>
            <a:endCxn id="5" idx="1"/>
          </p:cNvCxnSpPr>
          <p:nvPr/>
        </p:nvCxnSpPr>
        <p:spPr>
          <a:xfrm rot="10800000">
            <a:off x="3109913" y="1700213"/>
            <a:ext cx="1587" cy="4554537"/>
          </a:xfrm>
          <a:prstGeom prst="bentConnector3">
            <a:avLst>
              <a:gd name="adj1" fmla="val 64242526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ounded Rectangle 4"/>
          <p:cNvSpPr/>
          <p:nvPr/>
        </p:nvSpPr>
        <p:spPr>
          <a:xfrm>
            <a:off x="3109913" y="1417638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Analysis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109913" y="2328863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Design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09913" y="3240088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Implementation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09913" y="4151313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Testing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109913" y="5062538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Deployment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109913" y="5973763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Maintenance</a:t>
            </a:r>
          </a:p>
        </p:txBody>
      </p:sp>
      <p:sp>
        <p:nvSpPr>
          <p:cNvPr id="29" name="Right Brace 28"/>
          <p:cNvSpPr/>
          <p:nvPr/>
        </p:nvSpPr>
        <p:spPr>
          <a:xfrm>
            <a:off x="6005513" y="1417638"/>
            <a:ext cx="547687" cy="4210050"/>
          </a:xfrm>
          <a:prstGeom prst="rightBrac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553200" y="2892425"/>
            <a:ext cx="2362200" cy="12604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Software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Standardized approaches intended to:</a:t>
            </a:r>
          </a:p>
          <a:p>
            <a:pPr lvl="1"/>
            <a:r>
              <a:rPr lang="en-US" smtClean="0"/>
              <a:t>Reduce costs</a:t>
            </a:r>
          </a:p>
          <a:p>
            <a:pPr lvl="1"/>
            <a:r>
              <a:rPr lang="en-US" smtClean="0"/>
              <a:t>Increase predictability of results</a:t>
            </a:r>
          </a:p>
          <a:p>
            <a:pPr lvl="1"/>
            <a:endParaRPr lang="en-US" smtClean="0"/>
          </a:p>
          <a:p>
            <a:r>
              <a:rPr lang="en-US" smtClean="0"/>
              <a:t>Examples:</a:t>
            </a:r>
          </a:p>
          <a:p>
            <a:pPr lvl="1"/>
            <a:r>
              <a:rPr lang="en-US" smtClean="0"/>
              <a:t>Waterfall model</a:t>
            </a:r>
          </a:p>
          <a:p>
            <a:pPr lvl="1"/>
            <a:r>
              <a:rPr lang="en-US" smtClean="0"/>
              <a:t>Spiral model</a:t>
            </a:r>
          </a:p>
          <a:p>
            <a:pPr lvl="1"/>
            <a:r>
              <a:rPr lang="en-US" smtClean="0"/>
              <a:t>“Rational Unified Process”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Formal Development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Waterfall Model</a:t>
            </a:r>
            <a:endParaRPr lang="en-US" dirty="0"/>
          </a:p>
        </p:txBody>
      </p:sp>
      <p:cxnSp>
        <p:nvCxnSpPr>
          <p:cNvPr id="21" name="Elbow Connector 20"/>
          <p:cNvCxnSpPr>
            <a:stCxn id="5" idx="2"/>
            <a:endCxn id="6" idx="0"/>
          </p:cNvCxnSpPr>
          <p:nvPr/>
        </p:nvCxnSpPr>
        <p:spPr>
          <a:xfrm rot="16200000" flipH="1">
            <a:off x="2259012" y="1589088"/>
            <a:ext cx="568325" cy="135255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6" idx="2"/>
            <a:endCxn id="7" idx="0"/>
          </p:cNvCxnSpPr>
          <p:nvPr/>
        </p:nvCxnSpPr>
        <p:spPr>
          <a:xfrm rot="16200000" flipH="1">
            <a:off x="3611562" y="2720976"/>
            <a:ext cx="568325" cy="135255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7" idx="2"/>
            <a:endCxn id="8" idx="0"/>
          </p:cNvCxnSpPr>
          <p:nvPr/>
        </p:nvCxnSpPr>
        <p:spPr>
          <a:xfrm rot="16200000" flipH="1">
            <a:off x="4964112" y="3851276"/>
            <a:ext cx="568325" cy="135255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8" idx="2"/>
            <a:endCxn id="9" idx="0"/>
          </p:cNvCxnSpPr>
          <p:nvPr/>
        </p:nvCxnSpPr>
        <p:spPr>
          <a:xfrm rot="16200000" flipH="1">
            <a:off x="6316662" y="4983163"/>
            <a:ext cx="568325" cy="1352550"/>
          </a:xfrm>
          <a:prstGeom prst="bent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038600" y="1371600"/>
            <a:ext cx="4800600" cy="8302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31775" indent="-231775">
              <a:buFont typeface="Wingdings" pitchFamily="2" charset="2"/>
              <a:buChar char="§"/>
              <a:defRPr/>
            </a:pPr>
            <a:r>
              <a:rPr lang="en-US" sz="2400" dirty="0"/>
              <a:t>Do each stage to completion</a:t>
            </a:r>
          </a:p>
          <a:p>
            <a:pPr marL="231775" indent="-231775">
              <a:buFont typeface="Wingdings" pitchFamily="2" charset="2"/>
              <a:buChar char="§"/>
              <a:defRPr/>
            </a:pPr>
            <a:r>
              <a:rPr lang="en-US" sz="2400" dirty="0"/>
              <a:t>Then do the next stage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85800" y="5091113"/>
            <a:ext cx="3200400" cy="5683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Pipe dream model?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1417638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Analysis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09750" y="2549525"/>
            <a:ext cx="2819400" cy="563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Design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162300" y="3681413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Implementation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14850" y="4811713"/>
            <a:ext cx="2819400" cy="563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Testing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867400" y="5943600"/>
            <a:ext cx="2819400" cy="563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/>
              <a:t>Deployment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ie 42"/>
          <p:cNvSpPr/>
          <p:nvPr/>
        </p:nvSpPr>
        <p:spPr>
          <a:xfrm>
            <a:off x="457200" y="2895600"/>
            <a:ext cx="8229600" cy="3962400"/>
          </a:xfrm>
          <a:prstGeom prst="pie">
            <a:avLst>
              <a:gd name="adj1" fmla="val 11867181"/>
              <a:gd name="adj2" fmla="val 180294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Pie 43"/>
          <p:cNvSpPr/>
          <p:nvPr/>
        </p:nvSpPr>
        <p:spPr>
          <a:xfrm>
            <a:off x="457200" y="2895600"/>
            <a:ext cx="8229600" cy="3962400"/>
          </a:xfrm>
          <a:prstGeom prst="pie">
            <a:avLst>
              <a:gd name="adj1" fmla="val 18099751"/>
              <a:gd name="adj2" fmla="val 21549210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5" name="Pie 44"/>
          <p:cNvSpPr/>
          <p:nvPr/>
        </p:nvSpPr>
        <p:spPr>
          <a:xfrm>
            <a:off x="457200" y="2895600"/>
            <a:ext cx="8229600" cy="3962400"/>
          </a:xfrm>
          <a:prstGeom prst="pie">
            <a:avLst>
              <a:gd name="adj1" fmla="val 21538275"/>
              <a:gd name="adj2" fmla="val 330379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Pie 46"/>
          <p:cNvSpPr/>
          <p:nvPr/>
        </p:nvSpPr>
        <p:spPr>
          <a:xfrm>
            <a:off x="457200" y="2895600"/>
            <a:ext cx="8229600" cy="3962400"/>
          </a:xfrm>
          <a:prstGeom prst="pie">
            <a:avLst>
              <a:gd name="adj1" fmla="val 3303092"/>
              <a:gd name="adj2" fmla="val 955499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Pie 48"/>
          <p:cNvSpPr/>
          <p:nvPr/>
        </p:nvSpPr>
        <p:spPr>
          <a:xfrm>
            <a:off x="457200" y="2895600"/>
            <a:ext cx="8229600" cy="3962400"/>
          </a:xfrm>
          <a:prstGeom prst="pie">
            <a:avLst>
              <a:gd name="adj1" fmla="val 9543181"/>
              <a:gd name="adj2" fmla="val 11843553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67" name="Content Placeholder 14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1414462"/>
          </a:xfrm>
        </p:spPr>
        <p:txBody>
          <a:bodyPr/>
          <a:lstStyle/>
          <a:p>
            <a:r>
              <a:rPr lang="en-US" sz="2400" smtClean="0"/>
              <a:t>Repeat phases in a cycle</a:t>
            </a:r>
          </a:p>
          <a:p>
            <a:r>
              <a:rPr lang="en-US" sz="2400" smtClean="0"/>
              <a:t>Produce a prototype at end of each cycle</a:t>
            </a:r>
          </a:p>
          <a:p>
            <a:r>
              <a:rPr lang="en-US" sz="2400" smtClean="0"/>
              <a:t>Get early feedback, incorporate changes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Spiral Model</a:t>
            </a:r>
            <a:endParaRPr lang="en-US" dirty="0"/>
          </a:p>
        </p:txBody>
      </p:sp>
      <p:sp>
        <p:nvSpPr>
          <p:cNvPr id="33" name="Rounded Rectangle 32"/>
          <p:cNvSpPr/>
          <p:nvPr/>
        </p:nvSpPr>
        <p:spPr>
          <a:xfrm>
            <a:off x="5424488" y="600075"/>
            <a:ext cx="3394075" cy="88741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marL="231775" indent="-231775">
              <a:buFont typeface="Wingdings" pitchFamily="2" charset="2"/>
              <a:buChar char="§"/>
              <a:defRPr/>
            </a:pPr>
            <a:r>
              <a:rPr lang="en-US" sz="2400" dirty="0"/>
              <a:t>Schedule overruns</a:t>
            </a:r>
          </a:p>
          <a:p>
            <a:pPr marL="231775" indent="-231775">
              <a:buFont typeface="Wingdings" pitchFamily="2" charset="2"/>
              <a:buChar char="§"/>
              <a:defRPr/>
            </a:pPr>
            <a:r>
              <a:rPr lang="en-US" sz="2400" dirty="0"/>
              <a:t>Scope creep</a:t>
            </a:r>
          </a:p>
        </p:txBody>
      </p:sp>
      <p:sp>
        <p:nvSpPr>
          <p:cNvPr id="5" name="Rounded Rectangle 4"/>
          <p:cNvSpPr/>
          <p:nvPr/>
        </p:nvSpPr>
        <p:spPr>
          <a:xfrm rot="20986501">
            <a:off x="2306638" y="3143250"/>
            <a:ext cx="2057400" cy="4111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Analysis</a:t>
            </a:r>
          </a:p>
        </p:txBody>
      </p:sp>
      <p:sp>
        <p:nvSpPr>
          <p:cNvPr id="6" name="Rounded Rectangle 5"/>
          <p:cNvSpPr/>
          <p:nvPr/>
        </p:nvSpPr>
        <p:spPr>
          <a:xfrm rot="2572361">
            <a:off x="6999288" y="3811588"/>
            <a:ext cx="1535112" cy="4111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Design</a:t>
            </a:r>
          </a:p>
        </p:txBody>
      </p:sp>
      <p:sp>
        <p:nvSpPr>
          <p:cNvPr id="7" name="Rounded Rectangle 6"/>
          <p:cNvSpPr/>
          <p:nvPr/>
        </p:nvSpPr>
        <p:spPr>
          <a:xfrm rot="19311848">
            <a:off x="6569075" y="5621338"/>
            <a:ext cx="2057400" cy="4111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Implementation</a:t>
            </a:r>
          </a:p>
        </p:txBody>
      </p:sp>
      <p:sp>
        <p:nvSpPr>
          <p:cNvPr id="8" name="Rounded Rectangle 7"/>
          <p:cNvSpPr/>
          <p:nvPr/>
        </p:nvSpPr>
        <p:spPr>
          <a:xfrm rot="1004729">
            <a:off x="1931988" y="5940425"/>
            <a:ext cx="2057400" cy="4111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Testing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49275" y="4300538"/>
            <a:ext cx="1752600" cy="41116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Deployment</a:t>
            </a:r>
          </a:p>
        </p:txBody>
      </p:sp>
      <p:sp>
        <p:nvSpPr>
          <p:cNvPr id="42" name="Freeform 41"/>
          <p:cNvSpPr/>
          <p:nvPr/>
        </p:nvSpPr>
        <p:spPr>
          <a:xfrm>
            <a:off x="1270000" y="3282950"/>
            <a:ext cx="6129338" cy="3617913"/>
          </a:xfrm>
          <a:custGeom>
            <a:avLst/>
            <a:gdLst>
              <a:gd name="connsiteX0" fmla="*/ 2838734 w 6000466"/>
              <a:gd name="connsiteY0" fmla="*/ 1114567 h 3400567"/>
              <a:gd name="connsiteX1" fmla="*/ 3739487 w 6000466"/>
              <a:gd name="connsiteY1" fmla="*/ 1114567 h 3400567"/>
              <a:gd name="connsiteX2" fmla="*/ 3807725 w 6000466"/>
              <a:gd name="connsiteY2" fmla="*/ 1182805 h 3400567"/>
              <a:gd name="connsiteX3" fmla="*/ 3794078 w 6000466"/>
              <a:gd name="connsiteY3" fmla="*/ 2015319 h 3400567"/>
              <a:gd name="connsiteX4" fmla="*/ 2674961 w 6000466"/>
              <a:gd name="connsiteY4" fmla="*/ 2288274 h 3400567"/>
              <a:gd name="connsiteX5" fmla="*/ 1665027 w 6000466"/>
              <a:gd name="connsiteY5" fmla="*/ 1660477 h 3400567"/>
              <a:gd name="connsiteX6" fmla="*/ 2402006 w 6000466"/>
              <a:gd name="connsiteY6" fmla="*/ 541361 h 3400567"/>
              <a:gd name="connsiteX7" fmla="*/ 4558352 w 6000466"/>
              <a:gd name="connsiteY7" fmla="*/ 814316 h 3400567"/>
              <a:gd name="connsiteX8" fmla="*/ 4421875 w 6000466"/>
              <a:gd name="connsiteY8" fmla="*/ 2288274 h 3400567"/>
              <a:gd name="connsiteX9" fmla="*/ 2511188 w 6000466"/>
              <a:gd name="connsiteY9" fmla="*/ 2725002 h 3400567"/>
              <a:gd name="connsiteX10" fmla="*/ 887105 w 6000466"/>
              <a:gd name="connsiteY10" fmla="*/ 1646829 h 3400567"/>
              <a:gd name="connsiteX11" fmla="*/ 2156346 w 6000466"/>
              <a:gd name="connsiteY11" fmla="*/ 186519 h 3400567"/>
              <a:gd name="connsiteX12" fmla="*/ 5486400 w 6000466"/>
              <a:gd name="connsiteY12" fmla="*/ 527713 h 3400567"/>
              <a:gd name="connsiteX13" fmla="*/ 5240740 w 6000466"/>
              <a:gd name="connsiteY13" fmla="*/ 2738650 h 3400567"/>
              <a:gd name="connsiteX14" fmla="*/ 2142699 w 6000466"/>
              <a:gd name="connsiteY14" fmla="*/ 3216322 h 3400567"/>
              <a:gd name="connsiteX15" fmla="*/ 0 w 6000466"/>
              <a:gd name="connsiteY15" fmla="*/ 1633182 h 3400567"/>
              <a:gd name="connsiteX0" fmla="*/ 2838734 w 6000466"/>
              <a:gd name="connsiteY0" fmla="*/ 1114567 h 3400567"/>
              <a:gd name="connsiteX1" fmla="*/ 3739487 w 6000466"/>
              <a:gd name="connsiteY1" fmla="*/ 1114567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739487 w 6000466"/>
              <a:gd name="connsiteY1" fmla="*/ 1114567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739487 w 6000466"/>
              <a:gd name="connsiteY1" fmla="*/ 1114567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739487 w 6000466"/>
              <a:gd name="connsiteY1" fmla="*/ 1114567 h 3400567"/>
              <a:gd name="connsiteX2" fmla="*/ 3510887 w 6000466"/>
              <a:gd name="connsiteY2" fmla="*/ 1128214 h 3400567"/>
              <a:gd name="connsiteX3" fmla="*/ 3794078 w 6000466"/>
              <a:gd name="connsiteY3" fmla="*/ 2015319 h 3400567"/>
              <a:gd name="connsiteX4" fmla="*/ 2674961 w 6000466"/>
              <a:gd name="connsiteY4" fmla="*/ 2288274 h 3400567"/>
              <a:gd name="connsiteX5" fmla="*/ 1665027 w 6000466"/>
              <a:gd name="connsiteY5" fmla="*/ 1660477 h 3400567"/>
              <a:gd name="connsiteX6" fmla="*/ 2402006 w 6000466"/>
              <a:gd name="connsiteY6" fmla="*/ 541361 h 3400567"/>
              <a:gd name="connsiteX7" fmla="*/ 4558352 w 6000466"/>
              <a:gd name="connsiteY7" fmla="*/ 814316 h 3400567"/>
              <a:gd name="connsiteX8" fmla="*/ 4421875 w 6000466"/>
              <a:gd name="connsiteY8" fmla="*/ 2288274 h 3400567"/>
              <a:gd name="connsiteX9" fmla="*/ 2511188 w 6000466"/>
              <a:gd name="connsiteY9" fmla="*/ 2725002 h 3400567"/>
              <a:gd name="connsiteX10" fmla="*/ 887105 w 6000466"/>
              <a:gd name="connsiteY10" fmla="*/ 1646829 h 3400567"/>
              <a:gd name="connsiteX11" fmla="*/ 2156346 w 6000466"/>
              <a:gd name="connsiteY11" fmla="*/ 186519 h 3400567"/>
              <a:gd name="connsiteX12" fmla="*/ 5486400 w 6000466"/>
              <a:gd name="connsiteY12" fmla="*/ 527713 h 3400567"/>
              <a:gd name="connsiteX13" fmla="*/ 5240740 w 6000466"/>
              <a:gd name="connsiteY13" fmla="*/ 2738650 h 3400567"/>
              <a:gd name="connsiteX14" fmla="*/ 2142699 w 6000466"/>
              <a:gd name="connsiteY14" fmla="*/ 3216322 h 3400567"/>
              <a:gd name="connsiteX15" fmla="*/ 0 w 6000466"/>
              <a:gd name="connsiteY15" fmla="*/ 1633182 h 3400567"/>
              <a:gd name="connsiteX0" fmla="*/ 2838734 w 6000466"/>
              <a:gd name="connsiteY0" fmla="*/ 1114567 h 3400567"/>
              <a:gd name="connsiteX1" fmla="*/ 3739487 w 6000466"/>
              <a:gd name="connsiteY1" fmla="*/ 1114567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739487 w 6000466"/>
              <a:gd name="connsiteY1" fmla="*/ 1389205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434687 w 6000466"/>
              <a:gd name="connsiteY1" fmla="*/ 1160605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434687 w 6000466"/>
              <a:gd name="connsiteY1" fmla="*/ 1160605 h 3400567"/>
              <a:gd name="connsiteX2" fmla="*/ 3753134 w 6000466"/>
              <a:gd name="connsiteY2" fmla="*/ 1169158 h 3400567"/>
              <a:gd name="connsiteX3" fmla="*/ 3794078 w 6000466"/>
              <a:gd name="connsiteY3" fmla="*/ 2015319 h 3400567"/>
              <a:gd name="connsiteX4" fmla="*/ 2674961 w 6000466"/>
              <a:gd name="connsiteY4" fmla="*/ 2288274 h 3400567"/>
              <a:gd name="connsiteX5" fmla="*/ 1665027 w 6000466"/>
              <a:gd name="connsiteY5" fmla="*/ 1660477 h 3400567"/>
              <a:gd name="connsiteX6" fmla="*/ 2402006 w 6000466"/>
              <a:gd name="connsiteY6" fmla="*/ 541361 h 3400567"/>
              <a:gd name="connsiteX7" fmla="*/ 4558352 w 6000466"/>
              <a:gd name="connsiteY7" fmla="*/ 814316 h 3400567"/>
              <a:gd name="connsiteX8" fmla="*/ 4421875 w 6000466"/>
              <a:gd name="connsiteY8" fmla="*/ 2288274 h 3400567"/>
              <a:gd name="connsiteX9" fmla="*/ 2511188 w 6000466"/>
              <a:gd name="connsiteY9" fmla="*/ 2725002 h 3400567"/>
              <a:gd name="connsiteX10" fmla="*/ 887105 w 6000466"/>
              <a:gd name="connsiteY10" fmla="*/ 1646829 h 3400567"/>
              <a:gd name="connsiteX11" fmla="*/ 2156346 w 6000466"/>
              <a:gd name="connsiteY11" fmla="*/ 186519 h 3400567"/>
              <a:gd name="connsiteX12" fmla="*/ 5486400 w 6000466"/>
              <a:gd name="connsiteY12" fmla="*/ 527713 h 3400567"/>
              <a:gd name="connsiteX13" fmla="*/ 5240740 w 6000466"/>
              <a:gd name="connsiteY13" fmla="*/ 2738650 h 3400567"/>
              <a:gd name="connsiteX14" fmla="*/ 2142699 w 6000466"/>
              <a:gd name="connsiteY14" fmla="*/ 3216322 h 3400567"/>
              <a:gd name="connsiteX15" fmla="*/ 0 w 6000466"/>
              <a:gd name="connsiteY15" fmla="*/ 1633182 h 3400567"/>
              <a:gd name="connsiteX0" fmla="*/ 2838734 w 6000466"/>
              <a:gd name="connsiteY0" fmla="*/ 1114567 h 3400567"/>
              <a:gd name="connsiteX1" fmla="*/ 3434687 w 6000466"/>
              <a:gd name="connsiteY1" fmla="*/ 1160605 h 3400567"/>
              <a:gd name="connsiteX2" fmla="*/ 3452884 w 6000466"/>
              <a:gd name="connsiteY2" fmla="*/ 1155510 h 3400567"/>
              <a:gd name="connsiteX3" fmla="*/ 3753134 w 6000466"/>
              <a:gd name="connsiteY3" fmla="*/ 1169158 h 3400567"/>
              <a:gd name="connsiteX4" fmla="*/ 3794078 w 6000466"/>
              <a:gd name="connsiteY4" fmla="*/ 2015319 h 3400567"/>
              <a:gd name="connsiteX5" fmla="*/ 2674961 w 6000466"/>
              <a:gd name="connsiteY5" fmla="*/ 2288274 h 3400567"/>
              <a:gd name="connsiteX6" fmla="*/ 1665027 w 6000466"/>
              <a:gd name="connsiteY6" fmla="*/ 1660477 h 3400567"/>
              <a:gd name="connsiteX7" fmla="*/ 2402006 w 6000466"/>
              <a:gd name="connsiteY7" fmla="*/ 541361 h 3400567"/>
              <a:gd name="connsiteX8" fmla="*/ 4558352 w 6000466"/>
              <a:gd name="connsiteY8" fmla="*/ 814316 h 3400567"/>
              <a:gd name="connsiteX9" fmla="*/ 4421875 w 6000466"/>
              <a:gd name="connsiteY9" fmla="*/ 2288274 h 3400567"/>
              <a:gd name="connsiteX10" fmla="*/ 2511188 w 6000466"/>
              <a:gd name="connsiteY10" fmla="*/ 2725002 h 3400567"/>
              <a:gd name="connsiteX11" fmla="*/ 887105 w 6000466"/>
              <a:gd name="connsiteY11" fmla="*/ 1646829 h 3400567"/>
              <a:gd name="connsiteX12" fmla="*/ 2156346 w 6000466"/>
              <a:gd name="connsiteY12" fmla="*/ 186519 h 3400567"/>
              <a:gd name="connsiteX13" fmla="*/ 5486400 w 6000466"/>
              <a:gd name="connsiteY13" fmla="*/ 527713 h 3400567"/>
              <a:gd name="connsiteX14" fmla="*/ 5240740 w 6000466"/>
              <a:gd name="connsiteY14" fmla="*/ 2738650 h 3400567"/>
              <a:gd name="connsiteX15" fmla="*/ 2142699 w 6000466"/>
              <a:gd name="connsiteY15" fmla="*/ 3216322 h 3400567"/>
              <a:gd name="connsiteX16" fmla="*/ 0 w 6000466"/>
              <a:gd name="connsiteY16" fmla="*/ 1633182 h 3400567"/>
              <a:gd name="connsiteX0" fmla="*/ 2838734 w 6000466"/>
              <a:gd name="connsiteY0" fmla="*/ 1114567 h 3400567"/>
              <a:gd name="connsiteX1" fmla="*/ 3434687 w 6000466"/>
              <a:gd name="connsiteY1" fmla="*/ 1160605 h 3400567"/>
              <a:gd name="connsiteX2" fmla="*/ 3753134 w 6000466"/>
              <a:gd name="connsiteY2" fmla="*/ 1169158 h 3400567"/>
              <a:gd name="connsiteX3" fmla="*/ 3794078 w 6000466"/>
              <a:gd name="connsiteY3" fmla="*/ 2015319 h 3400567"/>
              <a:gd name="connsiteX4" fmla="*/ 2674961 w 6000466"/>
              <a:gd name="connsiteY4" fmla="*/ 2288274 h 3400567"/>
              <a:gd name="connsiteX5" fmla="*/ 1665027 w 6000466"/>
              <a:gd name="connsiteY5" fmla="*/ 1660477 h 3400567"/>
              <a:gd name="connsiteX6" fmla="*/ 2402006 w 6000466"/>
              <a:gd name="connsiteY6" fmla="*/ 541361 h 3400567"/>
              <a:gd name="connsiteX7" fmla="*/ 4558352 w 6000466"/>
              <a:gd name="connsiteY7" fmla="*/ 814316 h 3400567"/>
              <a:gd name="connsiteX8" fmla="*/ 4421875 w 6000466"/>
              <a:gd name="connsiteY8" fmla="*/ 2288274 h 3400567"/>
              <a:gd name="connsiteX9" fmla="*/ 2511188 w 6000466"/>
              <a:gd name="connsiteY9" fmla="*/ 2725002 h 3400567"/>
              <a:gd name="connsiteX10" fmla="*/ 887105 w 6000466"/>
              <a:gd name="connsiteY10" fmla="*/ 1646829 h 3400567"/>
              <a:gd name="connsiteX11" fmla="*/ 2156346 w 6000466"/>
              <a:gd name="connsiteY11" fmla="*/ 186519 h 3400567"/>
              <a:gd name="connsiteX12" fmla="*/ 5486400 w 6000466"/>
              <a:gd name="connsiteY12" fmla="*/ 527713 h 3400567"/>
              <a:gd name="connsiteX13" fmla="*/ 5240740 w 6000466"/>
              <a:gd name="connsiteY13" fmla="*/ 2738650 h 3400567"/>
              <a:gd name="connsiteX14" fmla="*/ 2142699 w 6000466"/>
              <a:gd name="connsiteY14" fmla="*/ 3216322 h 3400567"/>
              <a:gd name="connsiteX15" fmla="*/ 0 w 6000466"/>
              <a:gd name="connsiteY15" fmla="*/ 1633182 h 3400567"/>
              <a:gd name="connsiteX0" fmla="*/ 2838734 w 6000466"/>
              <a:gd name="connsiteY0" fmla="*/ 1114567 h 3400567"/>
              <a:gd name="connsiteX1" fmla="*/ 3753134 w 6000466"/>
              <a:gd name="connsiteY1" fmla="*/ 1169158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753134 w 6000466"/>
              <a:gd name="connsiteY1" fmla="*/ 1169158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370996 w 6000466"/>
              <a:gd name="connsiteY1" fmla="*/ 1387522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794078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674961 w 6000466"/>
              <a:gd name="connsiteY3" fmla="*/ 2288274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674961 w 6000466"/>
              <a:gd name="connsiteY3" fmla="*/ 2124501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511187 w 6000466"/>
              <a:gd name="connsiteY3" fmla="*/ 2465695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511187 w 6000466"/>
              <a:gd name="connsiteY3" fmla="*/ 2274626 h 3400567"/>
              <a:gd name="connsiteX4" fmla="*/ 1665027 w 6000466"/>
              <a:gd name="connsiteY4" fmla="*/ 1660477 h 3400567"/>
              <a:gd name="connsiteX5" fmla="*/ 2402006 w 6000466"/>
              <a:gd name="connsiteY5" fmla="*/ 541361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511187 w 6000466"/>
              <a:gd name="connsiteY3" fmla="*/ 2274626 h 3400567"/>
              <a:gd name="connsiteX4" fmla="*/ 1665027 w 6000466"/>
              <a:gd name="connsiteY4" fmla="*/ 1660477 h 3400567"/>
              <a:gd name="connsiteX5" fmla="*/ 2402006 w 6000466"/>
              <a:gd name="connsiteY5" fmla="*/ 773373 h 3400567"/>
              <a:gd name="connsiteX6" fmla="*/ 4558352 w 6000466"/>
              <a:gd name="connsiteY6" fmla="*/ 814316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511187 w 6000466"/>
              <a:gd name="connsiteY3" fmla="*/ 2274626 h 3400567"/>
              <a:gd name="connsiteX4" fmla="*/ 1665027 w 6000466"/>
              <a:gd name="connsiteY4" fmla="*/ 1660477 h 3400567"/>
              <a:gd name="connsiteX5" fmla="*/ 2402006 w 6000466"/>
              <a:gd name="connsiteY5" fmla="*/ 773373 h 3400567"/>
              <a:gd name="connsiteX6" fmla="*/ 4176215 w 6000466"/>
              <a:gd name="connsiteY6" fmla="*/ 1019032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511187 w 6000466"/>
              <a:gd name="connsiteY3" fmla="*/ 2274626 h 3400567"/>
              <a:gd name="connsiteX4" fmla="*/ 1665027 w 6000466"/>
              <a:gd name="connsiteY4" fmla="*/ 1660477 h 3400567"/>
              <a:gd name="connsiteX5" fmla="*/ 2402006 w 6000466"/>
              <a:gd name="connsiteY5" fmla="*/ 773373 h 3400567"/>
              <a:gd name="connsiteX6" fmla="*/ 4176215 w 6000466"/>
              <a:gd name="connsiteY6" fmla="*/ 1019032 h 3400567"/>
              <a:gd name="connsiteX7" fmla="*/ 4421875 w 6000466"/>
              <a:gd name="connsiteY7" fmla="*/ 2288274 h 3400567"/>
              <a:gd name="connsiteX8" fmla="*/ 2511188 w 6000466"/>
              <a:gd name="connsiteY8" fmla="*/ 2725002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511187 w 6000466"/>
              <a:gd name="connsiteY3" fmla="*/ 2274626 h 3400567"/>
              <a:gd name="connsiteX4" fmla="*/ 1665027 w 6000466"/>
              <a:gd name="connsiteY4" fmla="*/ 1660477 h 3400567"/>
              <a:gd name="connsiteX5" fmla="*/ 2402006 w 6000466"/>
              <a:gd name="connsiteY5" fmla="*/ 773373 h 3400567"/>
              <a:gd name="connsiteX6" fmla="*/ 4176215 w 6000466"/>
              <a:gd name="connsiteY6" fmla="*/ 1019032 h 3400567"/>
              <a:gd name="connsiteX7" fmla="*/ 4421875 w 6000466"/>
              <a:gd name="connsiteY7" fmla="*/ 2288274 h 3400567"/>
              <a:gd name="connsiteX8" fmla="*/ 2511188 w 6000466"/>
              <a:gd name="connsiteY8" fmla="*/ 2916071 h 3400567"/>
              <a:gd name="connsiteX9" fmla="*/ 887105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6000466"/>
              <a:gd name="connsiteY0" fmla="*/ 1114567 h 3400567"/>
              <a:gd name="connsiteX1" fmla="*/ 3548417 w 6000466"/>
              <a:gd name="connsiteY1" fmla="*/ 1387522 h 3400567"/>
              <a:gd name="connsiteX2" fmla="*/ 3548419 w 6000466"/>
              <a:gd name="connsiteY2" fmla="*/ 2015319 h 3400567"/>
              <a:gd name="connsiteX3" fmla="*/ 2511187 w 6000466"/>
              <a:gd name="connsiteY3" fmla="*/ 2274626 h 3400567"/>
              <a:gd name="connsiteX4" fmla="*/ 1665027 w 6000466"/>
              <a:gd name="connsiteY4" fmla="*/ 1660477 h 3400567"/>
              <a:gd name="connsiteX5" fmla="*/ 2402006 w 6000466"/>
              <a:gd name="connsiteY5" fmla="*/ 773373 h 3400567"/>
              <a:gd name="connsiteX6" fmla="*/ 4176215 w 6000466"/>
              <a:gd name="connsiteY6" fmla="*/ 1019032 h 3400567"/>
              <a:gd name="connsiteX7" fmla="*/ 4421875 w 6000466"/>
              <a:gd name="connsiteY7" fmla="*/ 2288274 h 3400567"/>
              <a:gd name="connsiteX8" fmla="*/ 2511188 w 6000466"/>
              <a:gd name="connsiteY8" fmla="*/ 2916071 h 3400567"/>
              <a:gd name="connsiteX9" fmla="*/ 655093 w 6000466"/>
              <a:gd name="connsiteY9" fmla="*/ 1646829 h 3400567"/>
              <a:gd name="connsiteX10" fmla="*/ 2156346 w 6000466"/>
              <a:gd name="connsiteY10" fmla="*/ 186519 h 3400567"/>
              <a:gd name="connsiteX11" fmla="*/ 5486400 w 6000466"/>
              <a:gd name="connsiteY11" fmla="*/ 527713 h 3400567"/>
              <a:gd name="connsiteX12" fmla="*/ 5240740 w 6000466"/>
              <a:gd name="connsiteY12" fmla="*/ 2738650 h 3400567"/>
              <a:gd name="connsiteX13" fmla="*/ 2142699 w 6000466"/>
              <a:gd name="connsiteY13" fmla="*/ 3216322 h 3400567"/>
              <a:gd name="connsiteX14" fmla="*/ 0 w 6000466"/>
              <a:gd name="connsiteY14" fmla="*/ 1633182 h 3400567"/>
              <a:gd name="connsiteX0" fmla="*/ 2838734 w 5754806"/>
              <a:gd name="connsiteY0" fmla="*/ 1084997 h 3370997"/>
              <a:gd name="connsiteX1" fmla="*/ 3548417 w 5754806"/>
              <a:gd name="connsiteY1" fmla="*/ 1357952 h 3370997"/>
              <a:gd name="connsiteX2" fmla="*/ 3548419 w 5754806"/>
              <a:gd name="connsiteY2" fmla="*/ 1985749 h 3370997"/>
              <a:gd name="connsiteX3" fmla="*/ 2511187 w 5754806"/>
              <a:gd name="connsiteY3" fmla="*/ 2245056 h 3370997"/>
              <a:gd name="connsiteX4" fmla="*/ 1665027 w 5754806"/>
              <a:gd name="connsiteY4" fmla="*/ 1630907 h 3370997"/>
              <a:gd name="connsiteX5" fmla="*/ 2402006 w 5754806"/>
              <a:gd name="connsiteY5" fmla="*/ 743803 h 3370997"/>
              <a:gd name="connsiteX6" fmla="*/ 4176215 w 5754806"/>
              <a:gd name="connsiteY6" fmla="*/ 989462 h 3370997"/>
              <a:gd name="connsiteX7" fmla="*/ 4421875 w 5754806"/>
              <a:gd name="connsiteY7" fmla="*/ 2258704 h 3370997"/>
              <a:gd name="connsiteX8" fmla="*/ 2511188 w 5754806"/>
              <a:gd name="connsiteY8" fmla="*/ 2886501 h 3370997"/>
              <a:gd name="connsiteX9" fmla="*/ 655093 w 5754806"/>
              <a:gd name="connsiteY9" fmla="*/ 1617259 h 3370997"/>
              <a:gd name="connsiteX10" fmla="*/ 2156346 w 5754806"/>
              <a:gd name="connsiteY10" fmla="*/ 156949 h 3370997"/>
              <a:gd name="connsiteX11" fmla="*/ 5227092 w 5754806"/>
              <a:gd name="connsiteY11" fmla="*/ 675564 h 3370997"/>
              <a:gd name="connsiteX12" fmla="*/ 5240740 w 5754806"/>
              <a:gd name="connsiteY12" fmla="*/ 2709080 h 3370997"/>
              <a:gd name="connsiteX13" fmla="*/ 2142699 w 5754806"/>
              <a:gd name="connsiteY13" fmla="*/ 3186752 h 3370997"/>
              <a:gd name="connsiteX14" fmla="*/ 0 w 5754806"/>
              <a:gd name="connsiteY14" fmla="*/ 1603612 h 3370997"/>
              <a:gd name="connsiteX0" fmla="*/ 2838734 w 5784376"/>
              <a:gd name="connsiteY0" fmla="*/ 1084997 h 3548418"/>
              <a:gd name="connsiteX1" fmla="*/ 3548417 w 5784376"/>
              <a:gd name="connsiteY1" fmla="*/ 1357952 h 3548418"/>
              <a:gd name="connsiteX2" fmla="*/ 3548419 w 5784376"/>
              <a:gd name="connsiteY2" fmla="*/ 1985749 h 3548418"/>
              <a:gd name="connsiteX3" fmla="*/ 2511187 w 5784376"/>
              <a:gd name="connsiteY3" fmla="*/ 2245056 h 3548418"/>
              <a:gd name="connsiteX4" fmla="*/ 1665027 w 5784376"/>
              <a:gd name="connsiteY4" fmla="*/ 1630907 h 3548418"/>
              <a:gd name="connsiteX5" fmla="*/ 2402006 w 5784376"/>
              <a:gd name="connsiteY5" fmla="*/ 743803 h 3548418"/>
              <a:gd name="connsiteX6" fmla="*/ 4176215 w 5784376"/>
              <a:gd name="connsiteY6" fmla="*/ 989462 h 3548418"/>
              <a:gd name="connsiteX7" fmla="*/ 4421875 w 5784376"/>
              <a:gd name="connsiteY7" fmla="*/ 2258704 h 3548418"/>
              <a:gd name="connsiteX8" fmla="*/ 2511188 w 5784376"/>
              <a:gd name="connsiteY8" fmla="*/ 2886501 h 3548418"/>
              <a:gd name="connsiteX9" fmla="*/ 655093 w 5784376"/>
              <a:gd name="connsiteY9" fmla="*/ 1617259 h 3548418"/>
              <a:gd name="connsiteX10" fmla="*/ 2156346 w 5784376"/>
              <a:gd name="connsiteY10" fmla="*/ 156949 h 3548418"/>
              <a:gd name="connsiteX11" fmla="*/ 5227092 w 5784376"/>
              <a:gd name="connsiteY11" fmla="*/ 675564 h 3548418"/>
              <a:gd name="connsiteX12" fmla="*/ 5240740 w 5784376"/>
              <a:gd name="connsiteY12" fmla="*/ 2709080 h 3548418"/>
              <a:gd name="connsiteX13" fmla="*/ 1965278 w 5784376"/>
              <a:gd name="connsiteY13" fmla="*/ 3364173 h 3548418"/>
              <a:gd name="connsiteX14" fmla="*/ 0 w 5784376"/>
              <a:gd name="connsiteY14" fmla="*/ 1603612 h 3548418"/>
              <a:gd name="connsiteX0" fmla="*/ 3220871 w 6166513"/>
              <a:gd name="connsiteY0" fmla="*/ 1084997 h 3507474"/>
              <a:gd name="connsiteX1" fmla="*/ 3930554 w 6166513"/>
              <a:gd name="connsiteY1" fmla="*/ 1357952 h 3507474"/>
              <a:gd name="connsiteX2" fmla="*/ 3930556 w 6166513"/>
              <a:gd name="connsiteY2" fmla="*/ 1985749 h 3507474"/>
              <a:gd name="connsiteX3" fmla="*/ 2893324 w 6166513"/>
              <a:gd name="connsiteY3" fmla="*/ 2245056 h 3507474"/>
              <a:gd name="connsiteX4" fmla="*/ 2047164 w 6166513"/>
              <a:gd name="connsiteY4" fmla="*/ 1630907 h 3507474"/>
              <a:gd name="connsiteX5" fmla="*/ 2784143 w 6166513"/>
              <a:gd name="connsiteY5" fmla="*/ 743803 h 3507474"/>
              <a:gd name="connsiteX6" fmla="*/ 4558352 w 6166513"/>
              <a:gd name="connsiteY6" fmla="*/ 989462 h 3507474"/>
              <a:gd name="connsiteX7" fmla="*/ 4804012 w 6166513"/>
              <a:gd name="connsiteY7" fmla="*/ 2258704 h 3507474"/>
              <a:gd name="connsiteX8" fmla="*/ 2893325 w 6166513"/>
              <a:gd name="connsiteY8" fmla="*/ 2886501 h 3507474"/>
              <a:gd name="connsiteX9" fmla="*/ 1037230 w 6166513"/>
              <a:gd name="connsiteY9" fmla="*/ 1617259 h 3507474"/>
              <a:gd name="connsiteX10" fmla="*/ 2538483 w 6166513"/>
              <a:gd name="connsiteY10" fmla="*/ 156949 h 3507474"/>
              <a:gd name="connsiteX11" fmla="*/ 5609229 w 6166513"/>
              <a:gd name="connsiteY11" fmla="*/ 675564 h 3507474"/>
              <a:gd name="connsiteX12" fmla="*/ 5622877 w 6166513"/>
              <a:gd name="connsiteY12" fmla="*/ 2709080 h 3507474"/>
              <a:gd name="connsiteX13" fmla="*/ 2347415 w 6166513"/>
              <a:gd name="connsiteY13" fmla="*/ 3364173 h 3507474"/>
              <a:gd name="connsiteX14" fmla="*/ 0 w 6166513"/>
              <a:gd name="connsiteY14" fmla="*/ 1849272 h 3507474"/>
              <a:gd name="connsiteX0" fmla="*/ 3220871 w 6166513"/>
              <a:gd name="connsiteY0" fmla="*/ 1084997 h 3461982"/>
              <a:gd name="connsiteX1" fmla="*/ 3930554 w 6166513"/>
              <a:gd name="connsiteY1" fmla="*/ 1357952 h 3461982"/>
              <a:gd name="connsiteX2" fmla="*/ 3930556 w 6166513"/>
              <a:gd name="connsiteY2" fmla="*/ 1985749 h 3461982"/>
              <a:gd name="connsiteX3" fmla="*/ 2893324 w 6166513"/>
              <a:gd name="connsiteY3" fmla="*/ 2245056 h 3461982"/>
              <a:gd name="connsiteX4" fmla="*/ 2047164 w 6166513"/>
              <a:gd name="connsiteY4" fmla="*/ 1630907 h 3461982"/>
              <a:gd name="connsiteX5" fmla="*/ 2784143 w 6166513"/>
              <a:gd name="connsiteY5" fmla="*/ 743803 h 3461982"/>
              <a:gd name="connsiteX6" fmla="*/ 4558352 w 6166513"/>
              <a:gd name="connsiteY6" fmla="*/ 989462 h 3461982"/>
              <a:gd name="connsiteX7" fmla="*/ 4804012 w 6166513"/>
              <a:gd name="connsiteY7" fmla="*/ 2258704 h 3461982"/>
              <a:gd name="connsiteX8" fmla="*/ 2893325 w 6166513"/>
              <a:gd name="connsiteY8" fmla="*/ 2886501 h 3461982"/>
              <a:gd name="connsiteX9" fmla="*/ 1037230 w 6166513"/>
              <a:gd name="connsiteY9" fmla="*/ 1617259 h 3461982"/>
              <a:gd name="connsiteX10" fmla="*/ 2538483 w 6166513"/>
              <a:gd name="connsiteY10" fmla="*/ 156949 h 3461982"/>
              <a:gd name="connsiteX11" fmla="*/ 5609229 w 6166513"/>
              <a:gd name="connsiteY11" fmla="*/ 675564 h 3461982"/>
              <a:gd name="connsiteX12" fmla="*/ 5622877 w 6166513"/>
              <a:gd name="connsiteY12" fmla="*/ 2436124 h 3461982"/>
              <a:gd name="connsiteX13" fmla="*/ 2347415 w 6166513"/>
              <a:gd name="connsiteY13" fmla="*/ 3364173 h 3461982"/>
              <a:gd name="connsiteX14" fmla="*/ 0 w 6166513"/>
              <a:gd name="connsiteY14" fmla="*/ 1849272 h 3461982"/>
              <a:gd name="connsiteX0" fmla="*/ 3220871 w 6130119"/>
              <a:gd name="connsiteY0" fmla="*/ 1084997 h 3461982"/>
              <a:gd name="connsiteX1" fmla="*/ 3930554 w 6130119"/>
              <a:gd name="connsiteY1" fmla="*/ 1357952 h 3461982"/>
              <a:gd name="connsiteX2" fmla="*/ 3930556 w 6130119"/>
              <a:gd name="connsiteY2" fmla="*/ 1985749 h 3461982"/>
              <a:gd name="connsiteX3" fmla="*/ 2893324 w 6130119"/>
              <a:gd name="connsiteY3" fmla="*/ 2245056 h 3461982"/>
              <a:gd name="connsiteX4" fmla="*/ 2047164 w 6130119"/>
              <a:gd name="connsiteY4" fmla="*/ 1630907 h 3461982"/>
              <a:gd name="connsiteX5" fmla="*/ 2784143 w 6130119"/>
              <a:gd name="connsiteY5" fmla="*/ 743803 h 3461982"/>
              <a:gd name="connsiteX6" fmla="*/ 4558352 w 6130119"/>
              <a:gd name="connsiteY6" fmla="*/ 989462 h 3461982"/>
              <a:gd name="connsiteX7" fmla="*/ 4804012 w 6130119"/>
              <a:gd name="connsiteY7" fmla="*/ 2258704 h 3461982"/>
              <a:gd name="connsiteX8" fmla="*/ 2893325 w 6130119"/>
              <a:gd name="connsiteY8" fmla="*/ 2886501 h 3461982"/>
              <a:gd name="connsiteX9" fmla="*/ 1037230 w 6130119"/>
              <a:gd name="connsiteY9" fmla="*/ 1617259 h 3461982"/>
              <a:gd name="connsiteX10" fmla="*/ 2538483 w 6130119"/>
              <a:gd name="connsiteY10" fmla="*/ 156949 h 3461982"/>
              <a:gd name="connsiteX11" fmla="*/ 5390865 w 6130119"/>
              <a:gd name="connsiteY11" fmla="*/ 675564 h 3461982"/>
              <a:gd name="connsiteX12" fmla="*/ 5622877 w 6130119"/>
              <a:gd name="connsiteY12" fmla="*/ 2436124 h 3461982"/>
              <a:gd name="connsiteX13" fmla="*/ 2347415 w 6130119"/>
              <a:gd name="connsiteY13" fmla="*/ 3364173 h 3461982"/>
              <a:gd name="connsiteX14" fmla="*/ 0 w 6130119"/>
              <a:gd name="connsiteY14" fmla="*/ 1849272 h 3461982"/>
              <a:gd name="connsiteX0" fmla="*/ 3220871 w 6130119"/>
              <a:gd name="connsiteY0" fmla="*/ 1084997 h 3618931"/>
              <a:gd name="connsiteX1" fmla="*/ 3930554 w 6130119"/>
              <a:gd name="connsiteY1" fmla="*/ 1357952 h 3618931"/>
              <a:gd name="connsiteX2" fmla="*/ 3930556 w 6130119"/>
              <a:gd name="connsiteY2" fmla="*/ 1985749 h 3618931"/>
              <a:gd name="connsiteX3" fmla="*/ 2893324 w 6130119"/>
              <a:gd name="connsiteY3" fmla="*/ 2245056 h 3618931"/>
              <a:gd name="connsiteX4" fmla="*/ 2047164 w 6130119"/>
              <a:gd name="connsiteY4" fmla="*/ 1630907 h 3618931"/>
              <a:gd name="connsiteX5" fmla="*/ 2784143 w 6130119"/>
              <a:gd name="connsiteY5" fmla="*/ 743803 h 3618931"/>
              <a:gd name="connsiteX6" fmla="*/ 4558352 w 6130119"/>
              <a:gd name="connsiteY6" fmla="*/ 989462 h 3618931"/>
              <a:gd name="connsiteX7" fmla="*/ 4804012 w 6130119"/>
              <a:gd name="connsiteY7" fmla="*/ 2258704 h 3618931"/>
              <a:gd name="connsiteX8" fmla="*/ 2893325 w 6130119"/>
              <a:gd name="connsiteY8" fmla="*/ 2886501 h 3618931"/>
              <a:gd name="connsiteX9" fmla="*/ 1037230 w 6130119"/>
              <a:gd name="connsiteY9" fmla="*/ 1617259 h 3618931"/>
              <a:gd name="connsiteX10" fmla="*/ 2538483 w 6130119"/>
              <a:gd name="connsiteY10" fmla="*/ 156949 h 3618931"/>
              <a:gd name="connsiteX11" fmla="*/ 5390865 w 6130119"/>
              <a:gd name="connsiteY11" fmla="*/ 675564 h 3618931"/>
              <a:gd name="connsiteX12" fmla="*/ 5622877 w 6130119"/>
              <a:gd name="connsiteY12" fmla="*/ 2436124 h 3618931"/>
              <a:gd name="connsiteX13" fmla="*/ 2347415 w 6130119"/>
              <a:gd name="connsiteY13" fmla="*/ 3364173 h 3618931"/>
              <a:gd name="connsiteX14" fmla="*/ 0 w 6130119"/>
              <a:gd name="connsiteY14" fmla="*/ 1849272 h 3618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130119" h="3618931">
                <a:moveTo>
                  <a:pt x="3220871" y="1084997"/>
                </a:moveTo>
                <a:cubicBezTo>
                  <a:pt x="3411371" y="1096370"/>
                  <a:pt x="3812273" y="1207827"/>
                  <a:pt x="3930554" y="1357952"/>
                </a:cubicBezTo>
                <a:cubicBezTo>
                  <a:pt x="4048835" y="1508077"/>
                  <a:pt x="4103428" y="1837898"/>
                  <a:pt x="3930556" y="1985749"/>
                </a:cubicBezTo>
                <a:cubicBezTo>
                  <a:pt x="3757684" y="2133600"/>
                  <a:pt x="3207223" y="2304196"/>
                  <a:pt x="2893324" y="2245056"/>
                </a:cubicBezTo>
                <a:cubicBezTo>
                  <a:pt x="2579425" y="2185916"/>
                  <a:pt x="2065361" y="1881116"/>
                  <a:pt x="2047164" y="1630907"/>
                </a:cubicBezTo>
                <a:cubicBezTo>
                  <a:pt x="2028967" y="1380698"/>
                  <a:pt x="2365612" y="850710"/>
                  <a:pt x="2784143" y="743803"/>
                </a:cubicBezTo>
                <a:cubicBezTo>
                  <a:pt x="3202674" y="636896"/>
                  <a:pt x="4221707" y="736979"/>
                  <a:pt x="4558352" y="989462"/>
                </a:cubicBezTo>
                <a:cubicBezTo>
                  <a:pt x="4894997" y="1241946"/>
                  <a:pt x="5081516" y="1942531"/>
                  <a:pt x="4804012" y="2258704"/>
                </a:cubicBezTo>
                <a:cubicBezTo>
                  <a:pt x="4526508" y="2574877"/>
                  <a:pt x="3521122" y="2993409"/>
                  <a:pt x="2893325" y="2886501"/>
                </a:cubicBezTo>
                <a:cubicBezTo>
                  <a:pt x="2265528" y="2779594"/>
                  <a:pt x="1096370" y="2072184"/>
                  <a:pt x="1037230" y="1617259"/>
                </a:cubicBezTo>
                <a:cubicBezTo>
                  <a:pt x="978090" y="1162334"/>
                  <a:pt x="1812877" y="313898"/>
                  <a:pt x="2538483" y="156949"/>
                </a:cubicBezTo>
                <a:cubicBezTo>
                  <a:pt x="3264089" y="0"/>
                  <a:pt x="4876799" y="295702"/>
                  <a:pt x="5390865" y="675564"/>
                </a:cubicBezTo>
                <a:cubicBezTo>
                  <a:pt x="5904931" y="1055427"/>
                  <a:pt x="6130119" y="1988023"/>
                  <a:pt x="5622877" y="2436124"/>
                </a:cubicBezTo>
                <a:cubicBezTo>
                  <a:pt x="5115635" y="2884225"/>
                  <a:pt x="3939654" y="3618931"/>
                  <a:pt x="2347415" y="3364173"/>
                </a:cubicBezTo>
                <a:cubicBezTo>
                  <a:pt x="1410269" y="3266364"/>
                  <a:pt x="634621" y="2548719"/>
                  <a:pt x="0" y="1849272"/>
                </a:cubicBezTo>
              </a:path>
            </a:pathLst>
          </a:custGeom>
          <a:ln>
            <a:headEnd type="oval" w="med" len="med"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Multiply 49"/>
          <p:cNvSpPr/>
          <p:nvPr/>
        </p:nvSpPr>
        <p:spPr>
          <a:xfrm>
            <a:off x="3098800" y="4449763"/>
            <a:ext cx="558800" cy="422275"/>
          </a:xfrm>
          <a:prstGeom prst="mathMultiply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1" name="Multiply 50"/>
          <p:cNvSpPr/>
          <p:nvPr/>
        </p:nvSpPr>
        <p:spPr>
          <a:xfrm>
            <a:off x="2227263" y="4192588"/>
            <a:ext cx="558800" cy="422275"/>
          </a:xfrm>
          <a:prstGeom prst="mathMultiply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2" name="Multiply 51"/>
          <p:cNvSpPr/>
          <p:nvPr/>
        </p:nvSpPr>
        <p:spPr>
          <a:xfrm>
            <a:off x="987425" y="4808538"/>
            <a:ext cx="558800" cy="423862"/>
          </a:xfrm>
          <a:prstGeom prst="mathMultiply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3" name="Line Callout 1 52"/>
          <p:cNvSpPr/>
          <p:nvPr/>
        </p:nvSpPr>
        <p:spPr>
          <a:xfrm flipH="1">
            <a:off x="231775" y="2865438"/>
            <a:ext cx="1733550" cy="341312"/>
          </a:xfrm>
          <a:prstGeom prst="borderCallout1">
            <a:avLst>
              <a:gd name="adj1" fmla="val 130750"/>
              <a:gd name="adj2" fmla="val 27100"/>
              <a:gd name="adj3" fmla="val 428500"/>
              <a:gd name="adj4" fmla="val -2494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Prototype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Like the spiral model with </a:t>
            </a:r>
            <a:r>
              <a:rPr lang="en-US" b="1" smtClean="0"/>
              <a:t>very</a:t>
            </a:r>
            <a:r>
              <a:rPr lang="en-US" smtClean="0"/>
              <a:t> short cycles</a:t>
            </a:r>
          </a:p>
          <a:p>
            <a:endParaRPr lang="en-US" smtClean="0"/>
          </a:p>
          <a:p>
            <a:r>
              <a:rPr lang="en-US" smtClean="0"/>
              <a:t>Pioneered by Kent Beck</a:t>
            </a:r>
          </a:p>
          <a:p>
            <a:endParaRPr lang="en-US" smtClean="0"/>
          </a:p>
          <a:p>
            <a:r>
              <a:rPr lang="en-US" smtClean="0"/>
              <a:t>One of several “agile” methodologies, focused on building high quality software quickly</a:t>
            </a:r>
          </a:p>
          <a:p>
            <a:endParaRPr lang="en-US" smtClean="0"/>
          </a:p>
          <a:p>
            <a:r>
              <a:rPr lang="en-US" smtClean="0"/>
              <a:t>Rather than focus on rigid process, XP espouses 12 key practices…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Extreme Programming—XP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XP Practices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4434" y="1301858"/>
            <a:ext cx="7966129" cy="4524315"/>
          </a:xfrm>
          <a:prstGeom prst="rect">
            <a:avLst/>
          </a:prstGeom>
          <a:noFill/>
        </p:spPr>
        <p:txBody>
          <a:bodyPr numCol="2">
            <a:spAutoFit/>
          </a:bodyPr>
          <a:lstStyle/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Realistic planning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Small releases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Shared metaphors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Simplicity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chemeClr val="accent3"/>
                </a:solidFill>
                <a:latin typeface="+mn-lt"/>
              </a:rPr>
              <a:t>Testing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chemeClr val="accent3"/>
                </a:solidFill>
                <a:latin typeface="+mn-lt"/>
              </a:rPr>
              <a:t>Refactoring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chemeClr val="accent3"/>
                </a:solidFill>
                <a:latin typeface="+mn-lt"/>
              </a:rPr>
              <a:t>Pair programming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Collective ownership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Continuous integration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40-hour week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dirty="0">
                <a:latin typeface="+mn-lt"/>
              </a:rPr>
              <a:t>On-site customer</a:t>
            </a:r>
          </a:p>
          <a:p>
            <a:pPr marL="403225" indent="-403225">
              <a:lnSpc>
                <a:spcPct val="200000"/>
              </a:lnSpc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chemeClr val="accent3"/>
                </a:solidFill>
                <a:latin typeface="+mn-lt"/>
              </a:rPr>
              <a:t>Coding standards</a:t>
            </a:r>
          </a:p>
        </p:txBody>
      </p:sp>
      <p:sp>
        <p:nvSpPr>
          <p:cNvPr id="5" name="Line Callout 1 4"/>
          <p:cNvSpPr/>
          <p:nvPr/>
        </p:nvSpPr>
        <p:spPr>
          <a:xfrm>
            <a:off x="1922463" y="5734050"/>
            <a:ext cx="2603500" cy="1038225"/>
          </a:xfrm>
          <a:prstGeom prst="borderCallout1">
            <a:avLst>
              <a:gd name="adj1" fmla="val 18750"/>
              <a:gd name="adj2" fmla="val -8333"/>
              <a:gd name="adj3" fmla="val -8396"/>
              <a:gd name="adj4" fmla="val -234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When you see opportunity to make code better, do it</a:t>
            </a:r>
          </a:p>
        </p:txBody>
      </p:sp>
      <p:sp>
        <p:nvSpPr>
          <p:cNvPr id="6" name="Line Callout 1 5"/>
          <p:cNvSpPr/>
          <p:nvPr/>
        </p:nvSpPr>
        <p:spPr>
          <a:xfrm>
            <a:off x="5791200" y="5919788"/>
            <a:ext cx="2157413" cy="711200"/>
          </a:xfrm>
          <a:prstGeom prst="borderCallout1">
            <a:avLst>
              <a:gd name="adj1" fmla="val 18750"/>
              <a:gd name="adj2" fmla="val -8333"/>
              <a:gd name="adj3" fmla="val -34578"/>
              <a:gd name="adj4" fmla="val -234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Use descriptive names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77200" y="6248400"/>
            <a:ext cx="990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400" dirty="0">
                <a:latin typeface="+mn-lt"/>
              </a:rPr>
              <a:t>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is good object-oriented design?</a:t>
            </a:r>
            <a:endParaRPr lang="en-US" dirty="0"/>
          </a:p>
        </p:txBody>
      </p:sp>
      <p:sp>
        <p:nvSpPr>
          <p:cNvPr id="11267" name="Text Placeholder 3"/>
          <p:cNvSpPr>
            <a:spLocks noGrp="1"/>
          </p:cNvSpPr>
          <p:nvPr>
            <p:ph type="body" idx="1"/>
          </p:nvPr>
        </p:nvSpPr>
        <p:spPr>
          <a:xfrm>
            <a:off x="3922713" y="2932113"/>
            <a:ext cx="4572000" cy="1454150"/>
          </a:xfrm>
        </p:spPr>
        <p:txBody>
          <a:bodyPr/>
          <a:lstStyle/>
          <a:p>
            <a:r>
              <a:rPr lang="en-US" smtClean="0"/>
              <a:t>It starts with good classes…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4630</TotalTime>
  <Words>1379</Words>
  <Application>Microsoft Office PowerPoint</Application>
  <PresentationFormat>On-screen Show (4:3)</PresentationFormat>
  <Paragraphs>278</Paragraphs>
  <Slides>26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Concourse</vt:lpstr>
      <vt:lpstr>Slide 1</vt:lpstr>
      <vt:lpstr>Software Development Methods</vt:lpstr>
      <vt:lpstr>Software Life Cycle</vt:lpstr>
      <vt:lpstr>Formal Development Processes</vt:lpstr>
      <vt:lpstr>Waterfall Model</vt:lpstr>
      <vt:lpstr>Spiral Model</vt:lpstr>
      <vt:lpstr>Extreme Programming—XP</vt:lpstr>
      <vt:lpstr>The XP Practices</vt:lpstr>
      <vt:lpstr>What is good object-oriented design?</vt:lpstr>
      <vt:lpstr>Good Classes Typically</vt:lpstr>
      <vt:lpstr>What Stinks?  Bad Class Smells</vt:lpstr>
      <vt:lpstr>Analyzing Quality of Class Design</vt:lpstr>
      <vt:lpstr>Cohesion</vt:lpstr>
      <vt:lpstr>Dependency Relationship</vt:lpstr>
      <vt:lpstr>Coupling</vt:lpstr>
      <vt:lpstr>Quality Class Designs</vt:lpstr>
      <vt:lpstr>Object-Oriented Design</vt:lpstr>
      <vt:lpstr>Object-Oriented Design</vt:lpstr>
      <vt:lpstr>Key Steps in Our Design Process</vt:lpstr>
      <vt:lpstr>Discover Classes Based on Requirements</vt:lpstr>
      <vt:lpstr>Determine Responsibilities</vt:lpstr>
      <vt:lpstr>CRC Cards</vt:lpstr>
      <vt:lpstr>CRC Card Technique</vt:lpstr>
      <vt:lpstr>CRC Card Tips</vt:lpstr>
      <vt:lpstr>Describe the Relationships</vt:lpstr>
      <vt:lpstr>Summary of  UML Class Diagram Arrows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David C. Mutchler</cp:lastModifiedBy>
  <cp:revision>561</cp:revision>
  <dcterms:created xsi:type="dcterms:W3CDTF">2007-11-19T15:20:41Z</dcterms:created>
  <dcterms:modified xsi:type="dcterms:W3CDTF">2009-04-24T11:37:44Z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