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1" r:id="rId3"/>
    <p:sldId id="272" r:id="rId4"/>
    <p:sldId id="273" r:id="rId5"/>
    <p:sldId id="275" r:id="rId6"/>
    <p:sldId id="276" r:id="rId7"/>
    <p:sldId id="277" r:id="rId8"/>
    <p:sldId id="278" r:id="rId9"/>
    <p:sldId id="279" r:id="rId10"/>
  </p:sldIdLst>
  <p:sldSz cx="5851525" cy="4389438"/>
  <p:notesSz cx="6858000" cy="9144000"/>
  <p:defaultTextStyle>
    <a:defPPr>
      <a:defRPr lang="en-US"/>
    </a:defPPr>
    <a:lvl1pPr marL="0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292562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85125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877687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170249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462811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755374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047936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340498" algn="l" defTabSz="58512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66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7" d="100"/>
          <a:sy n="167" d="100"/>
        </p:scale>
        <p:origin x="-1914" y="-96"/>
      </p:cViewPr>
      <p:guideLst>
        <p:guide orient="horz" pos="1383"/>
        <p:guide pos="184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6A0D4-250B-4574-95B6-57A6178C936D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64837-3B19-4DB8-B1D4-F004C7E19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0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164837-3B19-4DB8-B1D4-F004C7E195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69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8865" y="1363571"/>
            <a:ext cx="4973796" cy="9408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7729" y="2487348"/>
            <a:ext cx="4096068" cy="11217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2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85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77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70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55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47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40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7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8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42356" y="175782"/>
            <a:ext cx="1316593" cy="37452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576" y="175782"/>
            <a:ext cx="3852254" cy="37452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44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15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230" y="2820621"/>
            <a:ext cx="4973796" cy="871791"/>
          </a:xfrm>
        </p:spPr>
        <p:txBody>
          <a:bodyPr anchor="t"/>
          <a:lstStyle>
            <a:lvl1pPr algn="l">
              <a:defRPr sz="2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30" y="1860432"/>
            <a:ext cx="4973796" cy="960189"/>
          </a:xfrm>
        </p:spPr>
        <p:txBody>
          <a:bodyPr anchor="b"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2925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85125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8776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17024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46281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75537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04793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34049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86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576" y="1024203"/>
            <a:ext cx="2584424" cy="289682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4525" y="1024203"/>
            <a:ext cx="2584424" cy="289682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2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982544"/>
            <a:ext cx="2585440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576" y="1392021"/>
            <a:ext cx="2585440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72494" y="982544"/>
            <a:ext cx="2586455" cy="409477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92562" indent="0">
              <a:buNone/>
              <a:defRPr sz="1300" b="1"/>
            </a:lvl2pPr>
            <a:lvl3pPr marL="585125" indent="0">
              <a:buNone/>
              <a:defRPr sz="1200" b="1"/>
            </a:lvl3pPr>
            <a:lvl4pPr marL="877687" indent="0">
              <a:buNone/>
              <a:defRPr sz="1000" b="1"/>
            </a:lvl4pPr>
            <a:lvl5pPr marL="1170249" indent="0">
              <a:buNone/>
              <a:defRPr sz="1000" b="1"/>
            </a:lvl5pPr>
            <a:lvl6pPr marL="1462811" indent="0">
              <a:buNone/>
              <a:defRPr sz="1000" b="1"/>
            </a:lvl6pPr>
            <a:lvl7pPr marL="1755374" indent="0">
              <a:buNone/>
              <a:defRPr sz="1000" b="1"/>
            </a:lvl7pPr>
            <a:lvl8pPr marL="2047936" indent="0">
              <a:buNone/>
              <a:defRPr sz="1000" b="1"/>
            </a:lvl8pPr>
            <a:lvl9pPr marL="2340498" indent="0">
              <a:buNone/>
              <a:defRPr sz="1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72494" y="1392021"/>
            <a:ext cx="2586455" cy="2529008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3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1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16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577" y="174765"/>
            <a:ext cx="1925111" cy="74376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7784" y="174765"/>
            <a:ext cx="3271165" cy="374626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2577" y="918531"/>
            <a:ext cx="1925111" cy="3002498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6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940" y="3072606"/>
            <a:ext cx="3510915" cy="362739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6940" y="392204"/>
            <a:ext cx="3510915" cy="2633663"/>
          </a:xfrm>
        </p:spPr>
        <p:txBody>
          <a:bodyPr/>
          <a:lstStyle>
            <a:lvl1pPr marL="0" indent="0">
              <a:buNone/>
              <a:defRPr sz="2000"/>
            </a:lvl1pPr>
            <a:lvl2pPr marL="292562" indent="0">
              <a:buNone/>
              <a:defRPr sz="1800"/>
            </a:lvl2pPr>
            <a:lvl3pPr marL="585125" indent="0">
              <a:buNone/>
              <a:defRPr sz="1500"/>
            </a:lvl3pPr>
            <a:lvl4pPr marL="877687" indent="0">
              <a:buNone/>
              <a:defRPr sz="1300"/>
            </a:lvl4pPr>
            <a:lvl5pPr marL="1170249" indent="0">
              <a:buNone/>
              <a:defRPr sz="1300"/>
            </a:lvl5pPr>
            <a:lvl6pPr marL="1462811" indent="0">
              <a:buNone/>
              <a:defRPr sz="1300"/>
            </a:lvl6pPr>
            <a:lvl7pPr marL="1755374" indent="0">
              <a:buNone/>
              <a:defRPr sz="1300"/>
            </a:lvl7pPr>
            <a:lvl8pPr marL="2047936" indent="0">
              <a:buNone/>
              <a:defRPr sz="1300"/>
            </a:lvl8pPr>
            <a:lvl9pPr marL="2340498" indent="0">
              <a:buNone/>
              <a:defRPr sz="1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940" y="3435345"/>
            <a:ext cx="3510915" cy="515149"/>
          </a:xfrm>
        </p:spPr>
        <p:txBody>
          <a:bodyPr/>
          <a:lstStyle>
            <a:lvl1pPr marL="0" indent="0">
              <a:buNone/>
              <a:defRPr sz="900"/>
            </a:lvl1pPr>
            <a:lvl2pPr marL="292562" indent="0">
              <a:buNone/>
              <a:defRPr sz="800"/>
            </a:lvl2pPr>
            <a:lvl3pPr marL="585125" indent="0">
              <a:buNone/>
              <a:defRPr sz="600"/>
            </a:lvl3pPr>
            <a:lvl4pPr marL="877687" indent="0">
              <a:buNone/>
              <a:defRPr sz="600"/>
            </a:lvl4pPr>
            <a:lvl5pPr marL="1170249" indent="0">
              <a:buNone/>
              <a:defRPr sz="600"/>
            </a:lvl5pPr>
            <a:lvl6pPr marL="1462811" indent="0">
              <a:buNone/>
              <a:defRPr sz="600"/>
            </a:lvl6pPr>
            <a:lvl7pPr marL="1755374" indent="0">
              <a:buNone/>
              <a:defRPr sz="600"/>
            </a:lvl7pPr>
            <a:lvl8pPr marL="2047936" indent="0">
              <a:buNone/>
              <a:defRPr sz="600"/>
            </a:lvl8pPr>
            <a:lvl9pPr marL="2340498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9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2576" y="175781"/>
            <a:ext cx="5266373" cy="731573"/>
          </a:xfrm>
          <a:prstGeom prst="rect">
            <a:avLst/>
          </a:prstGeom>
        </p:spPr>
        <p:txBody>
          <a:bodyPr vert="horz" lIns="58512" tIns="29256" rIns="58512" bIns="292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576" y="1024203"/>
            <a:ext cx="5266373" cy="2896826"/>
          </a:xfrm>
          <a:prstGeom prst="rect">
            <a:avLst/>
          </a:prstGeom>
        </p:spPr>
        <p:txBody>
          <a:bodyPr vert="horz" lIns="58512" tIns="29256" rIns="58512" bIns="292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2576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7B085-8FAD-4C53-99F8-66E54E9F65DE}" type="datetimeFigureOut">
              <a:rPr lang="en-US" smtClean="0"/>
              <a:t>10/11/2015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9271" y="4068359"/>
            <a:ext cx="1852983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3593" y="4068359"/>
            <a:ext cx="1365356" cy="233697"/>
          </a:xfrm>
          <a:prstGeom prst="rect">
            <a:avLst/>
          </a:prstGeom>
        </p:spPr>
        <p:txBody>
          <a:bodyPr vert="horz" lIns="58512" tIns="29256" rIns="58512" bIns="29256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17BAD-12E3-4B19-AFFD-6CA8B59AB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27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5125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9422" indent="-219422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14" indent="-18285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06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68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16530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9093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655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217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486779" indent="-146281" algn="l" defTabSz="5851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92562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85125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687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70249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62811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755374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047936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340498" algn="l" defTabSz="58512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62" y="147391"/>
            <a:ext cx="1600200" cy="1474856"/>
          </a:xfr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</a:t>
            </a:r>
            <a:r>
              <a:rPr lang="en-US" b="1" dirty="0" smtClean="0"/>
              <a:t>from the </a:t>
            </a:r>
            <a:r>
              <a:rPr lang="en-US" sz="3200" b="1" dirty="0" smtClean="0"/>
              <a:t>Console</a:t>
            </a:r>
            <a:endParaRPr lang="en-US" sz="24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65951" y="2383297"/>
            <a:ext cx="1603011" cy="1769715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400" b="1" dirty="0"/>
              <a:t>This video shows how to </a:t>
            </a:r>
            <a:r>
              <a:rPr lang="en-US" sz="1400" b="1" dirty="0" smtClean="0"/>
              <a:t>do CONSOLE input.</a:t>
            </a:r>
            <a:endParaRPr lang="en-US" sz="1400" b="1" dirty="0"/>
          </a:p>
          <a:p>
            <a:pPr>
              <a:spcBef>
                <a:spcPts val="600"/>
              </a:spcBef>
            </a:pPr>
            <a:r>
              <a:rPr lang="en-US" sz="1400" b="1" dirty="0" smtClean="0">
                <a:solidFill>
                  <a:srgbClr val="0070C0"/>
                </a:solidFill>
              </a:rPr>
              <a:t>A </a:t>
            </a:r>
            <a:r>
              <a:rPr lang="en-US" sz="1400" b="1" dirty="0">
                <a:solidFill>
                  <a:srgbClr val="0070C0"/>
                </a:solidFill>
              </a:rPr>
              <a:t>subsequent video does the same for FILE input.</a:t>
            </a:r>
            <a:endParaRPr lang="en-US" sz="1400" dirty="0">
              <a:solidFill>
                <a:srgbClr val="0070C0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82562" y="1889919"/>
            <a:ext cx="3536792" cy="2382063"/>
            <a:chOff x="182562" y="1889919"/>
            <a:chExt cx="3536792" cy="2382063"/>
          </a:xfrm>
        </p:grpSpPr>
        <p:grpSp>
          <p:nvGrpSpPr>
            <p:cNvPr id="12" name="Group 11"/>
            <p:cNvGrpSpPr/>
            <p:nvPr/>
          </p:nvGrpSpPr>
          <p:grpSpPr>
            <a:xfrm>
              <a:off x="182562" y="1889919"/>
              <a:ext cx="3536792" cy="2382063"/>
              <a:chOff x="129160" y="1772522"/>
              <a:chExt cx="3754405" cy="2528628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24247" y="1772522"/>
                <a:ext cx="2538552" cy="11761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rgbClr val="0070C0"/>
                </a:solidFill>
              </a:ln>
            </p:spPr>
            <p:txBody>
              <a:bodyPr wrap="square" tIns="91440" rIns="91440" bIns="91440" rtlCol="0">
                <a:spAutoFit/>
              </a:bodyPr>
              <a:lstStyle/>
              <a:p>
                <a:r>
                  <a:rPr lang="en-US" dirty="0" smtClean="0">
                    <a:solidFill>
                      <a:srgbClr val="0000FF"/>
                    </a:solidFill>
                    <a:latin typeface="Consolas"/>
                  </a:rPr>
                  <a:t>print</a:t>
                </a:r>
                <a:r>
                  <a:rPr lang="en-US" dirty="0">
                    <a:solidFill>
                      <a:srgbClr val="000000"/>
                    </a:solidFill>
                    <a:latin typeface="Consolas"/>
                  </a:rPr>
                  <a:t>(</a:t>
                </a:r>
                <a:r>
                  <a:rPr lang="en-US" i="1" dirty="0">
                    <a:solidFill>
                      <a:srgbClr val="006600"/>
                    </a:solidFill>
                    <a:latin typeface="Consolas"/>
                  </a:rPr>
                  <a:t>'My name is Zelda</a:t>
                </a:r>
                <a:r>
                  <a:rPr lang="en-US" i="1" dirty="0" smtClean="0">
                    <a:solidFill>
                      <a:srgbClr val="006600"/>
                    </a:solidFill>
                    <a:latin typeface="Consolas"/>
                  </a:rPr>
                  <a:t>.'</a:t>
                </a:r>
                <a:r>
                  <a:rPr lang="en-US" dirty="0" smtClean="0">
                    <a:solidFill>
                      <a:srgbClr val="000000"/>
                    </a:solidFill>
                    <a:latin typeface="Consolas"/>
                  </a:rPr>
                  <a:t>)</a:t>
                </a:r>
              </a:p>
              <a:p>
                <a:endParaRPr lang="en-US" i="1" dirty="0" smtClean="0">
                  <a:solidFill>
                    <a:srgbClr val="000000"/>
                  </a:solidFill>
                  <a:latin typeface="Consolas"/>
                </a:endParaRPr>
              </a:p>
              <a:p>
                <a:endParaRPr lang="en-US" i="1" dirty="0" smtClean="0">
                  <a:solidFill>
                    <a:srgbClr val="000000"/>
                  </a:solidFill>
                  <a:latin typeface="Consolas"/>
                </a:endParaRPr>
              </a:p>
              <a:p>
                <a:endParaRPr lang="en-US" i="1" dirty="0">
                  <a:solidFill>
                    <a:srgbClr val="000000"/>
                  </a:solidFill>
                  <a:latin typeface="Consolas"/>
                </a:endParaRPr>
              </a:p>
              <a:p>
                <a:r>
                  <a:rPr lang="en-US" dirty="0" smtClean="0">
                    <a:solidFill>
                      <a:srgbClr val="0000FF"/>
                    </a:solidFill>
                    <a:latin typeface="Consolas"/>
                  </a:rPr>
                  <a:t>print</a:t>
                </a:r>
                <a:r>
                  <a:rPr lang="en-US" dirty="0">
                    <a:solidFill>
                      <a:srgbClr val="000000"/>
                    </a:solidFill>
                    <a:latin typeface="Consolas"/>
                  </a:rPr>
                  <a:t>(</a:t>
                </a:r>
                <a:r>
                  <a:rPr lang="en-US" i="1" dirty="0">
                    <a:solidFill>
                      <a:srgbClr val="00AA00"/>
                    </a:solidFill>
                    <a:latin typeface="Consolas"/>
                  </a:rPr>
                  <a:t>'Hi, '</a:t>
                </a:r>
                <a:r>
                  <a:rPr lang="en-US" i="1" dirty="0">
                    <a:solidFill>
                      <a:srgbClr val="000000"/>
                    </a:solidFill>
                    <a:latin typeface="Consolas"/>
                  </a:rPr>
                  <a:t> + s + </a:t>
                </a:r>
                <a:r>
                  <a:rPr lang="en-US" i="1" dirty="0">
                    <a:solidFill>
                      <a:srgbClr val="00AA00"/>
                    </a:solidFill>
                    <a:latin typeface="Consolas"/>
                  </a:rPr>
                  <a:t>'!'</a:t>
                </a:r>
                <a:r>
                  <a:rPr lang="en-US" i="1" dirty="0">
                    <a:solidFill>
                      <a:srgbClr val="000000"/>
                    </a:solidFill>
                    <a:latin typeface="Consolas"/>
                  </a:rPr>
                  <a:t>)</a:t>
                </a:r>
                <a:endParaRPr lang="en-US" b="1" dirty="0"/>
              </a:p>
            </p:txBody>
          </p:sp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4247" y="3110652"/>
                <a:ext cx="3659318" cy="1190498"/>
              </a:xfrm>
              <a:prstGeom prst="rect">
                <a:avLst/>
              </a:prstGeom>
              <a:noFill/>
              <a:ln w="25400">
                <a:solidFill>
                  <a:srgbClr val="0070C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</p:pic>
          <p:sp>
            <p:nvSpPr>
              <p:cNvPr id="4" name="TextBox 3"/>
              <p:cNvSpPr txBox="1"/>
              <p:nvPr/>
            </p:nvSpPr>
            <p:spPr>
              <a:xfrm>
                <a:off x="554553" y="2135107"/>
                <a:ext cx="3304989" cy="392056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25400">
                <a:solidFill>
                  <a:srgbClr val="0070C0"/>
                </a:solidFill>
              </a:ln>
            </p:spPr>
            <p:txBody>
              <a:bodyPr wrap="square" tIns="91440" rIns="91440" bIns="91440" rtlCol="0">
                <a:spAutoFit/>
              </a:bodyPr>
              <a:lstStyle/>
              <a:p>
                <a:pPr lvl="0"/>
                <a:r>
                  <a:rPr lang="en-US" b="1" dirty="0">
                    <a:solidFill>
                      <a:srgbClr val="000000"/>
                    </a:solidFill>
                    <a:latin typeface="Consolas"/>
                  </a:rPr>
                  <a:t>s = input(</a:t>
                </a:r>
                <a:r>
                  <a:rPr lang="en-US" b="1" i="1" dirty="0">
                    <a:solidFill>
                      <a:srgbClr val="006600"/>
                    </a:solidFill>
                    <a:latin typeface="Consolas"/>
                  </a:rPr>
                  <a:t>'What is your name: '</a:t>
                </a:r>
                <a:r>
                  <a:rPr lang="en-US" b="1" dirty="0">
                    <a:solidFill>
                      <a:srgbClr val="000000"/>
                    </a:solidFill>
                    <a:latin typeface="Consolas"/>
                  </a:rPr>
                  <a:t>)</a:t>
                </a:r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29160" y="2135106"/>
                <a:ext cx="218432" cy="1497852"/>
              </a:xfrm>
              <a:custGeom>
                <a:avLst/>
                <a:gdLst>
                  <a:gd name="connsiteX0" fmla="*/ 274489 w 308779"/>
                  <a:gd name="connsiteY0" fmla="*/ 0 h 1640205"/>
                  <a:gd name="connsiteX1" fmla="*/ 169 w 308779"/>
                  <a:gd name="connsiteY1" fmla="*/ 782955 h 1640205"/>
                  <a:gd name="connsiteX2" fmla="*/ 308779 w 308779"/>
                  <a:gd name="connsiteY2" fmla="*/ 1640205 h 16402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08779" h="1640205">
                    <a:moveTo>
                      <a:pt x="274489" y="0"/>
                    </a:moveTo>
                    <a:cubicBezTo>
                      <a:pt x="134471" y="254794"/>
                      <a:pt x="-5546" y="509588"/>
                      <a:pt x="169" y="782955"/>
                    </a:cubicBezTo>
                    <a:cubicBezTo>
                      <a:pt x="5884" y="1056322"/>
                      <a:pt x="157331" y="1348263"/>
                      <a:pt x="308779" y="1640205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1327768" y="2534250"/>
              <a:ext cx="1335782" cy="1260669"/>
            </a:xfrm>
            <a:custGeom>
              <a:avLst/>
              <a:gdLst>
                <a:gd name="connsiteX0" fmla="*/ 897255 w 1174609"/>
                <a:gd name="connsiteY0" fmla="*/ 1411605 h 1411605"/>
                <a:gd name="connsiteX1" fmla="*/ 1120140 w 1174609"/>
                <a:gd name="connsiteY1" fmla="*/ 674370 h 1411605"/>
                <a:gd name="connsiteX2" fmla="*/ 0 w 1174609"/>
                <a:gd name="connsiteY2" fmla="*/ 0 h 1411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4609" h="1411605">
                  <a:moveTo>
                    <a:pt x="897255" y="1411605"/>
                  </a:moveTo>
                  <a:cubicBezTo>
                    <a:pt x="1083469" y="1160621"/>
                    <a:pt x="1269683" y="909638"/>
                    <a:pt x="1120140" y="674370"/>
                  </a:cubicBezTo>
                  <a:cubicBezTo>
                    <a:pt x="970597" y="439102"/>
                    <a:pt x="485298" y="219551"/>
                    <a:pt x="0" y="0"/>
                  </a:cubicBezTo>
                </a:path>
              </a:pathLst>
            </a:custGeom>
            <a:noFill/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778468" y="147391"/>
            <a:ext cx="4042894" cy="1971128"/>
            <a:chOff x="1778468" y="147391"/>
            <a:chExt cx="4042894" cy="197112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78468" y="147391"/>
              <a:ext cx="4042894" cy="166632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sp>
          <p:nvSpPr>
            <p:cNvPr id="14" name="TextBox 13"/>
            <p:cNvSpPr txBox="1"/>
            <p:nvPr/>
          </p:nvSpPr>
          <p:spPr>
            <a:xfrm>
              <a:off x="3378824" y="1813719"/>
              <a:ext cx="16002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cap="small" dirty="0">
                  <a:solidFill>
                    <a:schemeClr val="bg1"/>
                  </a:solidFill>
                </a:rPr>
                <a:t>http://xkcd.com/1586/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45277" y="1823244"/>
              <a:ext cx="838200" cy="2952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776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561" y="1743233"/>
            <a:ext cx="4915969" cy="492443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pPr lvl="0"/>
            <a:r>
              <a:rPr lang="en-US" sz="2000" dirty="0">
                <a:solidFill>
                  <a:srgbClr val="000000"/>
                </a:solidFill>
                <a:latin typeface="Consolas"/>
              </a:rPr>
              <a:t>s = input(</a:t>
            </a:r>
            <a:r>
              <a:rPr lang="en-US" sz="2000" i="1" dirty="0">
                <a:solidFill>
                  <a:srgbClr val="006600"/>
                </a:solidFill>
                <a:latin typeface="Consolas"/>
              </a:rPr>
              <a:t>'What is your name: '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561" y="2235676"/>
            <a:ext cx="3547643" cy="492443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2000" i="1" dirty="0">
                <a:solidFill>
                  <a:srgbClr val="006600"/>
                </a:solidFill>
                <a:latin typeface="Consolas"/>
              </a:rPr>
              <a:t>'Hi, '</a:t>
            </a:r>
            <a:r>
              <a:rPr lang="en-US" sz="2000" i="1" dirty="0">
                <a:solidFill>
                  <a:srgbClr val="000000"/>
                </a:solidFill>
                <a:latin typeface="Consolas"/>
              </a:rPr>
              <a:t> + s + </a:t>
            </a:r>
            <a:r>
              <a:rPr lang="en-US" sz="2000" i="1" dirty="0">
                <a:solidFill>
                  <a:srgbClr val="006600"/>
                </a:solidFill>
                <a:latin typeface="Consolas"/>
              </a:rPr>
              <a:t>'!'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  <a:endParaRPr lang="en-US" sz="2000" b="1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806405" y="2326521"/>
            <a:ext cx="2014957" cy="553998"/>
          </a:xfrm>
          <a:prstGeom prst="rect">
            <a:avLst/>
          </a:prstGeom>
          <a:solidFill>
            <a:srgbClr val="FFFF99"/>
          </a:solidFill>
          <a:ln w="12700">
            <a:solidFill>
              <a:srgbClr val="0070C0"/>
            </a:solidFill>
          </a:ln>
        </p:spPr>
        <p:txBody>
          <a:bodyPr vert="horz" wrap="square" lIns="45720" tIns="45720" rIns="45720" bIns="4572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000" b="1" dirty="0" smtClean="0"/>
              <a:t>Indicates that the program is still running.  Here, waiting for user to type … and press ENTER.</a:t>
            </a:r>
            <a:endParaRPr lang="en-US" sz="10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171699" y="137825"/>
            <a:ext cx="3497263" cy="1523494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en-US" sz="1200" b="1" dirty="0" smtClean="0"/>
              <a:t>The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 function displays its optional argument on the Console and waits for the user to:</a:t>
            </a:r>
          </a:p>
          <a:p>
            <a:pPr marL="228600" indent="-228600" algn="l">
              <a:spcBef>
                <a:spcPts val="600"/>
              </a:spcBef>
              <a:buAutoNum type="arabicPeriod"/>
            </a:pPr>
            <a:r>
              <a:rPr lang="en-US" sz="1200" b="1" dirty="0" smtClean="0"/>
              <a:t>Type a sequence of characters, and</a:t>
            </a:r>
          </a:p>
          <a:p>
            <a:pPr marL="228600" indent="-228600" algn="l">
              <a:spcBef>
                <a:spcPts val="600"/>
              </a:spcBef>
              <a:buAutoNum type="arabicPeriod"/>
            </a:pPr>
            <a:r>
              <a:rPr lang="en-US" sz="1200" b="1" dirty="0" smtClean="0"/>
              <a:t>Press the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ENTER</a:t>
            </a:r>
            <a:r>
              <a:rPr lang="en-US" sz="1200" b="1" dirty="0" smtClean="0"/>
              <a:t>  key.</a:t>
            </a:r>
          </a:p>
          <a:p>
            <a:pPr algn="l">
              <a:spcBef>
                <a:spcPts val="600"/>
              </a:spcBef>
            </a:pPr>
            <a:r>
              <a:rPr lang="en-US" sz="1200" b="1" dirty="0" smtClean="0"/>
              <a:t>The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 function </a:t>
            </a:r>
            <a:r>
              <a:rPr lang="en-US" sz="1200" b="1" i="1" dirty="0" smtClean="0"/>
              <a:t>returns</a:t>
            </a:r>
            <a:r>
              <a:rPr lang="en-US" sz="1200" b="1" dirty="0" smtClean="0"/>
              <a:t> the sequence of characters that the user typed, as a </a:t>
            </a:r>
            <a:r>
              <a:rPr lang="en-US" sz="1200" b="1" i="1" dirty="0" smtClean="0"/>
              <a:t>string</a:t>
            </a:r>
            <a:r>
              <a:rPr lang="en-US" sz="1200" b="1" dirty="0" smtClean="0"/>
              <a:t>.</a:t>
            </a:r>
            <a:endParaRPr lang="en-US" sz="1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2" y="3078383"/>
            <a:ext cx="4191000" cy="1021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4418790" y="2880519"/>
            <a:ext cx="1359483" cy="1431161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200" b="1" dirty="0" smtClean="0"/>
              <a:t>The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 function always returns a STRING.</a:t>
            </a:r>
          </a:p>
          <a:p>
            <a:pPr>
              <a:spcBef>
                <a:spcPts val="600"/>
              </a:spcBef>
            </a:pPr>
            <a:r>
              <a:rPr lang="en-US" sz="1000" b="1" dirty="0" smtClean="0"/>
              <a:t>The </a:t>
            </a:r>
            <a:r>
              <a:rPr lang="en-US" sz="1000" b="1" i="1" dirty="0" smtClean="0"/>
              <a:t>newline</a:t>
            </a:r>
            <a:r>
              <a:rPr lang="en-US" sz="1000" b="1" dirty="0" smtClean="0"/>
              <a:t> character corresponding to the </a:t>
            </a:r>
            <a:r>
              <a:rPr lang="en-US" sz="1000" b="1" i="1" dirty="0" smtClean="0"/>
              <a:t>ENTER</a:t>
            </a:r>
            <a:r>
              <a:rPr lang="en-US" sz="1000" b="1" dirty="0" smtClean="0"/>
              <a:t> key is NOT included in the string.</a:t>
            </a:r>
            <a:endParaRPr lang="en-US" sz="1000" b="1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58762" y="147391"/>
            <a:ext cx="1600200" cy="1474856"/>
          </a:xfr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</a:t>
            </a:r>
            <a:r>
              <a:rPr lang="en-US" b="1" dirty="0" smtClean="0"/>
              <a:t>from the </a:t>
            </a:r>
            <a:r>
              <a:rPr lang="en-US" sz="3200" b="1" dirty="0" smtClean="0"/>
              <a:t>Console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22621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5712" y="1431110"/>
            <a:ext cx="4343400" cy="492443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pPr lvl="0"/>
            <a:r>
              <a:rPr lang="en-US" sz="2000" dirty="0">
                <a:solidFill>
                  <a:srgbClr val="000000"/>
                </a:solidFill>
                <a:latin typeface="Consolas"/>
              </a:rPr>
              <a:t>s = </a:t>
            </a:r>
            <a:r>
              <a:rPr lang="en-US" sz="2000" dirty="0" smtClean="0">
                <a:solidFill>
                  <a:srgbClr val="000000"/>
                </a:solidFill>
                <a:latin typeface="Consolas"/>
              </a:rPr>
              <a:t>input(</a:t>
            </a:r>
            <a:r>
              <a:rPr lang="en-US" sz="2000" i="1" dirty="0">
                <a:solidFill>
                  <a:srgbClr val="006600"/>
                </a:solidFill>
                <a:latin typeface="Consolas"/>
              </a:rPr>
              <a:t>'Continue</a:t>
            </a:r>
            <a:r>
              <a:rPr lang="en-US" sz="2000" i="1" dirty="0" smtClean="0">
                <a:solidFill>
                  <a:srgbClr val="006600"/>
                </a:solidFill>
                <a:latin typeface="Consolas"/>
              </a:rPr>
              <a:t>? (y/n) </a:t>
            </a:r>
            <a:r>
              <a:rPr lang="en-US" sz="2000" i="1" dirty="0">
                <a:solidFill>
                  <a:srgbClr val="006600"/>
                </a:solidFill>
                <a:latin typeface="Consolas"/>
              </a:rPr>
              <a:t>'</a:t>
            </a:r>
            <a:r>
              <a:rPr lang="en-US" sz="2000" dirty="0">
                <a:solidFill>
                  <a:srgbClr val="000000"/>
                </a:solidFill>
                <a:latin typeface="Consolas"/>
              </a:rPr>
              <a:t>)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476500" y="335141"/>
            <a:ext cx="3268662" cy="738664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800" b="1" dirty="0" smtClean="0"/>
              <a:t>Optional argument:  a </a:t>
            </a:r>
            <a:r>
              <a:rPr lang="en-US" sz="1800" b="1" i="1" dirty="0" smtClean="0"/>
              <a:t>PROMPT</a:t>
            </a:r>
            <a:r>
              <a:rPr lang="en-US" sz="1800" b="1" dirty="0" smtClean="0"/>
              <a:t> that is printed on the Console</a:t>
            </a:r>
            <a:endParaRPr lang="en-US" sz="1800" b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382962" y="2414389"/>
            <a:ext cx="2278062" cy="923330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200" b="1" dirty="0" smtClean="0"/>
              <a:t>The prompt usually includes a space at its end to help the user separate the prompt from what the user herself types.</a:t>
            </a:r>
            <a:endParaRPr lang="en-US" sz="12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15962" y="2414389"/>
            <a:ext cx="2245974" cy="1246495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400" b="1" dirty="0" smtClean="0"/>
              <a:t>The   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400" b="1" dirty="0" smtClean="0"/>
              <a:t>   function always returns a STRING.</a:t>
            </a:r>
          </a:p>
          <a:p>
            <a:pPr>
              <a:spcBef>
                <a:spcPts val="600"/>
              </a:spcBef>
            </a:pPr>
            <a:r>
              <a:rPr lang="en-US" sz="1200" b="1" dirty="0" smtClean="0"/>
              <a:t>The </a:t>
            </a:r>
            <a:r>
              <a:rPr lang="en-US" sz="1200" b="1" i="1" dirty="0" smtClean="0"/>
              <a:t>newline</a:t>
            </a:r>
            <a:r>
              <a:rPr lang="en-US" sz="1200" b="1" dirty="0" smtClean="0"/>
              <a:t> character corresponding to the </a:t>
            </a:r>
            <a:r>
              <a:rPr lang="en-US" sz="1200" b="1" i="1" dirty="0" smtClean="0"/>
              <a:t>ENTER</a:t>
            </a:r>
            <a:r>
              <a:rPr lang="en-US" sz="1200" b="1" dirty="0" smtClean="0"/>
              <a:t> key is NOT included in the string.</a:t>
            </a:r>
            <a:endParaRPr lang="en-US" sz="1200" b="1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82562" y="182489"/>
            <a:ext cx="2133600" cy="1043968"/>
          </a:xfr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</a:t>
            </a:r>
            <a:r>
              <a:rPr lang="en-US" b="1" dirty="0" smtClean="0"/>
              <a:t>from the </a:t>
            </a:r>
            <a:r>
              <a:rPr lang="en-US" sz="3200" b="1" dirty="0" smtClean="0"/>
              <a:t>Console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9419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7060" y="1384484"/>
            <a:ext cx="4044102" cy="738664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pPr lvl="0"/>
            <a:r>
              <a:rPr lang="en-US" sz="1800" dirty="0">
                <a:solidFill>
                  <a:srgbClr val="000000"/>
                </a:solidFill>
                <a:latin typeface="Consolas"/>
              </a:rPr>
              <a:t>s = 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input(</a:t>
            </a:r>
            <a:r>
              <a:rPr lang="en-US" sz="1800" i="1" dirty="0">
                <a:solidFill>
                  <a:srgbClr val="006600"/>
                </a:solidFill>
                <a:latin typeface="Consolas"/>
              </a:rPr>
              <a:t>'</a:t>
            </a:r>
            <a:r>
              <a:rPr lang="en-US" sz="1800" i="1" dirty="0" smtClean="0">
                <a:solidFill>
                  <a:srgbClr val="006600"/>
                </a:solidFill>
                <a:latin typeface="Consolas"/>
              </a:rPr>
              <a:t>How old are you? '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 lvl="0"/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age =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(s)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2562" y="90302"/>
            <a:ext cx="2270558" cy="1169551"/>
          </a:xfrm>
          <a:prstGeom prst="rect">
            <a:avLst/>
          </a:prstGeo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from the Console</a:t>
            </a:r>
            <a:endParaRPr lang="en-US" sz="24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297362" y="1127919"/>
            <a:ext cx="1355605" cy="738664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200" b="1" dirty="0" smtClean="0"/>
              <a:t>The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 function always returns a STRING.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5366" y="3561854"/>
            <a:ext cx="4609196" cy="46166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tIns="91440" rIns="91440" bIns="91440" rtlCol="0">
            <a:spAutoFit/>
          </a:bodyPr>
          <a:lstStyle/>
          <a:p>
            <a:pPr lvl="0"/>
            <a:r>
              <a:rPr lang="en-US" sz="1800" dirty="0">
                <a:solidFill>
                  <a:srgbClr val="000000"/>
                </a:solidFill>
                <a:latin typeface="Consolas"/>
              </a:rPr>
              <a:t>s = </a:t>
            </a:r>
            <a:r>
              <a:rPr lang="en-US" sz="1800" dirty="0" err="1" smtClean="0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(input(</a:t>
            </a:r>
            <a:r>
              <a:rPr lang="en-US" sz="1800" i="1" dirty="0">
                <a:solidFill>
                  <a:srgbClr val="006600"/>
                </a:solidFill>
                <a:latin typeface="Consolas"/>
              </a:rPr>
              <a:t>'</a:t>
            </a:r>
            <a:r>
              <a:rPr lang="en-US" sz="1800" i="1" dirty="0" smtClean="0">
                <a:solidFill>
                  <a:srgbClr val="006600"/>
                </a:solidFill>
                <a:latin typeface="Consolas"/>
              </a:rPr>
              <a:t>How old are you? '</a:t>
            </a:r>
            <a:r>
              <a:rPr lang="en-US" sz="1800" dirty="0" smtClean="0">
                <a:solidFill>
                  <a:srgbClr val="000000"/>
                </a:solidFill>
                <a:latin typeface="Consolas"/>
              </a:rPr>
              <a:t>))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7060" y="2141461"/>
            <a:ext cx="3510702" cy="1169551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age &gt;= </a:t>
            </a:r>
            <a:r>
              <a:rPr lang="en-US" sz="1600" dirty="0">
                <a:solidFill>
                  <a:srgbClr val="800000"/>
                </a:solidFill>
                <a:latin typeface="Consolas"/>
              </a:rPr>
              <a:t>18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/>
              </a:rPr>
              <a:t>    &lt;allow the user to vote&gt;</a:t>
            </a:r>
          </a:p>
          <a:p>
            <a:endParaRPr lang="en-US" sz="1600" dirty="0">
              <a:latin typeface="Consolas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/>
              </a:rPr>
              <a:t>age_in_months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600" dirty="0">
                <a:solidFill>
                  <a:srgbClr val="800000"/>
                </a:solidFill>
                <a:latin typeface="Consolas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/>
              </a:rPr>
              <a:t> * age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309" y="2262119"/>
            <a:ext cx="1837075" cy="9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4815846" y="3261519"/>
            <a:ext cx="927801" cy="1031051"/>
          </a:xfrm>
          <a:prstGeom prst="rect">
            <a:avLst/>
          </a:prstGeom>
          <a:solidFill>
            <a:srgbClr val="FFFF99"/>
          </a:solidFill>
          <a:ln w="12700">
            <a:solidFill>
              <a:srgbClr val="0070C0"/>
            </a:solidFill>
          </a:ln>
        </p:spPr>
        <p:txBody>
          <a:bodyPr vert="horz" wrap="square" lIns="45720" tIns="45720" rIns="45720" bIns="4572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100" b="1" i="1" dirty="0" smtClean="0"/>
              <a:t>Composition</a:t>
            </a:r>
            <a:r>
              <a:rPr lang="en-US" sz="1000" b="1" dirty="0" smtClean="0"/>
              <a:t>:</a:t>
            </a:r>
            <a:br>
              <a:rPr lang="en-US" sz="1000" b="1" dirty="0" smtClean="0"/>
            </a:br>
            <a:r>
              <a:rPr lang="en-US" sz="1000" b="1" dirty="0" smtClean="0"/>
              <a:t>a function acting on the </a:t>
            </a:r>
            <a:r>
              <a:rPr lang="en-US" sz="1000" b="1" i="1" dirty="0" smtClean="0"/>
              <a:t>returned value </a:t>
            </a:r>
            <a:r>
              <a:rPr lang="en-US" sz="1000" b="1" dirty="0" smtClean="0"/>
              <a:t>from another function.</a:t>
            </a:r>
            <a:endParaRPr lang="en-US" sz="1000" b="1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20962" y="127645"/>
            <a:ext cx="3032005" cy="1046440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800" b="1" dirty="0" smtClean="0"/>
              <a:t>Use the   </a:t>
            </a:r>
            <a:r>
              <a:rPr lang="en-US" sz="20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 smtClean="0"/>
              <a:t>   </a:t>
            </a:r>
            <a:r>
              <a:rPr lang="en-US" sz="1800" b="1" dirty="0" smtClean="0"/>
              <a:t>function to convert a  </a:t>
            </a:r>
            <a:r>
              <a:rPr lang="en-US" sz="1800" b="1" i="1" dirty="0" smtClean="0"/>
              <a:t>STRING  </a:t>
            </a:r>
            <a:r>
              <a:rPr lang="en-US" sz="1800" b="1" dirty="0" smtClean="0"/>
              <a:t>into its corresponding  </a:t>
            </a:r>
            <a:r>
              <a:rPr lang="en-US" sz="1800" b="1" i="1" dirty="0" smtClean="0"/>
              <a:t>INTEGER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71186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858962" y="137319"/>
            <a:ext cx="3857567" cy="2062103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800" b="1" dirty="0" smtClean="0"/>
              <a:t>Use the   </a:t>
            </a:r>
            <a:r>
              <a:rPr lang="en-US" sz="20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 smtClean="0"/>
              <a:t>   </a:t>
            </a:r>
            <a:r>
              <a:rPr lang="en-US" sz="1800" b="1" dirty="0" smtClean="0"/>
              <a:t>function to convert a </a:t>
            </a:r>
            <a:r>
              <a:rPr lang="en-US" sz="1800" b="1" i="1" dirty="0" smtClean="0"/>
              <a:t>STRING </a:t>
            </a:r>
            <a:r>
              <a:rPr lang="en-US" sz="1800" b="1" dirty="0" smtClean="0"/>
              <a:t>into its corresponding  </a:t>
            </a:r>
            <a:r>
              <a:rPr lang="en-US" sz="1800" b="1" i="1" dirty="0" smtClean="0"/>
              <a:t>INTEGER</a:t>
            </a:r>
            <a:r>
              <a:rPr lang="en-US" sz="1800" b="1" dirty="0" smtClean="0"/>
              <a:t>.</a:t>
            </a:r>
            <a:endParaRPr lang="en-US" sz="1800" b="1" dirty="0"/>
          </a:p>
          <a:p>
            <a:pPr>
              <a:spcBef>
                <a:spcPts val="1200"/>
              </a:spcBef>
            </a:pPr>
            <a:r>
              <a:rPr lang="en-US" sz="1800" b="1" dirty="0"/>
              <a:t>Use the   </a:t>
            </a:r>
            <a:r>
              <a:rPr lang="en-US" sz="20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float  </a:t>
            </a:r>
            <a:r>
              <a:rPr lang="en-US" sz="1800" b="1" dirty="0" smtClean="0"/>
              <a:t>function </a:t>
            </a:r>
            <a:r>
              <a:rPr lang="en-US" sz="1800" b="1" dirty="0"/>
              <a:t>to convert a </a:t>
            </a:r>
            <a:r>
              <a:rPr lang="en-US" sz="1800" b="1" i="1" dirty="0"/>
              <a:t>STRING </a:t>
            </a:r>
            <a:r>
              <a:rPr lang="en-US" sz="1800" b="1" dirty="0"/>
              <a:t>into its </a:t>
            </a:r>
            <a:r>
              <a:rPr lang="en-US" sz="1800" b="1" dirty="0" smtClean="0"/>
              <a:t>corresponding</a:t>
            </a:r>
            <a:br>
              <a:rPr lang="en-US" sz="1800" b="1" dirty="0" smtClean="0"/>
            </a:br>
            <a:r>
              <a:rPr lang="en-US" sz="1800" b="1" i="1" dirty="0" smtClean="0"/>
              <a:t>FLOATING POINT number</a:t>
            </a:r>
            <a:r>
              <a:rPr lang="en-US" sz="1800" b="1" dirty="0" smtClean="0"/>
              <a:t>.</a:t>
            </a:r>
            <a:endParaRPr lang="en-US" sz="18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131129" y="3371725"/>
            <a:ext cx="1615959" cy="738664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200" b="1" dirty="0" smtClean="0"/>
              <a:t>The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 function always returns a STRING.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126" y="2270919"/>
            <a:ext cx="5668962" cy="830997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tIns="91440" rIns="91440" bIns="91440" rtlCol="0">
            <a:spAutoFit/>
          </a:bodyPr>
          <a:lstStyle/>
          <a:p>
            <a:pPr lvl="0"/>
            <a:r>
              <a:rPr lang="en-US" sz="1600" dirty="0">
                <a:solidFill>
                  <a:srgbClr val="000000"/>
                </a:solidFill>
                <a:latin typeface="Consolas"/>
              </a:rPr>
              <a:t>s = </a:t>
            </a:r>
            <a:r>
              <a:rPr lang="en-US" sz="1600" dirty="0" err="1" smtClean="0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(input(</a:t>
            </a:r>
            <a:r>
              <a:rPr lang="en-US" sz="1400" i="1" dirty="0">
                <a:solidFill>
                  <a:srgbClr val="006600"/>
                </a:solidFill>
                <a:latin typeface="Consolas"/>
              </a:rPr>
              <a:t>'</a:t>
            </a:r>
            <a:r>
              <a:rPr lang="en-US" sz="1400" i="1" dirty="0" smtClean="0">
                <a:solidFill>
                  <a:srgbClr val="006600"/>
                </a:solidFill>
                <a:latin typeface="Consolas"/>
              </a:rPr>
              <a:t>How old are you? '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))</a:t>
            </a:r>
          </a:p>
          <a:p>
            <a:pPr>
              <a:spcBef>
                <a:spcPts val="1200"/>
              </a:spcBef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money = float(input(</a:t>
            </a:r>
            <a:r>
              <a:rPr lang="en-US" sz="1400" i="1" dirty="0">
                <a:solidFill>
                  <a:srgbClr val="006600"/>
                </a:solidFill>
                <a:latin typeface="Consolas"/>
              </a:rPr>
              <a:t>'How </a:t>
            </a:r>
            <a:r>
              <a:rPr lang="en-US" sz="1400" i="1" dirty="0" smtClean="0">
                <a:solidFill>
                  <a:srgbClr val="006600"/>
                </a:solidFill>
                <a:latin typeface="Consolas"/>
              </a:rPr>
              <a:t>much money do you have? '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))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30" y="3183845"/>
            <a:ext cx="30480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2562" y="213519"/>
            <a:ext cx="1600200" cy="1474856"/>
          </a:xfr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</a:t>
            </a:r>
            <a:r>
              <a:rPr lang="en-US" b="1" dirty="0" smtClean="0"/>
              <a:t>from the </a:t>
            </a:r>
            <a:r>
              <a:rPr lang="en-US" sz="3200" b="1" dirty="0" smtClean="0"/>
              <a:t>Console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1066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2607581" y="138062"/>
            <a:ext cx="3123857" cy="1015663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800" b="1" dirty="0" smtClean="0"/>
              <a:t>The   </a:t>
            </a:r>
            <a:r>
              <a:rPr lang="en-US" sz="1800" b="1" i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800" b="1" dirty="0" smtClean="0"/>
              <a:t>   and   </a:t>
            </a:r>
            <a:r>
              <a:rPr lang="en-US" sz="1800" b="1" i="1" dirty="0">
                <a:latin typeface="Consolas" panose="020B0609020204030204" pitchFamily="49" charset="0"/>
                <a:cs typeface="Consolas" panose="020B0609020204030204" pitchFamily="49" charset="0"/>
              </a:rPr>
              <a:t>float</a:t>
            </a:r>
            <a:r>
              <a:rPr lang="en-US" sz="1800" b="1" dirty="0" smtClean="0"/>
              <a:t>   functions ATTEMPT to convert their argument to a number</a:t>
            </a:r>
            <a:endParaRPr lang="en-US" sz="1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7467" y="1297780"/>
            <a:ext cx="4905036" cy="40011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tIns="91440" rIns="91440" bIns="91440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money = float(input(</a:t>
            </a:r>
            <a:r>
              <a:rPr lang="en-US" i="1" dirty="0">
                <a:solidFill>
                  <a:srgbClr val="006600"/>
                </a:solidFill>
                <a:latin typeface="Consolas"/>
              </a:rPr>
              <a:t>'How </a:t>
            </a:r>
            <a:r>
              <a:rPr lang="en-US" i="1" dirty="0" smtClean="0">
                <a:solidFill>
                  <a:srgbClr val="006600"/>
                </a:solidFill>
                <a:latin typeface="Consolas"/>
              </a:rPr>
              <a:t>much money do you have? '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))</a:t>
            </a:r>
            <a:endParaRPr lang="en-US" sz="1400" dirty="0">
              <a:solidFill>
                <a:srgbClr val="000000"/>
              </a:solidFill>
              <a:latin typeface="Consola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" y="1754980"/>
            <a:ext cx="4905036" cy="1658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82562" y="61119"/>
            <a:ext cx="2270558" cy="1169551"/>
          </a:xfrm>
          <a:prstGeom prst="rect">
            <a:avLst/>
          </a:prstGeo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from the Console</a:t>
            </a:r>
            <a:endParaRPr lang="en-US" sz="2400" b="1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325561" y="3693981"/>
            <a:ext cx="1219200" cy="507831"/>
          </a:xfrm>
          <a:prstGeom prst="rect">
            <a:avLst/>
          </a:prstGeom>
          <a:solidFill>
            <a:srgbClr val="FFFF99"/>
          </a:solidFill>
          <a:ln w="9525">
            <a:solidFill>
              <a:srgbClr val="0070C0"/>
            </a:solidFill>
          </a:ln>
        </p:spPr>
        <p:txBody>
          <a:bodyPr vert="horz" wrap="square" lIns="45720" tIns="45720" rIns="45720" bIns="4572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en-US" sz="900" b="1" dirty="0" smtClean="0"/>
              <a:t>Another video shows how to HANDLE such EXCEPTIONS, like this: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544762" y="3413919"/>
            <a:ext cx="3276600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70C0"/>
            </a:solidFill>
          </a:ln>
        </p:spPr>
        <p:txBody>
          <a:bodyPr vert="horz" wrap="square" lIns="45720" tIns="45720" rIns="45720" bIns="4572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en-US" sz="800" b="1" dirty="0" smtClean="0">
                <a:solidFill>
                  <a:srgbClr val="0000FF"/>
                </a:solidFill>
                <a:latin typeface="Consolas"/>
              </a:rPr>
              <a:t>while</a:t>
            </a:r>
            <a:r>
              <a:rPr lang="en-US" sz="8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True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try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    money = float(input(</a:t>
            </a:r>
            <a:r>
              <a:rPr lang="en-US" sz="800" b="1" i="1" dirty="0">
                <a:solidFill>
                  <a:srgbClr val="00AA00"/>
                </a:solidFill>
                <a:latin typeface="Consolas"/>
              </a:rPr>
              <a:t>'How much money ...? '</a:t>
            </a:r>
            <a:r>
              <a:rPr lang="en-US" sz="800" b="1" i="1" dirty="0">
                <a:solidFill>
                  <a:srgbClr val="000000"/>
                </a:solidFill>
                <a:latin typeface="Consolas"/>
              </a:rPr>
              <a:t>))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break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except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800" b="1" dirty="0" err="1">
                <a:solidFill>
                  <a:srgbClr val="000000"/>
                </a:solidFill>
                <a:latin typeface="Consolas"/>
              </a:rPr>
              <a:t>ValueError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800" b="1" i="1" dirty="0">
                <a:solidFill>
                  <a:srgbClr val="00AA00"/>
                </a:solidFill>
                <a:latin typeface="Consolas"/>
              </a:rPr>
              <a:t>'Enter a NUMBER, like 12.52.  Try again.'</a:t>
            </a:r>
            <a:r>
              <a:rPr lang="en-US" sz="800" b="1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pPr algn="l"/>
            <a:r>
              <a:rPr lang="en-US" sz="800" b="1" dirty="0">
                <a:solidFill>
                  <a:srgbClr val="000000"/>
                </a:solidFill>
                <a:latin typeface="Consolas"/>
              </a:rPr>
              <a:t>        </a:t>
            </a:r>
            <a:r>
              <a:rPr lang="en-US" sz="800" b="1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US" sz="800" b="1" dirty="0">
                <a:solidFill>
                  <a:srgbClr val="000000"/>
                </a:solidFill>
                <a:latin typeface="Consolas"/>
              </a:rPr>
              <a:t>()</a:t>
            </a:r>
            <a:endParaRPr lang="en-US" sz="800" b="1" dirty="0"/>
          </a:p>
        </p:txBody>
      </p:sp>
    </p:spTree>
    <p:extLst>
      <p:ext uri="{BB962C8B-B14F-4D97-AF65-F5344CB8AC3E}">
        <p14:creationId xmlns:p14="http://schemas.microsoft.com/office/powerpoint/2010/main" val="44241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1334" y="980490"/>
            <a:ext cx="3110664" cy="984885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45720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latin typeface="Consolas"/>
              </a:rPr>
              <a:t>s 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= input(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'Hit? (y/n) '</a:t>
            </a:r>
            <a:r>
              <a:rPr lang="en-US" sz="1100" b="1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sz="1100" b="1" dirty="0">
                <a:solidFill>
                  <a:srgbClr val="0000FF"/>
                </a:solidFill>
                <a:latin typeface="Consolas"/>
              </a:rPr>
              <a:t>if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s.strip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().lower().</a:t>
            </a:r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startswith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'y'</a:t>
            </a:r>
            <a:r>
              <a:rPr lang="en-US" sz="1100" b="1" i="1" dirty="0">
                <a:solidFill>
                  <a:srgbClr val="000000"/>
                </a:solidFill>
                <a:latin typeface="Consolas"/>
              </a:rPr>
              <a:t>):</a:t>
            </a:r>
          </a:p>
          <a:p>
            <a:r>
              <a:rPr lang="en-US" sz="1100" b="1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is_hit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100" b="1" dirty="0">
                <a:solidFill>
                  <a:srgbClr val="0000FF"/>
                </a:solidFill>
                <a:latin typeface="Consolas"/>
              </a:rPr>
              <a:t>True</a:t>
            </a:r>
          </a:p>
          <a:p>
            <a:r>
              <a:rPr lang="en-US" sz="1100" b="1" dirty="0">
                <a:solidFill>
                  <a:srgbClr val="0000FF"/>
                </a:solidFill>
                <a:latin typeface="Consolas"/>
              </a:rPr>
              <a:t>else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:</a:t>
            </a:r>
          </a:p>
          <a:p>
            <a:r>
              <a:rPr lang="en-US" sz="1100" b="1" dirty="0">
                <a:solidFill>
                  <a:srgbClr val="000000"/>
                </a:solidFill>
                <a:latin typeface="Consolas"/>
              </a:rPr>
              <a:t>    </a:t>
            </a:r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is_hit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US" sz="1100" b="1" dirty="0" smtClean="0">
                <a:solidFill>
                  <a:srgbClr val="0000FF"/>
                </a:solidFill>
                <a:latin typeface="Consolas"/>
              </a:rPr>
              <a:t>False</a:t>
            </a:r>
            <a:endParaRPr lang="en-US" sz="1100" b="1" dirty="0">
              <a:solidFill>
                <a:srgbClr val="0000FF"/>
              </a:solidFill>
              <a:latin typeface="Consola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697162" y="137319"/>
            <a:ext cx="2684350" cy="738664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800" b="1" dirty="0" smtClean="0"/>
              <a:t>You can </a:t>
            </a:r>
            <a:r>
              <a:rPr lang="en-US" sz="1800" b="1" i="1" dirty="0" smtClean="0"/>
              <a:t>process</a:t>
            </a:r>
            <a:r>
              <a:rPr lang="en-US" sz="1800" b="1" dirty="0" smtClean="0"/>
              <a:t> the string that   </a:t>
            </a:r>
            <a:r>
              <a:rPr lang="en-US" sz="18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800" b="1" dirty="0" smtClean="0"/>
              <a:t>  returns</a:t>
            </a:r>
            <a:endParaRPr lang="en-US" sz="18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362" y="90302"/>
            <a:ext cx="2270558" cy="1169551"/>
          </a:xfrm>
          <a:prstGeom prst="rect">
            <a:avLst/>
          </a:prstGeo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from the Console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39762" y="2042319"/>
            <a:ext cx="4411210" cy="615553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nsolas"/>
              </a:rPr>
              <a:t>s = input(</a:t>
            </a:r>
            <a:r>
              <a:rPr lang="en-US" sz="1400" i="1" dirty="0">
                <a:solidFill>
                  <a:srgbClr val="00AA00"/>
                </a:solidFill>
                <a:latin typeface="Consolas"/>
              </a:rPr>
              <a:t>'Hit? (y/n) '</a:t>
            </a:r>
            <a:r>
              <a:rPr lang="en-US" sz="1400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Consolas"/>
              </a:rPr>
              <a:t>is_hit</a:t>
            </a:r>
            <a:r>
              <a:rPr lang="en-US" sz="1400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s.strip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().lower().</a:t>
            </a:r>
            <a:r>
              <a:rPr lang="en-US" sz="1400" dirty="0" err="1">
                <a:solidFill>
                  <a:srgbClr val="000000"/>
                </a:solidFill>
                <a:latin typeface="Consolas"/>
              </a:rPr>
              <a:t>startswith</a:t>
            </a:r>
            <a:r>
              <a:rPr lang="en-US" sz="1400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i="1" dirty="0">
                <a:solidFill>
                  <a:srgbClr val="00AA00"/>
                </a:solidFill>
                <a:latin typeface="Consolas"/>
              </a:rPr>
              <a:t>'y</a:t>
            </a:r>
            <a:r>
              <a:rPr lang="en-US" sz="1400" i="1" dirty="0" smtClean="0">
                <a:solidFill>
                  <a:srgbClr val="00AA00"/>
                </a:solidFill>
                <a:latin typeface="Consolas"/>
              </a:rPr>
              <a:t>'</a:t>
            </a:r>
            <a:r>
              <a:rPr lang="en-US" sz="1400" i="1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sz="1400" i="1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7979" y="2759311"/>
            <a:ext cx="3733800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latin typeface="Consolas"/>
              </a:rPr>
              <a:t>s 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'   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Hello, HOW r </a:t>
            </a:r>
            <a:r>
              <a:rPr lang="en-US" sz="1100" b="1" i="1" dirty="0" err="1">
                <a:solidFill>
                  <a:srgbClr val="00AA00"/>
                </a:solidFill>
                <a:latin typeface="Consolas"/>
              </a:rPr>
              <a:t>YoU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?!  \n Fine! \n\n   '</a:t>
            </a:r>
          </a:p>
          <a:p>
            <a:r>
              <a:rPr lang="en-US" sz="1100" b="1" dirty="0" err="1" smtClean="0">
                <a:solidFill>
                  <a:srgbClr val="000000"/>
                </a:solidFill>
                <a:latin typeface="Consolas"/>
              </a:rPr>
              <a:t>s.strip</a:t>
            </a:r>
            <a:r>
              <a:rPr lang="en-US" sz="1100" b="1" dirty="0" smtClean="0">
                <a:solidFill>
                  <a:srgbClr val="000000"/>
                </a:solidFill>
                <a:latin typeface="Consolas"/>
              </a:rPr>
              <a:t>() </a:t>
            </a:r>
            <a:r>
              <a:rPr lang="en-US" sz="1100" b="1" dirty="0" smtClean="0">
                <a:solidFill>
                  <a:srgbClr val="000000"/>
                </a:solidFill>
                <a:latin typeface="Consolas"/>
                <a:sym typeface="Wingdings" panose="05000000000000000000" pitchFamily="2" charset="2"/>
              </a:rPr>
              <a:t> 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'Hello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, HOW r </a:t>
            </a:r>
            <a:r>
              <a:rPr lang="en-US" sz="1100" b="1" i="1" dirty="0" err="1">
                <a:solidFill>
                  <a:srgbClr val="00AA00"/>
                </a:solidFill>
                <a:latin typeface="Consolas"/>
              </a:rPr>
              <a:t>YoU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?!  \n Fine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!'</a:t>
            </a:r>
            <a:endParaRPr lang="en-US" sz="1100" b="1" i="1" dirty="0">
              <a:solidFill>
                <a:srgbClr val="00AA00"/>
              </a:solidFill>
              <a:latin typeface="Consola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4962" y="3490119"/>
            <a:ext cx="2895600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latin typeface="Consolas"/>
              </a:rPr>
              <a:t>s 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 Hello, HOW r </a:t>
            </a:r>
            <a:r>
              <a:rPr lang="en-US" sz="1100" b="1" i="1" dirty="0" err="1">
                <a:solidFill>
                  <a:srgbClr val="00AA00"/>
                </a:solidFill>
                <a:latin typeface="Consolas"/>
              </a:rPr>
              <a:t>YoU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?!'</a:t>
            </a:r>
          </a:p>
          <a:p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s.lower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() </a:t>
            </a:r>
            <a:r>
              <a:rPr lang="en-US" sz="1100" b="1" dirty="0">
                <a:solidFill>
                  <a:srgbClr val="000000"/>
                </a:solidFill>
                <a:latin typeface="Consolas"/>
                <a:sym typeface="Wingdings" panose="05000000000000000000" pitchFamily="2" charset="2"/>
              </a:rPr>
              <a:t> 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 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hello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, 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how r you?!'</a:t>
            </a:r>
            <a:endParaRPr lang="en-US" sz="1100" b="1" i="1" dirty="0">
              <a:solidFill>
                <a:srgbClr val="00AA00"/>
              </a:solidFill>
              <a:latin typeface="Consola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1126" y="3337719"/>
            <a:ext cx="2244036" cy="938719"/>
          </a:xfrm>
          <a:prstGeom prst="rect">
            <a:avLst/>
          </a:prstGeom>
          <a:solidFill>
            <a:schemeClr val="bg1"/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100" b="1" dirty="0" smtClean="0">
                <a:solidFill>
                  <a:srgbClr val="000000"/>
                </a:solidFill>
                <a:latin typeface="Consolas"/>
              </a:rPr>
              <a:t>s 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'yes 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it does'</a:t>
            </a:r>
            <a:endParaRPr lang="en-US" sz="1100" b="1" i="1" dirty="0">
              <a:solidFill>
                <a:srgbClr val="00AA00"/>
              </a:solidFill>
              <a:latin typeface="Consolas"/>
            </a:endParaRPr>
          </a:p>
          <a:p>
            <a:r>
              <a:rPr lang="en-US" sz="1100" b="1" dirty="0" err="1" smtClean="0">
                <a:solidFill>
                  <a:srgbClr val="000000"/>
                </a:solidFill>
                <a:latin typeface="Consolas"/>
              </a:rPr>
              <a:t>s.startswith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'y</a:t>
            </a:r>
            <a:r>
              <a:rPr lang="en-US" sz="1100" b="1" i="1" dirty="0" smtClean="0">
                <a:solidFill>
                  <a:srgbClr val="00AA00"/>
                </a:solidFill>
                <a:latin typeface="Consolas"/>
              </a:rPr>
              <a:t>'</a:t>
            </a:r>
            <a:r>
              <a:rPr lang="en-US" sz="1100" b="1" i="1" dirty="0" smtClean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sz="1100" b="1" dirty="0">
                <a:solidFill>
                  <a:srgbClr val="000000"/>
                </a:solidFill>
                <a:latin typeface="Consolas"/>
                <a:sym typeface="Wingdings" panose="05000000000000000000" pitchFamily="2" charset="2"/>
              </a:rPr>
              <a:t> </a:t>
            </a:r>
            <a:r>
              <a:rPr lang="en-US" sz="1100" b="1" dirty="0">
                <a:solidFill>
                  <a:srgbClr val="0000FF"/>
                </a:solidFill>
                <a:latin typeface="Consolas"/>
              </a:rPr>
              <a:t>True</a:t>
            </a:r>
          </a:p>
          <a:p>
            <a:pPr>
              <a:spcBef>
                <a:spcPts val="600"/>
              </a:spcBef>
            </a:pPr>
            <a:r>
              <a:rPr lang="en-US" sz="1100" b="1" dirty="0">
                <a:solidFill>
                  <a:srgbClr val="000000"/>
                </a:solidFill>
                <a:latin typeface="Consolas"/>
              </a:rPr>
              <a:t>s = 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</a:t>
            </a:r>
            <a:r>
              <a:rPr lang="en-US" sz="1100" b="1" i="1" dirty="0" err="1">
                <a:solidFill>
                  <a:srgbClr val="00AA00"/>
                </a:solidFill>
                <a:latin typeface="Consolas"/>
              </a:rPr>
              <a:t>nyyyyyyyy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</a:t>
            </a:r>
          </a:p>
          <a:p>
            <a:r>
              <a:rPr lang="en-US" sz="1100" b="1" dirty="0" err="1">
                <a:solidFill>
                  <a:srgbClr val="000000"/>
                </a:solidFill>
                <a:latin typeface="Consolas"/>
              </a:rPr>
              <a:t>s.startswith</a:t>
            </a:r>
            <a:r>
              <a:rPr lang="en-US" sz="11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100" b="1" i="1" dirty="0">
                <a:solidFill>
                  <a:srgbClr val="00AA00"/>
                </a:solidFill>
                <a:latin typeface="Consolas"/>
              </a:rPr>
              <a:t>'y'</a:t>
            </a:r>
            <a:r>
              <a:rPr lang="en-US" sz="1100" b="1" i="1" dirty="0">
                <a:solidFill>
                  <a:srgbClr val="000000"/>
                </a:solidFill>
                <a:latin typeface="Consolas"/>
              </a:rPr>
              <a:t>) </a:t>
            </a:r>
            <a:r>
              <a:rPr lang="en-US" sz="1100" b="1" dirty="0">
                <a:solidFill>
                  <a:srgbClr val="000000"/>
                </a:solidFill>
                <a:latin typeface="Consolas"/>
                <a:sym typeface="Wingdings" panose="05000000000000000000" pitchFamily="2" charset="2"/>
              </a:rPr>
              <a:t> </a:t>
            </a:r>
            <a:r>
              <a:rPr lang="en-US" sz="1100" b="1" dirty="0" smtClean="0">
                <a:solidFill>
                  <a:srgbClr val="0000FF"/>
                </a:solidFill>
                <a:latin typeface="Consolas"/>
              </a:rPr>
              <a:t>False</a:t>
            </a:r>
            <a:endParaRPr lang="en-US" sz="1100" b="1" dirty="0">
              <a:solidFill>
                <a:srgbClr val="0000FF"/>
              </a:solidFill>
              <a:latin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79272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79600" y="442119"/>
            <a:ext cx="1175431" cy="923330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200" b="1" dirty="0" smtClean="0"/>
              <a:t>You can </a:t>
            </a:r>
            <a:r>
              <a:rPr lang="en-US" sz="1200" b="1" i="1" dirty="0" smtClean="0"/>
              <a:t>process</a:t>
            </a:r>
            <a:r>
              <a:rPr lang="en-US" sz="1200" b="1" dirty="0" smtClean="0"/>
              <a:t> the string that   </a:t>
            </a:r>
            <a:r>
              <a:rPr lang="en-US" sz="12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200" b="1" dirty="0" smtClean="0"/>
              <a:t>  returns</a:t>
            </a:r>
            <a:endParaRPr lang="en-US" sz="12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323524" y="90178"/>
            <a:ext cx="4245361" cy="677108"/>
          </a:xfrm>
          <a:prstGeom prst="rect">
            <a:avLst/>
          </a:prstGeo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from the Console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323524" y="867373"/>
            <a:ext cx="4451802" cy="615553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lIns="182880" tIns="91440" rIns="91440" bIns="91440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  <a:latin typeface="Consolas"/>
              </a:rPr>
              <a:t>s = input(</a:t>
            </a:r>
            <a:r>
              <a:rPr lang="en-US" sz="1400" b="1" i="1" dirty="0">
                <a:solidFill>
                  <a:srgbClr val="00AA00"/>
                </a:solidFill>
                <a:latin typeface="Consolas"/>
              </a:rPr>
              <a:t>'Hit? (y/n) '</a:t>
            </a:r>
            <a:r>
              <a:rPr lang="en-US" sz="1400" b="1" i="1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US" sz="1400" b="1" dirty="0" err="1" smtClean="0">
                <a:solidFill>
                  <a:srgbClr val="000000"/>
                </a:solidFill>
                <a:latin typeface="Consolas"/>
              </a:rPr>
              <a:t>is_hit</a:t>
            </a:r>
            <a:r>
              <a:rPr lang="en-US" sz="1400" b="1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sz="1400" b="1" dirty="0" err="1">
                <a:solidFill>
                  <a:srgbClr val="000000"/>
                </a:solidFill>
                <a:latin typeface="Consolas"/>
              </a:rPr>
              <a:t>s.strip</a:t>
            </a:r>
            <a:r>
              <a:rPr lang="en-US" sz="1400" b="1" dirty="0">
                <a:solidFill>
                  <a:srgbClr val="000000"/>
                </a:solidFill>
                <a:latin typeface="Consolas"/>
              </a:rPr>
              <a:t>().lower().</a:t>
            </a:r>
            <a:r>
              <a:rPr lang="en-US" sz="1400" b="1" dirty="0" err="1">
                <a:solidFill>
                  <a:srgbClr val="000000"/>
                </a:solidFill>
                <a:latin typeface="Consolas"/>
              </a:rPr>
              <a:t>startswith</a:t>
            </a:r>
            <a:r>
              <a:rPr lang="en-US" sz="1400" b="1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US" sz="1400" b="1" i="1" dirty="0">
                <a:solidFill>
                  <a:srgbClr val="00AA00"/>
                </a:solidFill>
                <a:latin typeface="Consolas"/>
              </a:rPr>
              <a:t>'y</a:t>
            </a:r>
            <a:r>
              <a:rPr lang="en-US" sz="1400" b="1" i="1" dirty="0" smtClean="0">
                <a:solidFill>
                  <a:srgbClr val="00AA00"/>
                </a:solidFill>
                <a:latin typeface="Consolas"/>
              </a:rPr>
              <a:t>'</a:t>
            </a:r>
            <a:r>
              <a:rPr lang="en-US" sz="1400" b="1" i="1" dirty="0" smtClean="0">
                <a:solidFill>
                  <a:srgbClr val="000000"/>
                </a:solidFill>
                <a:latin typeface="Consolas"/>
              </a:rPr>
              <a:t>)</a:t>
            </a:r>
            <a:endParaRPr lang="en-US" sz="1400" b="1" i="1" dirty="0">
              <a:solidFill>
                <a:srgbClr val="000000"/>
              </a:solidFill>
              <a:latin typeface="Consola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06762" y="1585119"/>
            <a:ext cx="2468564" cy="2590800"/>
            <a:chOff x="2947182" y="1654333"/>
            <a:chExt cx="2828143" cy="2673986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47182" y="1654333"/>
              <a:ext cx="2684350" cy="2673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162" y="1767866"/>
              <a:ext cx="1935163" cy="4268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5" y="1681100"/>
            <a:ext cx="2590800" cy="1040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62" y="2880519"/>
            <a:ext cx="1543051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203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13957" y="800542"/>
            <a:ext cx="4476299" cy="1508105"/>
          </a:xfrm>
          <a:prstGeom prst="rect">
            <a:avLst/>
          </a:prstGeom>
          <a:solidFill>
            <a:srgbClr val="00B050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 </a:t>
            </a:r>
            <a:r>
              <a:rPr lang="en-US" sz="1400" b="1" dirty="0" smtClean="0"/>
              <a:t>  to get input from the user via the Console</a:t>
            </a:r>
          </a:p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i="1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600" b="1" dirty="0" smtClean="0"/>
              <a:t>   </a:t>
            </a:r>
            <a:r>
              <a:rPr lang="en-US" sz="1400" b="1" dirty="0" smtClean="0"/>
              <a:t>to convert a </a:t>
            </a:r>
            <a:r>
              <a:rPr lang="en-US" sz="1400" b="1" i="1" dirty="0" smtClean="0"/>
              <a:t>STRING  </a:t>
            </a:r>
            <a:r>
              <a:rPr lang="en-US" sz="1400" b="1" dirty="0" smtClean="0"/>
              <a:t>into its</a:t>
            </a:r>
            <a:br>
              <a:rPr lang="en-US" sz="1400" b="1" dirty="0" smtClean="0"/>
            </a:br>
            <a:r>
              <a:rPr lang="en-US" sz="1400" b="1" dirty="0" smtClean="0"/>
              <a:t>    corresponding  </a:t>
            </a:r>
            <a:r>
              <a:rPr lang="en-US" sz="1400" b="1" i="1" dirty="0" smtClean="0"/>
              <a:t>INTEGER</a:t>
            </a:r>
            <a:endParaRPr lang="en-US" sz="1400" b="1" dirty="0" smtClean="0"/>
          </a:p>
          <a:p>
            <a:pPr marL="285750" indent="-285750" algn="l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float  </a:t>
            </a:r>
            <a:r>
              <a:rPr lang="en-US" sz="1400" b="1" dirty="0" smtClean="0"/>
              <a:t>to </a:t>
            </a:r>
            <a:r>
              <a:rPr lang="en-US" sz="1400" b="1" dirty="0"/>
              <a:t>convert a </a:t>
            </a:r>
            <a:r>
              <a:rPr lang="en-US" sz="1400" b="1" i="1" dirty="0" smtClean="0"/>
              <a:t>STRING</a:t>
            </a:r>
            <a:r>
              <a:rPr lang="en-US" sz="1400" b="1" i="1" dirty="0"/>
              <a:t> </a:t>
            </a:r>
            <a:r>
              <a:rPr lang="en-US" sz="1400" b="1" i="1" dirty="0" smtClean="0"/>
              <a:t> </a:t>
            </a:r>
            <a:r>
              <a:rPr lang="en-US" sz="1400" b="1" dirty="0" smtClean="0"/>
              <a:t>into its</a:t>
            </a:r>
            <a:br>
              <a:rPr lang="en-US" sz="1400" b="1" dirty="0" smtClean="0"/>
            </a:br>
            <a:r>
              <a:rPr lang="en-US" sz="1400" b="1" dirty="0" smtClean="0"/>
              <a:t>    corresponding </a:t>
            </a:r>
            <a:r>
              <a:rPr lang="en-US" sz="1400" b="1" i="1" dirty="0" smtClean="0"/>
              <a:t>FLOATING POINT number</a:t>
            </a:r>
            <a:endParaRPr lang="en-US" sz="1400" b="1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916362" y="1287522"/>
            <a:ext cx="1540554" cy="830997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1400" b="1" dirty="0" smtClean="0"/>
              <a:t>The   </a:t>
            </a:r>
            <a:r>
              <a:rPr lang="en-US" sz="1400" b="1" i="1" dirty="0" smtClean="0">
                <a:latin typeface="Consolas" panose="020B0609020204030204" pitchFamily="49" charset="0"/>
                <a:cs typeface="Consolas" panose="020B0609020204030204" pitchFamily="49" charset="0"/>
              </a:rPr>
              <a:t>input</a:t>
            </a:r>
            <a:r>
              <a:rPr lang="en-US" sz="1400" b="1" dirty="0" smtClean="0"/>
              <a:t>   function always returns a STRING.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074" y="2443617"/>
            <a:ext cx="5668962" cy="1077218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>
            <a:solidFill>
              <a:srgbClr val="0070C0"/>
            </a:solidFill>
          </a:ln>
        </p:spPr>
        <p:txBody>
          <a:bodyPr wrap="square" tIns="91440" rIns="91440" bIns="91440" rtlCol="0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name = input(</a:t>
            </a:r>
            <a:r>
              <a:rPr lang="en-US" sz="1600" i="1" dirty="0" smtClean="0">
                <a:solidFill>
                  <a:srgbClr val="006600"/>
                </a:solidFill>
                <a:latin typeface="Consolas"/>
              </a:rPr>
              <a:t>'Enter your name: </a:t>
            </a:r>
            <a:r>
              <a:rPr lang="en-US" sz="1600" i="1" dirty="0">
                <a:solidFill>
                  <a:srgbClr val="006600"/>
                </a:solidFill>
                <a:latin typeface="Consolas"/>
              </a:rPr>
              <a:t>'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)</a:t>
            </a:r>
          </a:p>
          <a:p>
            <a:pPr lvl="0">
              <a:spcBef>
                <a:spcPts val="600"/>
              </a:spcBef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age = </a:t>
            </a:r>
            <a:r>
              <a:rPr lang="en-US" sz="1600" dirty="0" err="1" smtClean="0">
                <a:solidFill>
                  <a:srgbClr val="000000"/>
                </a:solidFill>
                <a:latin typeface="Consolas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(input(</a:t>
            </a:r>
            <a:r>
              <a:rPr lang="en-US" sz="1600" i="1" dirty="0" smtClean="0">
                <a:solidFill>
                  <a:srgbClr val="006600"/>
                </a:solidFill>
                <a:latin typeface="Consolas"/>
              </a:rPr>
              <a:t>'How old are you? '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))</a:t>
            </a:r>
          </a:p>
          <a:p>
            <a:pPr>
              <a:spcBef>
                <a:spcPts val="600"/>
              </a:spcBef>
            </a:pP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money = float(input(</a:t>
            </a:r>
            <a:r>
              <a:rPr lang="en-US" sz="1400" i="1" dirty="0">
                <a:solidFill>
                  <a:srgbClr val="006600"/>
                </a:solidFill>
                <a:latin typeface="Consolas"/>
              </a:rPr>
              <a:t>'How </a:t>
            </a:r>
            <a:r>
              <a:rPr lang="en-US" sz="1400" i="1" dirty="0" smtClean="0">
                <a:solidFill>
                  <a:srgbClr val="006600"/>
                </a:solidFill>
                <a:latin typeface="Consolas"/>
              </a:rPr>
              <a:t>much money do you have? '</a:t>
            </a:r>
            <a:r>
              <a:rPr lang="en-US" sz="1600" dirty="0" smtClean="0">
                <a:solidFill>
                  <a:srgbClr val="000000"/>
                </a:solidFill>
                <a:latin typeface="Consolas"/>
              </a:rPr>
              <a:t>))</a:t>
            </a:r>
            <a:endParaRPr lang="en-US" sz="1600" dirty="0">
              <a:solidFill>
                <a:srgbClr val="000000"/>
              </a:solidFill>
              <a:latin typeface="Consolas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0162" y="137319"/>
            <a:ext cx="5770451" cy="551526"/>
          </a:xfrm>
          <a:solidFill>
            <a:srgbClr val="00B0F0"/>
          </a:solidFill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 smtClean="0"/>
              <a:t>Input</a:t>
            </a:r>
            <a:r>
              <a:rPr lang="en-US" sz="3200" b="1" dirty="0" smtClean="0"/>
              <a:t> </a:t>
            </a:r>
            <a:r>
              <a:rPr lang="en-US" b="1" dirty="0" smtClean="0"/>
              <a:t>from the </a:t>
            </a:r>
            <a:r>
              <a:rPr lang="en-US" sz="3200" b="1" dirty="0" smtClean="0"/>
              <a:t>Console:  </a:t>
            </a:r>
            <a:r>
              <a:rPr lang="en-US" sz="3200" b="1" i="1" dirty="0" smtClean="0"/>
              <a:t>Summary</a:t>
            </a:r>
            <a:endParaRPr lang="en-US" sz="2400" b="1" i="1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73162" y="3566319"/>
            <a:ext cx="4576874" cy="769441"/>
          </a:xfrm>
          <a:prstGeom prst="rect">
            <a:avLst/>
          </a:prstGeom>
          <a:solidFill>
            <a:srgbClr val="FFFF99"/>
          </a:solidFill>
          <a:ln w="25400">
            <a:solidFill>
              <a:srgbClr val="0070C0"/>
            </a:solidFill>
          </a:ln>
        </p:spPr>
        <p:txBody>
          <a:bodyPr vert="horz" wrap="square" lIns="91440" tIns="91440" rIns="91440" bIns="91440" rtlCol="0" anchor="ctr">
            <a:spAutoFit/>
          </a:bodyPr>
          <a:lstStyle>
            <a:lvl1pPr algn="ctr" defTabSz="585125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600"/>
              </a:spcBef>
            </a:pPr>
            <a:r>
              <a:rPr lang="en-US" sz="1100" b="1" dirty="0" smtClean="0"/>
              <a:t>Next videos show how to:</a:t>
            </a:r>
          </a:p>
          <a:p>
            <a:pPr marL="182880" indent="-18288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100" b="1" dirty="0" smtClean="0"/>
              <a:t>Do FILE input</a:t>
            </a:r>
          </a:p>
          <a:p>
            <a:pPr marL="182880" indent="-182880" algn="l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100" b="1" dirty="0" smtClean="0"/>
              <a:t>Handle EXCEPTIONS that occur when doing input and other operations</a:t>
            </a:r>
          </a:p>
        </p:txBody>
      </p:sp>
    </p:spTree>
    <p:extLst>
      <p:ext uri="{BB962C8B-B14F-4D97-AF65-F5344CB8AC3E}">
        <p14:creationId xmlns:p14="http://schemas.microsoft.com/office/powerpoint/2010/main" val="9902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2421</TotalTime>
  <Words>686</Words>
  <Application>Microsoft Office PowerPoint</Application>
  <PresentationFormat>Custom</PresentationFormat>
  <Paragraphs>87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Input from the Console</vt:lpstr>
      <vt:lpstr>Input from the Console</vt:lpstr>
      <vt:lpstr>Input from the Console</vt:lpstr>
      <vt:lpstr>PowerPoint Presentation</vt:lpstr>
      <vt:lpstr>Input from the Console</vt:lpstr>
      <vt:lpstr>PowerPoint Presentation</vt:lpstr>
      <vt:lpstr>PowerPoint Presentation</vt:lpstr>
      <vt:lpstr>PowerPoint Presentation</vt:lpstr>
      <vt:lpstr>Input from the Console:  Summary</vt:lpstr>
    </vt:vector>
  </TitlesOfParts>
  <Company>CSSE Department, RHIT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Mutchler</dc:creator>
  <cp:lastModifiedBy>David Mutchler</cp:lastModifiedBy>
  <cp:revision>70</cp:revision>
  <dcterms:created xsi:type="dcterms:W3CDTF">2015-07-20T19:15:54Z</dcterms:created>
  <dcterms:modified xsi:type="dcterms:W3CDTF">2015-10-11T14:36:19Z</dcterms:modified>
</cp:coreProperties>
</file>