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67" r:id="rId3"/>
    <p:sldId id="271" r:id="rId4"/>
    <p:sldId id="266" r:id="rId5"/>
    <p:sldId id="268" r:id="rId6"/>
    <p:sldId id="273" r:id="rId7"/>
    <p:sldId id="275" r:id="rId8"/>
    <p:sldId id="274" r:id="rId9"/>
    <p:sldId id="276" r:id="rId10"/>
  </p:sldIdLst>
  <p:sldSz cx="5851525" cy="4389438"/>
  <p:notesSz cx="6858000" cy="9144000"/>
  <p:defaultTextStyle>
    <a:defPPr>
      <a:defRPr lang="en-US"/>
    </a:defPPr>
    <a:lvl1pPr marL="0" algn="l" defTabSz="585125" rtl="0" eaLnBrk="1" latinLnBrk="0" hangingPunct="1">
      <a:defRPr sz="1200" kern="1200">
        <a:solidFill>
          <a:schemeClr val="tx1"/>
        </a:solidFill>
        <a:latin typeface="+mn-lt"/>
        <a:ea typeface="+mn-ea"/>
        <a:cs typeface="+mn-cs"/>
      </a:defRPr>
    </a:lvl1pPr>
    <a:lvl2pPr marL="292562" algn="l" defTabSz="585125" rtl="0" eaLnBrk="1" latinLnBrk="0" hangingPunct="1">
      <a:defRPr sz="1200" kern="1200">
        <a:solidFill>
          <a:schemeClr val="tx1"/>
        </a:solidFill>
        <a:latin typeface="+mn-lt"/>
        <a:ea typeface="+mn-ea"/>
        <a:cs typeface="+mn-cs"/>
      </a:defRPr>
    </a:lvl2pPr>
    <a:lvl3pPr marL="585125" algn="l" defTabSz="585125" rtl="0" eaLnBrk="1" latinLnBrk="0" hangingPunct="1">
      <a:defRPr sz="1200" kern="1200">
        <a:solidFill>
          <a:schemeClr val="tx1"/>
        </a:solidFill>
        <a:latin typeface="+mn-lt"/>
        <a:ea typeface="+mn-ea"/>
        <a:cs typeface="+mn-cs"/>
      </a:defRPr>
    </a:lvl3pPr>
    <a:lvl4pPr marL="877687" algn="l" defTabSz="585125" rtl="0" eaLnBrk="1" latinLnBrk="0" hangingPunct="1">
      <a:defRPr sz="1200" kern="1200">
        <a:solidFill>
          <a:schemeClr val="tx1"/>
        </a:solidFill>
        <a:latin typeface="+mn-lt"/>
        <a:ea typeface="+mn-ea"/>
        <a:cs typeface="+mn-cs"/>
      </a:defRPr>
    </a:lvl4pPr>
    <a:lvl5pPr marL="1170249" algn="l" defTabSz="585125" rtl="0" eaLnBrk="1" latinLnBrk="0" hangingPunct="1">
      <a:defRPr sz="1200" kern="1200">
        <a:solidFill>
          <a:schemeClr val="tx1"/>
        </a:solidFill>
        <a:latin typeface="+mn-lt"/>
        <a:ea typeface="+mn-ea"/>
        <a:cs typeface="+mn-cs"/>
      </a:defRPr>
    </a:lvl5pPr>
    <a:lvl6pPr marL="1462811" algn="l" defTabSz="585125" rtl="0" eaLnBrk="1" latinLnBrk="0" hangingPunct="1">
      <a:defRPr sz="1200" kern="1200">
        <a:solidFill>
          <a:schemeClr val="tx1"/>
        </a:solidFill>
        <a:latin typeface="+mn-lt"/>
        <a:ea typeface="+mn-ea"/>
        <a:cs typeface="+mn-cs"/>
      </a:defRPr>
    </a:lvl6pPr>
    <a:lvl7pPr marL="1755374" algn="l" defTabSz="585125" rtl="0" eaLnBrk="1" latinLnBrk="0" hangingPunct="1">
      <a:defRPr sz="1200" kern="1200">
        <a:solidFill>
          <a:schemeClr val="tx1"/>
        </a:solidFill>
        <a:latin typeface="+mn-lt"/>
        <a:ea typeface="+mn-ea"/>
        <a:cs typeface="+mn-cs"/>
      </a:defRPr>
    </a:lvl7pPr>
    <a:lvl8pPr marL="2047936" algn="l" defTabSz="585125" rtl="0" eaLnBrk="1" latinLnBrk="0" hangingPunct="1">
      <a:defRPr sz="1200" kern="1200">
        <a:solidFill>
          <a:schemeClr val="tx1"/>
        </a:solidFill>
        <a:latin typeface="+mn-lt"/>
        <a:ea typeface="+mn-ea"/>
        <a:cs typeface="+mn-cs"/>
      </a:defRPr>
    </a:lvl8pPr>
    <a:lvl9pPr marL="2340498" algn="l" defTabSz="585125" rtl="0" eaLnBrk="1" latinLnBrk="0" hangingPunct="1">
      <a:defRPr sz="12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83">
          <p15:clr>
            <a:srgbClr val="A4A3A4"/>
          </p15:clr>
        </p15:guide>
        <p15:guide id="2" pos="184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7"/>
    <p:restoredTop sz="92373"/>
  </p:normalViewPr>
  <p:slideViewPr>
    <p:cSldViewPr>
      <p:cViewPr varScale="1">
        <p:scale>
          <a:sx n="82" d="100"/>
          <a:sy n="82" d="100"/>
        </p:scale>
        <p:origin x="1168" y="176"/>
      </p:cViewPr>
      <p:guideLst>
        <p:guide orient="horz" pos="1383"/>
        <p:guide pos="184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38865" y="1363571"/>
            <a:ext cx="4973796" cy="940884"/>
          </a:xfrm>
        </p:spPr>
        <p:txBody>
          <a:bodyPr/>
          <a:lstStyle/>
          <a:p>
            <a:r>
              <a:rPr lang="en-US" smtClean="0"/>
              <a:t>Click to edit Master title style</a:t>
            </a:r>
            <a:endParaRPr lang="en-US"/>
          </a:p>
        </p:txBody>
      </p:sp>
      <p:sp>
        <p:nvSpPr>
          <p:cNvPr id="3" name="Subtitle 2"/>
          <p:cNvSpPr>
            <a:spLocks noGrp="1"/>
          </p:cNvSpPr>
          <p:nvPr>
            <p:ph type="subTitle" idx="1"/>
          </p:nvPr>
        </p:nvSpPr>
        <p:spPr>
          <a:xfrm>
            <a:off x="877729" y="2487348"/>
            <a:ext cx="4096068" cy="1121745"/>
          </a:xfrm>
        </p:spPr>
        <p:txBody>
          <a:bodyPr/>
          <a:lstStyle>
            <a:lvl1pPr marL="0" indent="0" algn="ctr">
              <a:buNone/>
              <a:defRPr>
                <a:solidFill>
                  <a:schemeClr val="tx1">
                    <a:tint val="75000"/>
                  </a:schemeClr>
                </a:solidFill>
              </a:defRPr>
            </a:lvl1pPr>
            <a:lvl2pPr marL="292562" indent="0" algn="ctr">
              <a:buNone/>
              <a:defRPr>
                <a:solidFill>
                  <a:schemeClr val="tx1">
                    <a:tint val="75000"/>
                  </a:schemeClr>
                </a:solidFill>
              </a:defRPr>
            </a:lvl2pPr>
            <a:lvl3pPr marL="585125" indent="0" algn="ctr">
              <a:buNone/>
              <a:defRPr>
                <a:solidFill>
                  <a:schemeClr val="tx1">
                    <a:tint val="75000"/>
                  </a:schemeClr>
                </a:solidFill>
              </a:defRPr>
            </a:lvl3pPr>
            <a:lvl4pPr marL="877687" indent="0" algn="ctr">
              <a:buNone/>
              <a:defRPr>
                <a:solidFill>
                  <a:schemeClr val="tx1">
                    <a:tint val="75000"/>
                  </a:schemeClr>
                </a:solidFill>
              </a:defRPr>
            </a:lvl4pPr>
            <a:lvl5pPr marL="1170249" indent="0" algn="ctr">
              <a:buNone/>
              <a:defRPr>
                <a:solidFill>
                  <a:schemeClr val="tx1">
                    <a:tint val="75000"/>
                  </a:schemeClr>
                </a:solidFill>
              </a:defRPr>
            </a:lvl5pPr>
            <a:lvl6pPr marL="1462811" indent="0" algn="ctr">
              <a:buNone/>
              <a:defRPr>
                <a:solidFill>
                  <a:schemeClr val="tx1">
                    <a:tint val="75000"/>
                  </a:schemeClr>
                </a:solidFill>
              </a:defRPr>
            </a:lvl6pPr>
            <a:lvl7pPr marL="1755374" indent="0" algn="ctr">
              <a:buNone/>
              <a:defRPr>
                <a:solidFill>
                  <a:schemeClr val="tx1">
                    <a:tint val="75000"/>
                  </a:schemeClr>
                </a:solidFill>
              </a:defRPr>
            </a:lvl7pPr>
            <a:lvl8pPr marL="2047936" indent="0" algn="ctr">
              <a:buNone/>
              <a:defRPr>
                <a:solidFill>
                  <a:schemeClr val="tx1">
                    <a:tint val="75000"/>
                  </a:schemeClr>
                </a:solidFill>
              </a:defRPr>
            </a:lvl8pPr>
            <a:lvl9pPr marL="23404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9701ABD-3A0B-486F-8236-A1D0091F1223}" type="datetimeFigureOut">
              <a:rPr lang="en-US" smtClean="0"/>
              <a:t>6/13/17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2E415B-52E9-4C7A-90FA-86C56604B1B2}" type="slidenum">
              <a:rPr lang="en-US" smtClean="0"/>
              <a:t>‹#›</a:t>
            </a:fld>
            <a:endParaRPr lang="en-US"/>
          </a:p>
        </p:txBody>
      </p:sp>
    </p:spTree>
    <p:extLst>
      <p:ext uri="{BB962C8B-B14F-4D97-AF65-F5344CB8AC3E}">
        <p14:creationId xmlns:p14="http://schemas.microsoft.com/office/powerpoint/2010/main" val="39678030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701ABD-3A0B-486F-8236-A1D0091F1223}" type="datetimeFigureOut">
              <a:rPr lang="en-US" smtClean="0"/>
              <a:t>6/13/17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2E415B-52E9-4C7A-90FA-86C56604B1B2}" type="slidenum">
              <a:rPr lang="en-US" smtClean="0"/>
              <a:t>‹#›</a:t>
            </a:fld>
            <a:endParaRPr lang="en-US"/>
          </a:p>
        </p:txBody>
      </p:sp>
    </p:spTree>
    <p:extLst>
      <p:ext uri="{BB962C8B-B14F-4D97-AF65-F5344CB8AC3E}">
        <p14:creationId xmlns:p14="http://schemas.microsoft.com/office/powerpoint/2010/main" val="979391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715474" y="112785"/>
            <a:ext cx="842172" cy="239691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86923" y="112785"/>
            <a:ext cx="2431025" cy="23969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701ABD-3A0B-486F-8236-A1D0091F1223}" type="datetimeFigureOut">
              <a:rPr lang="en-US" smtClean="0"/>
              <a:t>6/13/17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2E415B-52E9-4C7A-90FA-86C56604B1B2}" type="slidenum">
              <a:rPr lang="en-US" smtClean="0"/>
              <a:t>‹#›</a:t>
            </a:fld>
            <a:endParaRPr lang="en-US"/>
          </a:p>
        </p:txBody>
      </p:sp>
    </p:spTree>
    <p:extLst>
      <p:ext uri="{BB962C8B-B14F-4D97-AF65-F5344CB8AC3E}">
        <p14:creationId xmlns:p14="http://schemas.microsoft.com/office/powerpoint/2010/main" val="12840703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701ABD-3A0B-486F-8236-A1D0091F1223}" type="datetimeFigureOut">
              <a:rPr lang="en-US" smtClean="0"/>
              <a:t>6/13/17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2E415B-52E9-4C7A-90FA-86C56604B1B2}" type="slidenum">
              <a:rPr lang="en-US" smtClean="0"/>
              <a:t>‹#›</a:t>
            </a:fld>
            <a:endParaRPr lang="en-US"/>
          </a:p>
        </p:txBody>
      </p:sp>
    </p:spTree>
    <p:extLst>
      <p:ext uri="{BB962C8B-B14F-4D97-AF65-F5344CB8AC3E}">
        <p14:creationId xmlns:p14="http://schemas.microsoft.com/office/powerpoint/2010/main" val="2295489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2230" y="2820621"/>
            <a:ext cx="4973796" cy="871791"/>
          </a:xfrm>
        </p:spPr>
        <p:txBody>
          <a:bodyPr anchor="t"/>
          <a:lstStyle>
            <a:lvl1pPr algn="l">
              <a:defRPr sz="2600" b="1" cap="all"/>
            </a:lvl1pPr>
          </a:lstStyle>
          <a:p>
            <a:r>
              <a:rPr lang="en-US" smtClean="0"/>
              <a:t>Click to edit Master title style</a:t>
            </a:r>
            <a:endParaRPr lang="en-US"/>
          </a:p>
        </p:txBody>
      </p:sp>
      <p:sp>
        <p:nvSpPr>
          <p:cNvPr id="3" name="Text Placeholder 2"/>
          <p:cNvSpPr>
            <a:spLocks noGrp="1"/>
          </p:cNvSpPr>
          <p:nvPr>
            <p:ph type="body" idx="1"/>
          </p:nvPr>
        </p:nvSpPr>
        <p:spPr>
          <a:xfrm>
            <a:off x="462230" y="1860432"/>
            <a:ext cx="4973796" cy="960189"/>
          </a:xfrm>
        </p:spPr>
        <p:txBody>
          <a:bodyPr anchor="b"/>
          <a:lstStyle>
            <a:lvl1pPr marL="0" indent="0">
              <a:buNone/>
              <a:defRPr sz="1300">
                <a:solidFill>
                  <a:schemeClr val="tx1">
                    <a:tint val="75000"/>
                  </a:schemeClr>
                </a:solidFill>
              </a:defRPr>
            </a:lvl1pPr>
            <a:lvl2pPr marL="292562" indent="0">
              <a:buNone/>
              <a:defRPr sz="1200">
                <a:solidFill>
                  <a:schemeClr val="tx1">
                    <a:tint val="75000"/>
                  </a:schemeClr>
                </a:solidFill>
              </a:defRPr>
            </a:lvl2pPr>
            <a:lvl3pPr marL="585125" indent="0">
              <a:buNone/>
              <a:defRPr sz="1000">
                <a:solidFill>
                  <a:schemeClr val="tx1">
                    <a:tint val="75000"/>
                  </a:schemeClr>
                </a:solidFill>
              </a:defRPr>
            </a:lvl3pPr>
            <a:lvl4pPr marL="877687" indent="0">
              <a:buNone/>
              <a:defRPr sz="900">
                <a:solidFill>
                  <a:schemeClr val="tx1">
                    <a:tint val="75000"/>
                  </a:schemeClr>
                </a:solidFill>
              </a:defRPr>
            </a:lvl4pPr>
            <a:lvl5pPr marL="1170249" indent="0">
              <a:buNone/>
              <a:defRPr sz="900">
                <a:solidFill>
                  <a:schemeClr val="tx1">
                    <a:tint val="75000"/>
                  </a:schemeClr>
                </a:solidFill>
              </a:defRPr>
            </a:lvl5pPr>
            <a:lvl6pPr marL="1462811" indent="0">
              <a:buNone/>
              <a:defRPr sz="900">
                <a:solidFill>
                  <a:schemeClr val="tx1">
                    <a:tint val="75000"/>
                  </a:schemeClr>
                </a:solidFill>
              </a:defRPr>
            </a:lvl6pPr>
            <a:lvl7pPr marL="1755374" indent="0">
              <a:buNone/>
              <a:defRPr sz="900">
                <a:solidFill>
                  <a:schemeClr val="tx1">
                    <a:tint val="75000"/>
                  </a:schemeClr>
                </a:solidFill>
              </a:defRPr>
            </a:lvl7pPr>
            <a:lvl8pPr marL="2047936" indent="0">
              <a:buNone/>
              <a:defRPr sz="900">
                <a:solidFill>
                  <a:schemeClr val="tx1">
                    <a:tint val="75000"/>
                  </a:schemeClr>
                </a:solidFill>
              </a:defRPr>
            </a:lvl8pPr>
            <a:lvl9pPr marL="2340498" indent="0">
              <a:buNone/>
              <a:defRPr sz="9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9701ABD-3A0B-486F-8236-A1D0091F1223}" type="datetimeFigureOut">
              <a:rPr lang="en-US" smtClean="0"/>
              <a:t>6/13/17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2E415B-52E9-4C7A-90FA-86C56604B1B2}" type="slidenum">
              <a:rPr lang="en-US" smtClean="0"/>
              <a:t>‹#›</a:t>
            </a:fld>
            <a:endParaRPr lang="en-US"/>
          </a:p>
        </p:txBody>
      </p:sp>
    </p:spTree>
    <p:extLst>
      <p:ext uri="{BB962C8B-B14F-4D97-AF65-F5344CB8AC3E}">
        <p14:creationId xmlns:p14="http://schemas.microsoft.com/office/powerpoint/2010/main" val="12360302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86924" y="655368"/>
            <a:ext cx="1636599" cy="1854334"/>
          </a:xfrm>
        </p:spPr>
        <p:txBody>
          <a:bodyPr/>
          <a:lstStyle>
            <a:lvl1pPr>
              <a:defRPr sz="1800"/>
            </a:lvl1pPr>
            <a:lvl2pPr>
              <a:defRPr sz="1500"/>
            </a:lvl2pPr>
            <a:lvl3pPr>
              <a:defRPr sz="13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921048" y="655368"/>
            <a:ext cx="1636598" cy="1854334"/>
          </a:xfrm>
        </p:spPr>
        <p:txBody>
          <a:bodyPr/>
          <a:lstStyle>
            <a:lvl1pPr>
              <a:defRPr sz="1800"/>
            </a:lvl1pPr>
            <a:lvl2pPr>
              <a:defRPr sz="1500"/>
            </a:lvl2pPr>
            <a:lvl3pPr>
              <a:defRPr sz="13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9701ABD-3A0B-486F-8236-A1D0091F1223}" type="datetimeFigureOut">
              <a:rPr lang="en-US" smtClean="0"/>
              <a:t>6/13/17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2E415B-52E9-4C7A-90FA-86C56604B1B2}" type="slidenum">
              <a:rPr lang="en-US" smtClean="0"/>
              <a:t>‹#›</a:t>
            </a:fld>
            <a:endParaRPr lang="en-US"/>
          </a:p>
        </p:txBody>
      </p:sp>
    </p:spTree>
    <p:extLst>
      <p:ext uri="{BB962C8B-B14F-4D97-AF65-F5344CB8AC3E}">
        <p14:creationId xmlns:p14="http://schemas.microsoft.com/office/powerpoint/2010/main" val="31442998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92576" y="175781"/>
            <a:ext cx="5266373" cy="731573"/>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92576" y="982544"/>
            <a:ext cx="2585440" cy="409477"/>
          </a:xfrm>
        </p:spPr>
        <p:txBody>
          <a:bodyPr anchor="b"/>
          <a:lstStyle>
            <a:lvl1pPr marL="0" indent="0">
              <a:buNone/>
              <a:defRPr sz="1500" b="1"/>
            </a:lvl1pPr>
            <a:lvl2pPr marL="292562" indent="0">
              <a:buNone/>
              <a:defRPr sz="1300" b="1"/>
            </a:lvl2pPr>
            <a:lvl3pPr marL="585125" indent="0">
              <a:buNone/>
              <a:defRPr sz="1200" b="1"/>
            </a:lvl3pPr>
            <a:lvl4pPr marL="877687" indent="0">
              <a:buNone/>
              <a:defRPr sz="1000" b="1"/>
            </a:lvl4pPr>
            <a:lvl5pPr marL="1170249" indent="0">
              <a:buNone/>
              <a:defRPr sz="1000" b="1"/>
            </a:lvl5pPr>
            <a:lvl6pPr marL="1462811" indent="0">
              <a:buNone/>
              <a:defRPr sz="1000" b="1"/>
            </a:lvl6pPr>
            <a:lvl7pPr marL="1755374" indent="0">
              <a:buNone/>
              <a:defRPr sz="1000" b="1"/>
            </a:lvl7pPr>
            <a:lvl8pPr marL="2047936" indent="0">
              <a:buNone/>
              <a:defRPr sz="1000" b="1"/>
            </a:lvl8pPr>
            <a:lvl9pPr marL="2340498" indent="0">
              <a:buNone/>
              <a:defRPr sz="1000" b="1"/>
            </a:lvl9pPr>
          </a:lstStyle>
          <a:p>
            <a:pPr lvl="0"/>
            <a:r>
              <a:rPr lang="en-US" smtClean="0"/>
              <a:t>Click to edit Master text styles</a:t>
            </a:r>
          </a:p>
        </p:txBody>
      </p:sp>
      <p:sp>
        <p:nvSpPr>
          <p:cNvPr id="4" name="Content Placeholder 3"/>
          <p:cNvSpPr>
            <a:spLocks noGrp="1"/>
          </p:cNvSpPr>
          <p:nvPr>
            <p:ph sz="half" idx="2"/>
          </p:nvPr>
        </p:nvSpPr>
        <p:spPr>
          <a:xfrm>
            <a:off x="292576" y="1392021"/>
            <a:ext cx="2585440" cy="2529008"/>
          </a:xfrm>
        </p:spPr>
        <p:txBody>
          <a:bodyPr/>
          <a:lstStyle>
            <a:lvl1pPr>
              <a:defRPr sz="1500"/>
            </a:lvl1pPr>
            <a:lvl2pPr>
              <a:defRPr sz="1300"/>
            </a:lvl2pPr>
            <a:lvl3pPr>
              <a:defRPr sz="1200"/>
            </a:lvl3pPr>
            <a:lvl4pPr>
              <a:defRPr sz="1000"/>
            </a:lvl4pPr>
            <a:lvl5pPr>
              <a:defRPr sz="1000"/>
            </a:lvl5pPr>
            <a:lvl6pPr>
              <a:defRPr sz="1000"/>
            </a:lvl6pPr>
            <a:lvl7pPr>
              <a:defRPr sz="1000"/>
            </a:lvl7pPr>
            <a:lvl8pPr>
              <a:defRPr sz="1000"/>
            </a:lvl8pPr>
            <a:lvl9pPr>
              <a:defRPr sz="1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972494" y="982544"/>
            <a:ext cx="2586455" cy="409477"/>
          </a:xfrm>
        </p:spPr>
        <p:txBody>
          <a:bodyPr anchor="b"/>
          <a:lstStyle>
            <a:lvl1pPr marL="0" indent="0">
              <a:buNone/>
              <a:defRPr sz="1500" b="1"/>
            </a:lvl1pPr>
            <a:lvl2pPr marL="292562" indent="0">
              <a:buNone/>
              <a:defRPr sz="1300" b="1"/>
            </a:lvl2pPr>
            <a:lvl3pPr marL="585125" indent="0">
              <a:buNone/>
              <a:defRPr sz="1200" b="1"/>
            </a:lvl3pPr>
            <a:lvl4pPr marL="877687" indent="0">
              <a:buNone/>
              <a:defRPr sz="1000" b="1"/>
            </a:lvl4pPr>
            <a:lvl5pPr marL="1170249" indent="0">
              <a:buNone/>
              <a:defRPr sz="1000" b="1"/>
            </a:lvl5pPr>
            <a:lvl6pPr marL="1462811" indent="0">
              <a:buNone/>
              <a:defRPr sz="1000" b="1"/>
            </a:lvl6pPr>
            <a:lvl7pPr marL="1755374" indent="0">
              <a:buNone/>
              <a:defRPr sz="1000" b="1"/>
            </a:lvl7pPr>
            <a:lvl8pPr marL="2047936" indent="0">
              <a:buNone/>
              <a:defRPr sz="1000" b="1"/>
            </a:lvl8pPr>
            <a:lvl9pPr marL="2340498" indent="0">
              <a:buNone/>
              <a:defRPr sz="1000" b="1"/>
            </a:lvl9pPr>
          </a:lstStyle>
          <a:p>
            <a:pPr lvl="0"/>
            <a:r>
              <a:rPr lang="en-US" smtClean="0"/>
              <a:t>Click to edit Master text styles</a:t>
            </a:r>
          </a:p>
        </p:txBody>
      </p:sp>
      <p:sp>
        <p:nvSpPr>
          <p:cNvPr id="6" name="Content Placeholder 5"/>
          <p:cNvSpPr>
            <a:spLocks noGrp="1"/>
          </p:cNvSpPr>
          <p:nvPr>
            <p:ph sz="quarter" idx="4"/>
          </p:nvPr>
        </p:nvSpPr>
        <p:spPr>
          <a:xfrm>
            <a:off x="2972494" y="1392021"/>
            <a:ext cx="2586455" cy="2529008"/>
          </a:xfrm>
        </p:spPr>
        <p:txBody>
          <a:bodyPr/>
          <a:lstStyle>
            <a:lvl1pPr>
              <a:defRPr sz="1500"/>
            </a:lvl1pPr>
            <a:lvl2pPr>
              <a:defRPr sz="1300"/>
            </a:lvl2pPr>
            <a:lvl3pPr>
              <a:defRPr sz="1200"/>
            </a:lvl3pPr>
            <a:lvl4pPr>
              <a:defRPr sz="1000"/>
            </a:lvl4pPr>
            <a:lvl5pPr>
              <a:defRPr sz="1000"/>
            </a:lvl5pPr>
            <a:lvl6pPr>
              <a:defRPr sz="1000"/>
            </a:lvl6pPr>
            <a:lvl7pPr>
              <a:defRPr sz="1000"/>
            </a:lvl7pPr>
            <a:lvl8pPr>
              <a:defRPr sz="1000"/>
            </a:lvl8pPr>
            <a:lvl9pPr>
              <a:defRPr sz="1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9701ABD-3A0B-486F-8236-A1D0091F1223}" type="datetimeFigureOut">
              <a:rPr lang="en-US" smtClean="0"/>
              <a:t>6/13/17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D2E415B-52E9-4C7A-90FA-86C56604B1B2}" type="slidenum">
              <a:rPr lang="en-US" smtClean="0"/>
              <a:t>‹#›</a:t>
            </a:fld>
            <a:endParaRPr lang="en-US"/>
          </a:p>
        </p:txBody>
      </p:sp>
    </p:spTree>
    <p:extLst>
      <p:ext uri="{BB962C8B-B14F-4D97-AF65-F5344CB8AC3E}">
        <p14:creationId xmlns:p14="http://schemas.microsoft.com/office/powerpoint/2010/main" val="18007987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9701ABD-3A0B-486F-8236-A1D0091F1223}" type="datetimeFigureOut">
              <a:rPr lang="en-US" smtClean="0"/>
              <a:t>6/13/17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D2E415B-52E9-4C7A-90FA-86C56604B1B2}" type="slidenum">
              <a:rPr lang="en-US" smtClean="0"/>
              <a:t>‹#›</a:t>
            </a:fld>
            <a:endParaRPr lang="en-US"/>
          </a:p>
        </p:txBody>
      </p:sp>
    </p:spTree>
    <p:extLst>
      <p:ext uri="{BB962C8B-B14F-4D97-AF65-F5344CB8AC3E}">
        <p14:creationId xmlns:p14="http://schemas.microsoft.com/office/powerpoint/2010/main" val="2739328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701ABD-3A0B-486F-8236-A1D0091F1223}" type="datetimeFigureOut">
              <a:rPr lang="en-US" smtClean="0"/>
              <a:t>6/13/17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D2E415B-52E9-4C7A-90FA-86C56604B1B2}" type="slidenum">
              <a:rPr lang="en-US" smtClean="0"/>
              <a:t>‹#›</a:t>
            </a:fld>
            <a:endParaRPr lang="en-US"/>
          </a:p>
        </p:txBody>
      </p:sp>
    </p:spTree>
    <p:extLst>
      <p:ext uri="{BB962C8B-B14F-4D97-AF65-F5344CB8AC3E}">
        <p14:creationId xmlns:p14="http://schemas.microsoft.com/office/powerpoint/2010/main" val="30286390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2577" y="174765"/>
            <a:ext cx="1925111" cy="743766"/>
          </a:xfrm>
        </p:spPr>
        <p:txBody>
          <a:bodyPr anchor="b"/>
          <a:lstStyle>
            <a:lvl1pPr algn="l">
              <a:defRPr sz="1300" b="1"/>
            </a:lvl1pPr>
          </a:lstStyle>
          <a:p>
            <a:r>
              <a:rPr lang="en-US" smtClean="0"/>
              <a:t>Click to edit Master title style</a:t>
            </a:r>
            <a:endParaRPr lang="en-US"/>
          </a:p>
        </p:txBody>
      </p:sp>
      <p:sp>
        <p:nvSpPr>
          <p:cNvPr id="3" name="Content Placeholder 2"/>
          <p:cNvSpPr>
            <a:spLocks noGrp="1"/>
          </p:cNvSpPr>
          <p:nvPr>
            <p:ph idx="1"/>
          </p:nvPr>
        </p:nvSpPr>
        <p:spPr>
          <a:xfrm>
            <a:off x="2287784" y="174765"/>
            <a:ext cx="3271165" cy="3746264"/>
          </a:xfrm>
        </p:spPr>
        <p:txBody>
          <a:bodyPr/>
          <a:lstStyle>
            <a:lvl1pPr>
              <a:defRPr sz="20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92577" y="918531"/>
            <a:ext cx="1925111" cy="3002498"/>
          </a:xfrm>
        </p:spPr>
        <p:txBody>
          <a:bodyPr/>
          <a:lstStyle>
            <a:lvl1pPr marL="0" indent="0">
              <a:buNone/>
              <a:defRPr sz="900"/>
            </a:lvl1pPr>
            <a:lvl2pPr marL="292562" indent="0">
              <a:buNone/>
              <a:defRPr sz="800"/>
            </a:lvl2pPr>
            <a:lvl3pPr marL="585125" indent="0">
              <a:buNone/>
              <a:defRPr sz="600"/>
            </a:lvl3pPr>
            <a:lvl4pPr marL="877687" indent="0">
              <a:buNone/>
              <a:defRPr sz="600"/>
            </a:lvl4pPr>
            <a:lvl5pPr marL="1170249" indent="0">
              <a:buNone/>
              <a:defRPr sz="600"/>
            </a:lvl5pPr>
            <a:lvl6pPr marL="1462811" indent="0">
              <a:buNone/>
              <a:defRPr sz="600"/>
            </a:lvl6pPr>
            <a:lvl7pPr marL="1755374" indent="0">
              <a:buNone/>
              <a:defRPr sz="600"/>
            </a:lvl7pPr>
            <a:lvl8pPr marL="2047936" indent="0">
              <a:buNone/>
              <a:defRPr sz="600"/>
            </a:lvl8pPr>
            <a:lvl9pPr marL="2340498" indent="0">
              <a:buNone/>
              <a:defRPr sz="6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701ABD-3A0B-486F-8236-A1D0091F1223}" type="datetimeFigureOut">
              <a:rPr lang="en-US" smtClean="0"/>
              <a:t>6/13/17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2E415B-52E9-4C7A-90FA-86C56604B1B2}" type="slidenum">
              <a:rPr lang="en-US" smtClean="0"/>
              <a:t>‹#›</a:t>
            </a:fld>
            <a:endParaRPr lang="en-US"/>
          </a:p>
        </p:txBody>
      </p:sp>
    </p:spTree>
    <p:extLst>
      <p:ext uri="{BB962C8B-B14F-4D97-AF65-F5344CB8AC3E}">
        <p14:creationId xmlns:p14="http://schemas.microsoft.com/office/powerpoint/2010/main" val="3812081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940" y="3072606"/>
            <a:ext cx="3510915" cy="362739"/>
          </a:xfrm>
        </p:spPr>
        <p:txBody>
          <a:bodyPr anchor="b"/>
          <a:lstStyle>
            <a:lvl1pPr algn="l">
              <a:defRPr sz="1300" b="1"/>
            </a:lvl1pPr>
          </a:lstStyle>
          <a:p>
            <a:r>
              <a:rPr lang="en-US" smtClean="0"/>
              <a:t>Click to edit Master title style</a:t>
            </a:r>
            <a:endParaRPr lang="en-US"/>
          </a:p>
        </p:txBody>
      </p:sp>
      <p:sp>
        <p:nvSpPr>
          <p:cNvPr id="3" name="Picture Placeholder 2"/>
          <p:cNvSpPr>
            <a:spLocks noGrp="1"/>
          </p:cNvSpPr>
          <p:nvPr>
            <p:ph type="pic" idx="1"/>
          </p:nvPr>
        </p:nvSpPr>
        <p:spPr>
          <a:xfrm>
            <a:off x="1146940" y="392204"/>
            <a:ext cx="3510915" cy="2633663"/>
          </a:xfrm>
        </p:spPr>
        <p:txBody>
          <a:bodyPr/>
          <a:lstStyle>
            <a:lvl1pPr marL="0" indent="0">
              <a:buNone/>
              <a:defRPr sz="2000"/>
            </a:lvl1pPr>
            <a:lvl2pPr marL="292562" indent="0">
              <a:buNone/>
              <a:defRPr sz="1800"/>
            </a:lvl2pPr>
            <a:lvl3pPr marL="585125" indent="0">
              <a:buNone/>
              <a:defRPr sz="1500"/>
            </a:lvl3pPr>
            <a:lvl4pPr marL="877687" indent="0">
              <a:buNone/>
              <a:defRPr sz="1300"/>
            </a:lvl4pPr>
            <a:lvl5pPr marL="1170249" indent="0">
              <a:buNone/>
              <a:defRPr sz="1300"/>
            </a:lvl5pPr>
            <a:lvl6pPr marL="1462811" indent="0">
              <a:buNone/>
              <a:defRPr sz="1300"/>
            </a:lvl6pPr>
            <a:lvl7pPr marL="1755374" indent="0">
              <a:buNone/>
              <a:defRPr sz="1300"/>
            </a:lvl7pPr>
            <a:lvl8pPr marL="2047936" indent="0">
              <a:buNone/>
              <a:defRPr sz="1300"/>
            </a:lvl8pPr>
            <a:lvl9pPr marL="2340498" indent="0">
              <a:buNone/>
              <a:defRPr sz="1300"/>
            </a:lvl9pPr>
          </a:lstStyle>
          <a:p>
            <a:endParaRPr lang="en-US"/>
          </a:p>
        </p:txBody>
      </p:sp>
      <p:sp>
        <p:nvSpPr>
          <p:cNvPr id="4" name="Text Placeholder 3"/>
          <p:cNvSpPr>
            <a:spLocks noGrp="1"/>
          </p:cNvSpPr>
          <p:nvPr>
            <p:ph type="body" sz="half" idx="2"/>
          </p:nvPr>
        </p:nvSpPr>
        <p:spPr>
          <a:xfrm>
            <a:off x="1146940" y="3435345"/>
            <a:ext cx="3510915" cy="515149"/>
          </a:xfrm>
        </p:spPr>
        <p:txBody>
          <a:bodyPr/>
          <a:lstStyle>
            <a:lvl1pPr marL="0" indent="0">
              <a:buNone/>
              <a:defRPr sz="900"/>
            </a:lvl1pPr>
            <a:lvl2pPr marL="292562" indent="0">
              <a:buNone/>
              <a:defRPr sz="800"/>
            </a:lvl2pPr>
            <a:lvl3pPr marL="585125" indent="0">
              <a:buNone/>
              <a:defRPr sz="600"/>
            </a:lvl3pPr>
            <a:lvl4pPr marL="877687" indent="0">
              <a:buNone/>
              <a:defRPr sz="600"/>
            </a:lvl4pPr>
            <a:lvl5pPr marL="1170249" indent="0">
              <a:buNone/>
              <a:defRPr sz="600"/>
            </a:lvl5pPr>
            <a:lvl6pPr marL="1462811" indent="0">
              <a:buNone/>
              <a:defRPr sz="600"/>
            </a:lvl6pPr>
            <a:lvl7pPr marL="1755374" indent="0">
              <a:buNone/>
              <a:defRPr sz="600"/>
            </a:lvl7pPr>
            <a:lvl8pPr marL="2047936" indent="0">
              <a:buNone/>
              <a:defRPr sz="600"/>
            </a:lvl8pPr>
            <a:lvl9pPr marL="2340498" indent="0">
              <a:buNone/>
              <a:defRPr sz="6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701ABD-3A0B-486F-8236-A1D0091F1223}" type="datetimeFigureOut">
              <a:rPr lang="en-US" smtClean="0"/>
              <a:t>6/13/17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2E415B-52E9-4C7A-90FA-86C56604B1B2}" type="slidenum">
              <a:rPr lang="en-US" smtClean="0"/>
              <a:t>‹#›</a:t>
            </a:fld>
            <a:endParaRPr lang="en-US"/>
          </a:p>
        </p:txBody>
      </p:sp>
    </p:spTree>
    <p:extLst>
      <p:ext uri="{BB962C8B-B14F-4D97-AF65-F5344CB8AC3E}">
        <p14:creationId xmlns:p14="http://schemas.microsoft.com/office/powerpoint/2010/main" val="210004457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2576" y="175781"/>
            <a:ext cx="5266373" cy="731573"/>
          </a:xfrm>
          <a:prstGeom prst="rect">
            <a:avLst/>
          </a:prstGeom>
        </p:spPr>
        <p:txBody>
          <a:bodyPr vert="horz" lIns="58512" tIns="29256" rIns="58512" bIns="29256"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292576" y="1024203"/>
            <a:ext cx="5266373" cy="2896826"/>
          </a:xfrm>
          <a:prstGeom prst="rect">
            <a:avLst/>
          </a:prstGeom>
        </p:spPr>
        <p:txBody>
          <a:bodyPr vert="horz" lIns="58512" tIns="29256" rIns="58512" bIns="29256"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292576" y="4068359"/>
            <a:ext cx="1365356" cy="233697"/>
          </a:xfrm>
          <a:prstGeom prst="rect">
            <a:avLst/>
          </a:prstGeom>
        </p:spPr>
        <p:txBody>
          <a:bodyPr vert="horz" lIns="58512" tIns="29256" rIns="58512" bIns="29256" rtlCol="0" anchor="ctr"/>
          <a:lstStyle>
            <a:lvl1pPr algn="l">
              <a:defRPr sz="800">
                <a:solidFill>
                  <a:schemeClr val="tx1">
                    <a:tint val="75000"/>
                  </a:schemeClr>
                </a:solidFill>
              </a:defRPr>
            </a:lvl1pPr>
          </a:lstStyle>
          <a:p>
            <a:fld id="{D9701ABD-3A0B-486F-8236-A1D0091F1223}" type="datetimeFigureOut">
              <a:rPr lang="en-US" smtClean="0"/>
              <a:t>6/13/17</a:t>
            </a:fld>
            <a:endParaRPr lang="en-US"/>
          </a:p>
        </p:txBody>
      </p:sp>
      <p:sp>
        <p:nvSpPr>
          <p:cNvPr id="5" name="Footer Placeholder 4"/>
          <p:cNvSpPr>
            <a:spLocks noGrp="1"/>
          </p:cNvSpPr>
          <p:nvPr>
            <p:ph type="ftr" sz="quarter" idx="3"/>
          </p:nvPr>
        </p:nvSpPr>
        <p:spPr>
          <a:xfrm>
            <a:off x="1999271" y="4068359"/>
            <a:ext cx="1852983" cy="233697"/>
          </a:xfrm>
          <a:prstGeom prst="rect">
            <a:avLst/>
          </a:prstGeom>
        </p:spPr>
        <p:txBody>
          <a:bodyPr vert="horz" lIns="58512" tIns="29256" rIns="58512" bIns="29256" rtlCol="0" anchor="ctr"/>
          <a:lstStyle>
            <a:lvl1pPr algn="ctr">
              <a:defRPr sz="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193593" y="4068359"/>
            <a:ext cx="1365356" cy="233697"/>
          </a:xfrm>
          <a:prstGeom prst="rect">
            <a:avLst/>
          </a:prstGeom>
        </p:spPr>
        <p:txBody>
          <a:bodyPr vert="horz" lIns="58512" tIns="29256" rIns="58512" bIns="29256" rtlCol="0" anchor="ctr"/>
          <a:lstStyle>
            <a:lvl1pPr algn="r">
              <a:defRPr sz="800">
                <a:solidFill>
                  <a:schemeClr val="tx1">
                    <a:tint val="75000"/>
                  </a:schemeClr>
                </a:solidFill>
              </a:defRPr>
            </a:lvl1pPr>
          </a:lstStyle>
          <a:p>
            <a:fld id="{8D2E415B-52E9-4C7A-90FA-86C56604B1B2}" type="slidenum">
              <a:rPr lang="en-US" smtClean="0"/>
              <a:t>‹#›</a:t>
            </a:fld>
            <a:endParaRPr lang="en-US"/>
          </a:p>
        </p:txBody>
      </p:sp>
    </p:spTree>
    <p:extLst>
      <p:ext uri="{BB962C8B-B14F-4D97-AF65-F5344CB8AC3E}">
        <p14:creationId xmlns:p14="http://schemas.microsoft.com/office/powerpoint/2010/main" val="34355037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585125" rtl="0" eaLnBrk="1" latinLnBrk="0" hangingPunct="1">
        <a:spcBef>
          <a:spcPct val="0"/>
        </a:spcBef>
        <a:buNone/>
        <a:defRPr sz="2800" kern="1200">
          <a:solidFill>
            <a:schemeClr val="tx1"/>
          </a:solidFill>
          <a:latin typeface="+mj-lt"/>
          <a:ea typeface="+mj-ea"/>
          <a:cs typeface="+mj-cs"/>
        </a:defRPr>
      </a:lvl1pPr>
    </p:titleStyle>
    <p:bodyStyle>
      <a:lvl1pPr marL="219422" indent="-219422" algn="l" defTabSz="585125"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1pPr>
      <a:lvl2pPr marL="475414" indent="-182851" algn="l" defTabSz="585125"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2pPr>
      <a:lvl3pPr marL="731406" indent="-146281" algn="l" defTabSz="585125"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3pPr>
      <a:lvl4pPr marL="1023968" indent="-146281" algn="l" defTabSz="585125" rtl="0" eaLnBrk="1" latinLnBrk="0" hangingPunct="1">
        <a:spcBef>
          <a:spcPct val="20000"/>
        </a:spcBef>
        <a:buFont typeface="Arial" panose="020B0604020202020204" pitchFamily="34" charset="0"/>
        <a:buChar char="–"/>
        <a:defRPr sz="1300" kern="1200">
          <a:solidFill>
            <a:schemeClr val="tx1"/>
          </a:solidFill>
          <a:latin typeface="+mn-lt"/>
          <a:ea typeface="+mn-ea"/>
          <a:cs typeface="+mn-cs"/>
        </a:defRPr>
      </a:lvl4pPr>
      <a:lvl5pPr marL="1316530" indent="-146281" algn="l" defTabSz="585125" rtl="0" eaLnBrk="1" latinLnBrk="0" hangingPunct="1">
        <a:spcBef>
          <a:spcPct val="20000"/>
        </a:spcBef>
        <a:buFont typeface="Arial" panose="020B0604020202020204" pitchFamily="34" charset="0"/>
        <a:buChar char="»"/>
        <a:defRPr sz="1300" kern="1200">
          <a:solidFill>
            <a:schemeClr val="tx1"/>
          </a:solidFill>
          <a:latin typeface="+mn-lt"/>
          <a:ea typeface="+mn-ea"/>
          <a:cs typeface="+mn-cs"/>
        </a:defRPr>
      </a:lvl5pPr>
      <a:lvl6pPr marL="1609093" indent="-146281" algn="l" defTabSz="585125" rtl="0" eaLnBrk="1" latinLnBrk="0" hangingPunct="1">
        <a:spcBef>
          <a:spcPct val="20000"/>
        </a:spcBef>
        <a:buFont typeface="Arial" panose="020B0604020202020204" pitchFamily="34" charset="0"/>
        <a:buChar char="•"/>
        <a:defRPr sz="1300" kern="1200">
          <a:solidFill>
            <a:schemeClr val="tx1"/>
          </a:solidFill>
          <a:latin typeface="+mn-lt"/>
          <a:ea typeface="+mn-ea"/>
          <a:cs typeface="+mn-cs"/>
        </a:defRPr>
      </a:lvl6pPr>
      <a:lvl7pPr marL="1901655" indent="-146281" algn="l" defTabSz="585125" rtl="0" eaLnBrk="1" latinLnBrk="0" hangingPunct="1">
        <a:spcBef>
          <a:spcPct val="20000"/>
        </a:spcBef>
        <a:buFont typeface="Arial" panose="020B0604020202020204" pitchFamily="34" charset="0"/>
        <a:buChar char="•"/>
        <a:defRPr sz="1300" kern="1200">
          <a:solidFill>
            <a:schemeClr val="tx1"/>
          </a:solidFill>
          <a:latin typeface="+mn-lt"/>
          <a:ea typeface="+mn-ea"/>
          <a:cs typeface="+mn-cs"/>
        </a:defRPr>
      </a:lvl7pPr>
      <a:lvl8pPr marL="2194217" indent="-146281" algn="l" defTabSz="585125" rtl="0" eaLnBrk="1" latinLnBrk="0" hangingPunct="1">
        <a:spcBef>
          <a:spcPct val="20000"/>
        </a:spcBef>
        <a:buFont typeface="Arial" panose="020B0604020202020204" pitchFamily="34" charset="0"/>
        <a:buChar char="•"/>
        <a:defRPr sz="1300" kern="1200">
          <a:solidFill>
            <a:schemeClr val="tx1"/>
          </a:solidFill>
          <a:latin typeface="+mn-lt"/>
          <a:ea typeface="+mn-ea"/>
          <a:cs typeface="+mn-cs"/>
        </a:defRPr>
      </a:lvl8pPr>
      <a:lvl9pPr marL="2486779" indent="-146281" algn="l" defTabSz="585125" rtl="0" eaLnBrk="1" latinLnBrk="0" hangingPunct="1">
        <a:spcBef>
          <a:spcPct val="20000"/>
        </a:spcBef>
        <a:buFont typeface="Arial" panose="020B0604020202020204" pitchFamily="34" charset="0"/>
        <a:buChar char="•"/>
        <a:defRPr sz="1300" kern="1200">
          <a:solidFill>
            <a:schemeClr val="tx1"/>
          </a:solidFill>
          <a:latin typeface="+mn-lt"/>
          <a:ea typeface="+mn-ea"/>
          <a:cs typeface="+mn-cs"/>
        </a:defRPr>
      </a:lvl9pPr>
    </p:bodyStyle>
    <p:otherStyle>
      <a:defPPr>
        <a:defRPr lang="en-US"/>
      </a:defPPr>
      <a:lvl1pPr marL="0" algn="l" defTabSz="585125" rtl="0" eaLnBrk="1" latinLnBrk="0" hangingPunct="1">
        <a:defRPr sz="1200" kern="1200">
          <a:solidFill>
            <a:schemeClr val="tx1"/>
          </a:solidFill>
          <a:latin typeface="+mn-lt"/>
          <a:ea typeface="+mn-ea"/>
          <a:cs typeface="+mn-cs"/>
        </a:defRPr>
      </a:lvl1pPr>
      <a:lvl2pPr marL="292562" algn="l" defTabSz="585125" rtl="0" eaLnBrk="1" latinLnBrk="0" hangingPunct="1">
        <a:defRPr sz="1200" kern="1200">
          <a:solidFill>
            <a:schemeClr val="tx1"/>
          </a:solidFill>
          <a:latin typeface="+mn-lt"/>
          <a:ea typeface="+mn-ea"/>
          <a:cs typeface="+mn-cs"/>
        </a:defRPr>
      </a:lvl2pPr>
      <a:lvl3pPr marL="585125" algn="l" defTabSz="585125" rtl="0" eaLnBrk="1" latinLnBrk="0" hangingPunct="1">
        <a:defRPr sz="1200" kern="1200">
          <a:solidFill>
            <a:schemeClr val="tx1"/>
          </a:solidFill>
          <a:latin typeface="+mn-lt"/>
          <a:ea typeface="+mn-ea"/>
          <a:cs typeface="+mn-cs"/>
        </a:defRPr>
      </a:lvl3pPr>
      <a:lvl4pPr marL="877687" algn="l" defTabSz="585125" rtl="0" eaLnBrk="1" latinLnBrk="0" hangingPunct="1">
        <a:defRPr sz="1200" kern="1200">
          <a:solidFill>
            <a:schemeClr val="tx1"/>
          </a:solidFill>
          <a:latin typeface="+mn-lt"/>
          <a:ea typeface="+mn-ea"/>
          <a:cs typeface="+mn-cs"/>
        </a:defRPr>
      </a:lvl4pPr>
      <a:lvl5pPr marL="1170249" algn="l" defTabSz="585125" rtl="0" eaLnBrk="1" latinLnBrk="0" hangingPunct="1">
        <a:defRPr sz="1200" kern="1200">
          <a:solidFill>
            <a:schemeClr val="tx1"/>
          </a:solidFill>
          <a:latin typeface="+mn-lt"/>
          <a:ea typeface="+mn-ea"/>
          <a:cs typeface="+mn-cs"/>
        </a:defRPr>
      </a:lvl5pPr>
      <a:lvl6pPr marL="1462811" algn="l" defTabSz="585125" rtl="0" eaLnBrk="1" latinLnBrk="0" hangingPunct="1">
        <a:defRPr sz="1200" kern="1200">
          <a:solidFill>
            <a:schemeClr val="tx1"/>
          </a:solidFill>
          <a:latin typeface="+mn-lt"/>
          <a:ea typeface="+mn-ea"/>
          <a:cs typeface="+mn-cs"/>
        </a:defRPr>
      </a:lvl6pPr>
      <a:lvl7pPr marL="1755374" algn="l" defTabSz="585125" rtl="0" eaLnBrk="1" latinLnBrk="0" hangingPunct="1">
        <a:defRPr sz="1200" kern="1200">
          <a:solidFill>
            <a:schemeClr val="tx1"/>
          </a:solidFill>
          <a:latin typeface="+mn-lt"/>
          <a:ea typeface="+mn-ea"/>
          <a:cs typeface="+mn-cs"/>
        </a:defRPr>
      </a:lvl7pPr>
      <a:lvl8pPr marL="2047936" algn="l" defTabSz="585125" rtl="0" eaLnBrk="1" latinLnBrk="0" hangingPunct="1">
        <a:defRPr sz="1200" kern="1200">
          <a:solidFill>
            <a:schemeClr val="tx1"/>
          </a:solidFill>
          <a:latin typeface="+mn-lt"/>
          <a:ea typeface="+mn-ea"/>
          <a:cs typeface="+mn-cs"/>
        </a:defRPr>
      </a:lvl8pPr>
      <a:lvl9pPr marL="2340498" algn="l" defTabSz="585125" rtl="0" eaLnBrk="1" latinLnBrk="0" hangingPunct="1">
        <a:defRPr sz="1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25400">
            <a:solidFill>
              <a:srgbClr val="0070C0"/>
            </a:solidFill>
          </a:ln>
        </p:spPr>
        <p:txBody>
          <a:bodyPr>
            <a:normAutofit fontScale="90000"/>
          </a:bodyPr>
          <a:lstStyle/>
          <a:p>
            <a:r>
              <a:rPr lang="en-US" b="1" i="1" dirty="0" smtClean="0"/>
              <a:t>What to do when you get a</a:t>
            </a:r>
            <a:br>
              <a:rPr lang="en-US" b="1" i="1" dirty="0" smtClean="0"/>
            </a:br>
            <a:r>
              <a:rPr lang="en-US" b="1" i="1" dirty="0" smtClean="0">
                <a:solidFill>
                  <a:srgbClr val="FF0000"/>
                </a:solidFill>
              </a:rPr>
              <a:t>run-time error message</a:t>
            </a:r>
            <a:endParaRPr lang="en-US" sz="2200" dirty="0">
              <a:solidFill>
                <a:srgbClr val="FF0000"/>
              </a:solidFill>
            </a:endParaRPr>
          </a:p>
        </p:txBody>
      </p:sp>
      <p:sp>
        <p:nvSpPr>
          <p:cNvPr id="3" name="TextBox 2"/>
          <p:cNvSpPr txBox="1"/>
          <p:nvPr/>
        </p:nvSpPr>
        <p:spPr>
          <a:xfrm>
            <a:off x="302259" y="975519"/>
            <a:ext cx="3842703" cy="3277820"/>
          </a:xfrm>
          <a:prstGeom prst="rect">
            <a:avLst/>
          </a:prstGeom>
          <a:noFill/>
          <a:ln w="25400">
            <a:solidFill>
              <a:schemeClr val="accent1"/>
            </a:solidFill>
          </a:ln>
        </p:spPr>
        <p:txBody>
          <a:bodyPr wrap="square" rtlCol="0">
            <a:spAutoFit/>
          </a:bodyPr>
          <a:lstStyle/>
          <a:p>
            <a:pPr marL="342900" indent="-342900">
              <a:spcBef>
                <a:spcPts val="600"/>
              </a:spcBef>
              <a:buFont typeface="+mj-lt"/>
              <a:buAutoNum type="arabicPeriod"/>
            </a:pPr>
            <a:r>
              <a:rPr lang="en-US" sz="1400" dirty="0" smtClean="0"/>
              <a:t>Look at the </a:t>
            </a:r>
            <a:r>
              <a:rPr lang="en-US" sz="1400" b="1" i="1" dirty="0" smtClean="0"/>
              <a:t>console output</a:t>
            </a:r>
            <a:r>
              <a:rPr lang="en-US" sz="1400" dirty="0" smtClean="0"/>
              <a:t>.</a:t>
            </a:r>
          </a:p>
          <a:p>
            <a:pPr marL="342900" indent="-342900">
              <a:spcBef>
                <a:spcPts val="600"/>
              </a:spcBef>
              <a:buFont typeface="+mj-lt"/>
              <a:buAutoNum type="arabicPeriod"/>
            </a:pPr>
            <a:r>
              <a:rPr lang="en-US" sz="1400" dirty="0" smtClean="0"/>
              <a:t>Find the </a:t>
            </a:r>
            <a:r>
              <a:rPr lang="en-US" sz="1400" b="1" i="1" dirty="0">
                <a:solidFill>
                  <a:srgbClr val="FF0000"/>
                </a:solidFill>
              </a:rPr>
              <a:t>line that </a:t>
            </a:r>
            <a:r>
              <a:rPr lang="en-US" sz="1400" b="1" i="1" dirty="0" smtClean="0">
                <a:solidFill>
                  <a:srgbClr val="FF0000"/>
                </a:solidFill>
              </a:rPr>
              <a:t>broke</a:t>
            </a:r>
            <a:r>
              <a:rPr lang="en-US" sz="1400" dirty="0" smtClean="0"/>
              <a:t>.</a:t>
            </a:r>
          </a:p>
          <a:p>
            <a:pPr marL="342900" indent="-342900">
              <a:spcBef>
                <a:spcPts val="600"/>
              </a:spcBef>
              <a:buFont typeface="+mj-lt"/>
              <a:buAutoNum type="arabicPeriod"/>
            </a:pPr>
            <a:r>
              <a:rPr lang="en-US" sz="1400" dirty="0" smtClean="0"/>
              <a:t>Click on its </a:t>
            </a:r>
            <a:r>
              <a:rPr lang="en-US" sz="1400" b="1" i="1" dirty="0">
                <a:solidFill>
                  <a:srgbClr val="0070C0"/>
                </a:solidFill>
              </a:rPr>
              <a:t>blue </a:t>
            </a:r>
            <a:r>
              <a:rPr lang="en-US" sz="1400" b="1" i="1" dirty="0" smtClean="0">
                <a:solidFill>
                  <a:srgbClr val="0070C0"/>
                </a:solidFill>
              </a:rPr>
              <a:t>link</a:t>
            </a:r>
            <a:r>
              <a:rPr lang="en-US" sz="1400" b="1" i="1" dirty="0" smtClean="0"/>
              <a:t>. </a:t>
            </a:r>
            <a:r>
              <a:rPr lang="en-US" sz="1400" dirty="0" smtClean="0"/>
              <a:t> More precisely, click on the lowest </a:t>
            </a:r>
            <a:r>
              <a:rPr lang="en-US" sz="1400" b="1" i="1" dirty="0" smtClean="0">
                <a:solidFill>
                  <a:srgbClr val="0070C0"/>
                </a:solidFill>
              </a:rPr>
              <a:t>blue link </a:t>
            </a:r>
            <a:r>
              <a:rPr lang="en-US" sz="1400" dirty="0" smtClean="0"/>
              <a:t>that leads to </a:t>
            </a:r>
            <a:r>
              <a:rPr lang="en-US" sz="1400" b="1" i="1" dirty="0" smtClean="0">
                <a:solidFill>
                  <a:srgbClr val="0070C0"/>
                </a:solidFill>
              </a:rPr>
              <a:t>your</a:t>
            </a:r>
            <a:r>
              <a:rPr lang="en-US" sz="1400" dirty="0" smtClean="0">
                <a:solidFill>
                  <a:srgbClr val="0070C0"/>
                </a:solidFill>
              </a:rPr>
              <a:t> </a:t>
            </a:r>
            <a:r>
              <a:rPr lang="en-US" sz="1400" dirty="0" smtClean="0"/>
              <a:t>code.</a:t>
            </a:r>
          </a:p>
          <a:p>
            <a:pPr marL="342900" indent="-342900">
              <a:spcBef>
                <a:spcPts val="600"/>
              </a:spcBef>
              <a:buFont typeface="+mj-lt"/>
              <a:buAutoNum type="arabicPeriod"/>
            </a:pPr>
            <a:r>
              <a:rPr lang="en-US" sz="1400" dirty="0" smtClean="0"/>
              <a:t>Decipher the </a:t>
            </a:r>
            <a:r>
              <a:rPr lang="en-US" sz="1400" b="1" i="1" dirty="0">
                <a:solidFill>
                  <a:srgbClr val="FF0000"/>
                </a:solidFill>
              </a:rPr>
              <a:t>red error message </a:t>
            </a:r>
            <a:r>
              <a:rPr lang="en-US" sz="1400" dirty="0" smtClean="0"/>
              <a:t>that appeared at the bottom of the console message.</a:t>
            </a:r>
          </a:p>
          <a:p>
            <a:pPr marL="635462" lvl="1" indent="-342900">
              <a:spcBef>
                <a:spcPts val="600"/>
              </a:spcBef>
              <a:buFont typeface="Arial" panose="020B0604020202020204" pitchFamily="34" charset="0"/>
              <a:buChar char="•"/>
            </a:pPr>
            <a:r>
              <a:rPr lang="en-US" sz="1400" dirty="0" smtClean="0"/>
              <a:t>Oftentimes, you will see your mistake at this point.  If so, fix and re-test.</a:t>
            </a:r>
          </a:p>
          <a:p>
            <a:pPr marL="635462" lvl="1" indent="-342900">
              <a:spcBef>
                <a:spcPts val="600"/>
              </a:spcBef>
              <a:buFont typeface="Arial" panose="020B0604020202020204" pitchFamily="34" charset="0"/>
              <a:buChar char="•"/>
            </a:pPr>
            <a:r>
              <a:rPr lang="en-US" sz="1400" dirty="0" smtClean="0"/>
              <a:t>If not, use the </a:t>
            </a:r>
            <a:r>
              <a:rPr lang="en-US" sz="1400" b="1" i="1" dirty="0" err="1" smtClean="0">
                <a:solidFill>
                  <a:srgbClr val="FF0000"/>
                </a:solidFill>
              </a:rPr>
              <a:t>Traceback</a:t>
            </a:r>
            <a:r>
              <a:rPr lang="en-US" sz="1400" b="1" i="1" dirty="0" smtClean="0">
                <a:solidFill>
                  <a:srgbClr val="FF0000"/>
                </a:solidFill>
              </a:rPr>
              <a:t> </a:t>
            </a:r>
            <a:r>
              <a:rPr lang="en-US" sz="1400" b="1" i="1" dirty="0" smtClean="0"/>
              <a:t>(</a:t>
            </a:r>
            <a:r>
              <a:rPr lang="en-US" sz="1400" b="1" i="1" dirty="0" smtClean="0">
                <a:solidFill>
                  <a:srgbClr val="0070C0"/>
                </a:solidFill>
              </a:rPr>
              <a:t>stack trace) </a:t>
            </a:r>
            <a:r>
              <a:rPr lang="en-US" sz="1400" dirty="0" smtClean="0"/>
              <a:t>as needed to further track down your problem.  You will probably also use </a:t>
            </a:r>
            <a:r>
              <a:rPr lang="en-US" sz="1400" b="1" i="1" dirty="0"/>
              <a:t>PRINT</a:t>
            </a:r>
            <a:r>
              <a:rPr lang="en-US" sz="1400" dirty="0" smtClean="0"/>
              <a:t> as described in the next video.</a:t>
            </a:r>
          </a:p>
        </p:txBody>
      </p:sp>
      <p:sp>
        <p:nvSpPr>
          <p:cNvPr id="8" name="TextBox 7"/>
          <p:cNvSpPr txBox="1"/>
          <p:nvPr/>
        </p:nvSpPr>
        <p:spPr>
          <a:xfrm>
            <a:off x="4302441" y="1737519"/>
            <a:ext cx="1319700" cy="1077218"/>
          </a:xfrm>
          <a:prstGeom prst="rect">
            <a:avLst/>
          </a:prstGeom>
          <a:noFill/>
          <a:ln w="25400">
            <a:solidFill>
              <a:srgbClr val="FF0000"/>
            </a:solidFill>
          </a:ln>
        </p:spPr>
        <p:txBody>
          <a:bodyPr wrap="square" rtlCol="0">
            <a:spAutoFit/>
          </a:bodyPr>
          <a:lstStyle/>
          <a:p>
            <a:pPr marL="0" lvl="1">
              <a:spcBef>
                <a:spcPts val="600"/>
              </a:spcBef>
            </a:pPr>
            <a:r>
              <a:rPr lang="en-US" sz="1600" dirty="0" smtClean="0">
                <a:solidFill>
                  <a:srgbClr val="0070C0"/>
                </a:solidFill>
              </a:rPr>
              <a:t>The next slides cover each of these points.</a:t>
            </a:r>
            <a:endParaRPr lang="en-US" sz="1100" dirty="0">
              <a:solidFill>
                <a:srgbClr val="0070C0"/>
              </a:solidFill>
            </a:endParaRPr>
          </a:p>
        </p:txBody>
      </p:sp>
    </p:spTree>
    <p:extLst>
      <p:ext uri="{BB962C8B-B14F-4D97-AF65-F5344CB8AC3E}">
        <p14:creationId xmlns:p14="http://schemas.microsoft.com/office/powerpoint/2010/main" val="3689790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par>
                                <p:cTn id="38" presetID="53" presetClass="entr" presetSubtype="16" fill="hold" nodeType="with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 calcmode="lin" valueType="num">
                                      <p:cBhvr>
                                        <p:cTn id="40"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1"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2" dur="5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45" presetClass="entr" presetSubtype="0" fill="hold" grpId="1" nodeType="clickEffect">
                                  <p:stCondLst>
                                    <p:cond delay="0"/>
                                  </p:stCondLst>
                                  <p:childTnLst>
                                    <p:set>
                                      <p:cBhvr>
                                        <p:cTn id="46" dur="1" fill="hold">
                                          <p:stCondLst>
                                            <p:cond delay="0"/>
                                          </p:stCondLst>
                                        </p:cTn>
                                        <p:tgtEl>
                                          <p:spTgt spid="8"/>
                                        </p:tgtEl>
                                        <p:attrNameLst>
                                          <p:attrName>style.visibility</p:attrName>
                                        </p:attrNameLst>
                                      </p:cBhvr>
                                      <p:to>
                                        <p:strVal val="visible"/>
                                      </p:to>
                                    </p:set>
                                    <p:animEffect transition="in" filter="fade">
                                      <p:cBhvr>
                                        <p:cTn id="47" dur="1000"/>
                                        <p:tgtEl>
                                          <p:spTgt spid="8"/>
                                        </p:tgtEl>
                                      </p:cBhvr>
                                    </p:animEffect>
                                    <p:anim calcmode="lin" valueType="num">
                                      <p:cBhvr>
                                        <p:cTn id="48" dur="1000" fill="hold"/>
                                        <p:tgtEl>
                                          <p:spTgt spid="8"/>
                                        </p:tgtEl>
                                        <p:attrNameLst>
                                          <p:attrName>ppt_w</p:attrName>
                                        </p:attrNameLst>
                                      </p:cBhvr>
                                      <p:tavLst>
                                        <p:tav tm="0" fmla="#ppt_w*sin(2.5*pi*$)">
                                          <p:val>
                                            <p:fltVal val="0"/>
                                          </p:val>
                                        </p:tav>
                                        <p:tav tm="100000">
                                          <p:val>
                                            <p:fltVal val="1"/>
                                          </p:val>
                                        </p:tav>
                                      </p:tavLst>
                                    </p:anim>
                                    <p:anim calcmode="lin" valueType="num">
                                      <p:cBhvr>
                                        <p:cTn id="49" dur="1000" fill="hold"/>
                                        <p:tgtEl>
                                          <p:spTgt spid="8"/>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1"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7633" y="541789"/>
            <a:ext cx="5114442" cy="2188391"/>
          </a:xfrm>
          <a:prstGeom prst="rect">
            <a:avLst/>
          </a:prstGeom>
          <a:noFill/>
          <a:ln w="25400">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8" name="Title 1"/>
          <p:cNvSpPr txBox="1">
            <a:spLocks/>
          </p:cNvSpPr>
          <p:nvPr/>
        </p:nvSpPr>
        <p:spPr>
          <a:xfrm>
            <a:off x="1173162" y="125059"/>
            <a:ext cx="2362199" cy="274527"/>
          </a:xfrm>
          <a:prstGeom prst="rect">
            <a:avLst/>
          </a:prstGeom>
          <a:noFill/>
          <a:ln w="38100">
            <a:solidFill>
              <a:srgbClr val="7030A0"/>
            </a:solidFill>
          </a:ln>
        </p:spPr>
        <p:txBody>
          <a:bodyPr vert="horz" lIns="58512" tIns="29256" rIns="58512" bIns="29256" rtlCol="0" anchor="ctr">
            <a:spAutoFit/>
          </a:bodyPr>
          <a:lstStyle>
            <a:lvl1pPr algn="ctr" defTabSz="585125" rtl="0" eaLnBrk="1" latinLnBrk="0" hangingPunct="1">
              <a:spcBef>
                <a:spcPct val="0"/>
              </a:spcBef>
              <a:buNone/>
              <a:defRPr sz="2800" kern="1200">
                <a:solidFill>
                  <a:schemeClr val="tx1"/>
                </a:solidFill>
                <a:latin typeface="+mj-lt"/>
                <a:ea typeface="+mj-ea"/>
                <a:cs typeface="+mj-cs"/>
              </a:defRPr>
            </a:lvl1pPr>
          </a:lstStyle>
          <a:p>
            <a:r>
              <a:rPr lang="en-US" sz="1400" dirty="0" smtClean="0"/>
              <a:t>1.  Look at the </a:t>
            </a:r>
            <a:r>
              <a:rPr lang="en-US" sz="1400" b="1" i="1" dirty="0" smtClean="0">
                <a:solidFill>
                  <a:srgbClr val="FF0000"/>
                </a:solidFill>
              </a:rPr>
              <a:t>console output</a:t>
            </a:r>
            <a:r>
              <a:rPr lang="en-US" sz="1400" dirty="0">
                <a:solidFill>
                  <a:srgbClr val="FF0000"/>
                </a:solidFill>
              </a:rPr>
              <a:t>.</a:t>
            </a:r>
          </a:p>
        </p:txBody>
      </p:sp>
      <p:sp>
        <p:nvSpPr>
          <p:cNvPr id="10" name="Title 1"/>
          <p:cNvSpPr txBox="1">
            <a:spLocks/>
          </p:cNvSpPr>
          <p:nvPr/>
        </p:nvSpPr>
        <p:spPr>
          <a:xfrm>
            <a:off x="3382962" y="2842845"/>
            <a:ext cx="2057400" cy="274527"/>
          </a:xfrm>
          <a:prstGeom prst="rect">
            <a:avLst/>
          </a:prstGeom>
          <a:noFill/>
          <a:ln w="38100">
            <a:solidFill>
              <a:srgbClr val="0070C0"/>
            </a:solidFill>
          </a:ln>
        </p:spPr>
        <p:txBody>
          <a:bodyPr vert="horz" lIns="58512" tIns="29256" rIns="58512" bIns="29256" rtlCol="0" anchor="ctr">
            <a:spAutoFit/>
          </a:bodyPr>
          <a:lstStyle>
            <a:lvl1pPr algn="ctr" defTabSz="585125" rtl="0" eaLnBrk="1" latinLnBrk="0" hangingPunct="1">
              <a:spcBef>
                <a:spcPct val="0"/>
              </a:spcBef>
              <a:buNone/>
              <a:defRPr sz="2800" kern="1200">
                <a:solidFill>
                  <a:schemeClr val="tx1"/>
                </a:solidFill>
                <a:latin typeface="+mj-lt"/>
                <a:ea typeface="+mj-ea"/>
                <a:cs typeface="+mj-cs"/>
              </a:defRPr>
            </a:lvl1pPr>
          </a:lstStyle>
          <a:p>
            <a:pPr algn="l">
              <a:spcBef>
                <a:spcPts val="600"/>
              </a:spcBef>
            </a:pPr>
            <a:r>
              <a:rPr lang="en-US" sz="1400" dirty="0" smtClean="0"/>
              <a:t>3.  Click </a:t>
            </a:r>
            <a:r>
              <a:rPr lang="en-US" sz="1400" dirty="0"/>
              <a:t>on its </a:t>
            </a:r>
            <a:r>
              <a:rPr lang="en-US" sz="1400" b="1" i="1" dirty="0">
                <a:solidFill>
                  <a:srgbClr val="0070C0"/>
                </a:solidFill>
              </a:rPr>
              <a:t>blue </a:t>
            </a:r>
            <a:r>
              <a:rPr lang="en-US" sz="1400" b="1" i="1" dirty="0" smtClean="0">
                <a:solidFill>
                  <a:srgbClr val="0070C0"/>
                </a:solidFill>
              </a:rPr>
              <a:t>link</a:t>
            </a:r>
            <a:r>
              <a:rPr lang="en-US" sz="1400" b="1" i="1" dirty="0" smtClean="0"/>
              <a:t>.</a:t>
            </a:r>
            <a:endParaRPr lang="en-US" sz="1400" dirty="0"/>
          </a:p>
        </p:txBody>
      </p:sp>
      <p:cxnSp>
        <p:nvCxnSpPr>
          <p:cNvPr id="6" name="Straight Arrow Connector 5"/>
          <p:cNvCxnSpPr/>
          <p:nvPr/>
        </p:nvCxnSpPr>
        <p:spPr>
          <a:xfrm flipH="1">
            <a:off x="868362" y="365919"/>
            <a:ext cx="457200" cy="173808"/>
          </a:xfrm>
          <a:prstGeom prst="straightConnector1">
            <a:avLst/>
          </a:prstGeom>
          <a:ln w="25400">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7" name="Oval 6"/>
          <p:cNvSpPr/>
          <p:nvPr/>
        </p:nvSpPr>
        <p:spPr>
          <a:xfrm>
            <a:off x="563562" y="452823"/>
            <a:ext cx="609600" cy="294096"/>
          </a:xfrm>
          <a:prstGeom prst="ellipse">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p:cNvSpPr txBox="1">
            <a:spLocks/>
          </p:cNvSpPr>
          <p:nvPr/>
        </p:nvSpPr>
        <p:spPr>
          <a:xfrm>
            <a:off x="182562" y="2838374"/>
            <a:ext cx="3124200" cy="1459467"/>
          </a:xfrm>
          <a:prstGeom prst="rect">
            <a:avLst/>
          </a:prstGeom>
          <a:noFill/>
          <a:ln w="38100">
            <a:solidFill>
              <a:srgbClr val="7030A0"/>
            </a:solidFill>
          </a:ln>
        </p:spPr>
        <p:txBody>
          <a:bodyPr vert="horz" wrap="square" lIns="58512" tIns="29256" rIns="58512" bIns="29256" rtlCol="0" anchor="ctr">
            <a:spAutoFit/>
          </a:bodyPr>
          <a:lstStyle>
            <a:lvl1pPr algn="ctr" defTabSz="585125" rtl="0" eaLnBrk="1" latinLnBrk="0" hangingPunct="1">
              <a:spcBef>
                <a:spcPct val="0"/>
              </a:spcBef>
              <a:buNone/>
              <a:defRPr sz="2800" kern="1200">
                <a:solidFill>
                  <a:schemeClr val="tx1"/>
                </a:solidFill>
                <a:latin typeface="+mj-lt"/>
                <a:ea typeface="+mj-ea"/>
                <a:cs typeface="+mj-cs"/>
              </a:defRPr>
            </a:lvl1pPr>
          </a:lstStyle>
          <a:p>
            <a:pPr algn="l"/>
            <a:r>
              <a:rPr lang="en-US" sz="1400" dirty="0" smtClean="0"/>
              <a:t>2.  Find the </a:t>
            </a:r>
            <a:r>
              <a:rPr lang="en-US" sz="1400" b="1" i="1" dirty="0" smtClean="0">
                <a:solidFill>
                  <a:srgbClr val="FF0000"/>
                </a:solidFill>
              </a:rPr>
              <a:t>line that broke</a:t>
            </a:r>
            <a:r>
              <a:rPr lang="en-US" sz="1400" dirty="0" smtClean="0">
                <a:solidFill>
                  <a:srgbClr val="FF0000"/>
                </a:solidFill>
              </a:rPr>
              <a:t>.</a:t>
            </a:r>
          </a:p>
          <a:p>
            <a:pPr algn="l"/>
            <a:r>
              <a:rPr lang="en-US" sz="1100" dirty="0" smtClean="0"/>
              <a:t>It will be in </a:t>
            </a:r>
            <a:r>
              <a:rPr lang="en-US" sz="1100" b="1" i="1" dirty="0" smtClean="0">
                <a:solidFill>
                  <a:srgbClr val="FF0000"/>
                </a:solidFill>
              </a:rPr>
              <a:t>red</a:t>
            </a:r>
            <a:r>
              <a:rPr lang="en-US" sz="1100" dirty="0" smtClean="0"/>
              <a:t> just below the </a:t>
            </a:r>
            <a:r>
              <a:rPr lang="en-US" sz="1100" b="1" i="1" dirty="0" smtClean="0"/>
              <a:t>BOTTOM</a:t>
            </a:r>
            <a:r>
              <a:rPr lang="en-US" sz="1100" dirty="0" smtClean="0"/>
              <a:t> </a:t>
            </a:r>
            <a:r>
              <a:rPr lang="en-US" sz="1100" b="1" i="1" dirty="0" smtClean="0">
                <a:solidFill>
                  <a:srgbClr val="0070C0"/>
                </a:solidFill>
              </a:rPr>
              <a:t>blue link</a:t>
            </a:r>
            <a:r>
              <a:rPr lang="en-US" sz="1100" dirty="0" smtClean="0"/>
              <a:t>.</a:t>
            </a:r>
          </a:p>
          <a:p>
            <a:pPr algn="l">
              <a:spcBef>
                <a:spcPts val="600"/>
              </a:spcBef>
            </a:pPr>
            <a:r>
              <a:rPr lang="en-US" sz="800" dirty="0" smtClean="0"/>
              <a:t>Note:  Sometimes the </a:t>
            </a:r>
            <a:r>
              <a:rPr lang="en-US" sz="800" b="1" i="1" dirty="0" smtClean="0"/>
              <a:t>output</a:t>
            </a:r>
            <a:r>
              <a:rPr lang="en-US" sz="800" dirty="0" smtClean="0"/>
              <a:t> from the problem (from </a:t>
            </a:r>
            <a:r>
              <a:rPr lang="en-US" sz="800" b="1" i="1" dirty="0" smtClean="0"/>
              <a:t>print</a:t>
            </a:r>
            <a:r>
              <a:rPr lang="en-US" sz="800" dirty="0" smtClean="0"/>
              <a:t> statements) gets intermixed with the </a:t>
            </a:r>
            <a:r>
              <a:rPr lang="en-US" sz="800" b="1" dirty="0" err="1" smtClean="0">
                <a:solidFill>
                  <a:srgbClr val="FF0000"/>
                </a:solidFill>
              </a:rPr>
              <a:t>Traceback</a:t>
            </a:r>
            <a:r>
              <a:rPr lang="en-US" sz="800" dirty="0" smtClean="0">
                <a:solidFill>
                  <a:srgbClr val="FF0000"/>
                </a:solidFill>
              </a:rPr>
              <a:t> </a:t>
            </a:r>
            <a:r>
              <a:rPr lang="en-US" sz="800" dirty="0" smtClean="0"/>
              <a:t>and </a:t>
            </a:r>
            <a:r>
              <a:rPr lang="en-US" sz="800" b="1" dirty="0">
                <a:solidFill>
                  <a:srgbClr val="FF0000"/>
                </a:solidFill>
              </a:rPr>
              <a:t>error message</a:t>
            </a:r>
            <a:r>
              <a:rPr lang="en-US" sz="800" dirty="0" smtClean="0"/>
              <a:t>.  The latter are always in </a:t>
            </a:r>
            <a:r>
              <a:rPr lang="en-US" sz="800" b="1" dirty="0">
                <a:solidFill>
                  <a:srgbClr val="FF0000"/>
                </a:solidFill>
              </a:rPr>
              <a:t>red</a:t>
            </a:r>
            <a:r>
              <a:rPr lang="en-US" sz="800" dirty="0" smtClean="0"/>
              <a:t>, and your output (from printing) will always be in </a:t>
            </a:r>
            <a:r>
              <a:rPr lang="en-US" sz="800" b="1" i="1" dirty="0" smtClean="0"/>
              <a:t>black</a:t>
            </a:r>
            <a:r>
              <a:rPr lang="en-US" sz="800" dirty="0" smtClean="0"/>
              <a:t>.  </a:t>
            </a:r>
            <a:r>
              <a:rPr lang="en-US" sz="800" b="1" dirty="0" smtClean="0">
                <a:solidFill>
                  <a:srgbClr val="FF0000"/>
                </a:solidFill>
              </a:rPr>
              <a:t>See the next slide for an example of the intermixing that may occur.</a:t>
            </a:r>
          </a:p>
          <a:p>
            <a:pPr algn="l">
              <a:spcBef>
                <a:spcPts val="600"/>
              </a:spcBef>
            </a:pPr>
            <a:r>
              <a:rPr lang="en-US" sz="800" dirty="0" smtClean="0"/>
              <a:t>In this example, the output appeared AFTER the </a:t>
            </a:r>
            <a:r>
              <a:rPr lang="en-US" sz="800" dirty="0" err="1" smtClean="0"/>
              <a:t>Traceback</a:t>
            </a:r>
            <a:r>
              <a:rPr lang="en-US" sz="800" dirty="0" smtClean="0"/>
              <a:t> and error message, but in other cases it may appear BEFORE the </a:t>
            </a:r>
            <a:r>
              <a:rPr lang="en-US" sz="800" dirty="0" err="1" smtClean="0"/>
              <a:t>Traceback</a:t>
            </a:r>
            <a:r>
              <a:rPr lang="en-US" sz="800" dirty="0" smtClean="0"/>
              <a:t> and error message or even intermingled with the </a:t>
            </a:r>
            <a:r>
              <a:rPr lang="en-US" sz="800" dirty="0" err="1" smtClean="0"/>
              <a:t>Traceback</a:t>
            </a:r>
            <a:r>
              <a:rPr lang="en-US" sz="800" dirty="0" smtClean="0"/>
              <a:t>!</a:t>
            </a:r>
          </a:p>
        </p:txBody>
      </p:sp>
      <p:cxnSp>
        <p:nvCxnSpPr>
          <p:cNvPr id="16" name="Straight Arrow Connector 15"/>
          <p:cNvCxnSpPr/>
          <p:nvPr/>
        </p:nvCxnSpPr>
        <p:spPr>
          <a:xfrm>
            <a:off x="314294" y="1530953"/>
            <a:ext cx="403164" cy="0"/>
          </a:xfrm>
          <a:prstGeom prst="straightConnector1">
            <a:avLst/>
          </a:prstGeom>
          <a:ln w="25400">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H="1" flipV="1">
            <a:off x="3471020" y="1508919"/>
            <a:ext cx="521542" cy="1355405"/>
          </a:xfrm>
          <a:prstGeom prst="straightConnector1">
            <a:avLst/>
          </a:prstGeom>
          <a:ln w="25400">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23" name="Title 1"/>
          <p:cNvSpPr txBox="1">
            <a:spLocks/>
          </p:cNvSpPr>
          <p:nvPr/>
        </p:nvSpPr>
        <p:spPr>
          <a:xfrm>
            <a:off x="3471020" y="3120754"/>
            <a:ext cx="2274325" cy="1000274"/>
          </a:xfrm>
          <a:prstGeom prst="rect">
            <a:avLst/>
          </a:prstGeom>
          <a:noFill/>
          <a:ln w="38100">
            <a:solidFill>
              <a:srgbClr val="0070C0"/>
            </a:solidFill>
          </a:ln>
        </p:spPr>
        <p:txBody>
          <a:bodyPr vert="horz" wrap="square" lIns="91440" tIns="91440" rIns="91440" bIns="91440" rtlCol="0" anchor="ctr">
            <a:spAutoFit/>
          </a:bodyPr>
          <a:lstStyle>
            <a:lvl1pPr algn="ctr" defTabSz="585125" rtl="0" eaLnBrk="1" latinLnBrk="0" hangingPunct="1">
              <a:spcBef>
                <a:spcPct val="0"/>
              </a:spcBef>
              <a:buNone/>
              <a:defRPr sz="2800" kern="1200">
                <a:solidFill>
                  <a:schemeClr val="tx1"/>
                </a:solidFill>
                <a:latin typeface="+mj-lt"/>
                <a:ea typeface="+mj-ea"/>
                <a:cs typeface="+mj-cs"/>
              </a:defRPr>
            </a:lvl1pPr>
          </a:lstStyle>
          <a:p>
            <a:pPr algn="l">
              <a:spcBef>
                <a:spcPts val="600"/>
              </a:spcBef>
            </a:pPr>
            <a:r>
              <a:rPr lang="en-US" sz="1400" dirty="0" smtClean="0"/>
              <a:t>More </a:t>
            </a:r>
            <a:r>
              <a:rPr lang="en-US" sz="1400" dirty="0"/>
              <a:t>precisely, click on the lowest </a:t>
            </a:r>
            <a:r>
              <a:rPr lang="en-US" sz="1400" b="1" i="1" dirty="0">
                <a:solidFill>
                  <a:srgbClr val="0070C0"/>
                </a:solidFill>
              </a:rPr>
              <a:t>blue link </a:t>
            </a:r>
            <a:r>
              <a:rPr lang="en-US" sz="1400" dirty="0"/>
              <a:t>that leads to </a:t>
            </a:r>
            <a:r>
              <a:rPr lang="en-US" sz="1400" b="1" i="1" dirty="0">
                <a:solidFill>
                  <a:srgbClr val="0070C0"/>
                </a:solidFill>
              </a:rPr>
              <a:t>your</a:t>
            </a:r>
            <a:r>
              <a:rPr lang="en-US" sz="1400" dirty="0">
                <a:solidFill>
                  <a:srgbClr val="0070C0"/>
                </a:solidFill>
              </a:rPr>
              <a:t> </a:t>
            </a:r>
            <a:r>
              <a:rPr lang="en-US" sz="1400" dirty="0"/>
              <a:t>code</a:t>
            </a:r>
            <a:r>
              <a:rPr lang="en-US" sz="1400" dirty="0" smtClean="0"/>
              <a:t>.  </a:t>
            </a:r>
            <a:r>
              <a:rPr lang="en-US" sz="1100" dirty="0" smtClean="0">
                <a:solidFill>
                  <a:srgbClr val="FF0000"/>
                </a:solidFill>
              </a:rPr>
              <a:t>See the example on a slide coming up.</a:t>
            </a:r>
            <a:endParaRPr lang="en-US" sz="1100" dirty="0">
              <a:solidFill>
                <a:srgbClr val="FF0000"/>
              </a:solidFill>
            </a:endParaRPr>
          </a:p>
        </p:txBody>
      </p:sp>
      <p:cxnSp>
        <p:nvCxnSpPr>
          <p:cNvPr id="14" name="Straight Arrow Connector 13"/>
          <p:cNvCxnSpPr/>
          <p:nvPr/>
        </p:nvCxnSpPr>
        <p:spPr>
          <a:xfrm flipH="1" flipV="1">
            <a:off x="334962" y="1530953"/>
            <a:ext cx="170074" cy="1307421"/>
          </a:xfrm>
          <a:prstGeom prst="straightConnector1">
            <a:avLst/>
          </a:prstGeom>
          <a:ln w="25400">
            <a:solidFill>
              <a:srgbClr val="7030A0"/>
            </a:solidFill>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41628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par>
                                <p:cTn id="10" presetID="53" presetClass="entr" presetSubtype="16" fill="hold" nodeType="with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500" fill="hold"/>
                                        <p:tgtEl>
                                          <p:spTgt spid="6"/>
                                        </p:tgtEl>
                                        <p:attrNameLst>
                                          <p:attrName>ppt_w</p:attrName>
                                        </p:attrNameLst>
                                      </p:cBhvr>
                                      <p:tavLst>
                                        <p:tav tm="0">
                                          <p:val>
                                            <p:fltVal val="0"/>
                                          </p:val>
                                        </p:tav>
                                        <p:tav tm="100000">
                                          <p:val>
                                            <p:strVal val="#ppt_w"/>
                                          </p:val>
                                        </p:tav>
                                      </p:tavLst>
                                    </p:anim>
                                    <p:anim calcmode="lin" valueType="num">
                                      <p:cBhvr>
                                        <p:cTn id="13" dur="500" fill="hold"/>
                                        <p:tgtEl>
                                          <p:spTgt spid="6"/>
                                        </p:tgtEl>
                                        <p:attrNameLst>
                                          <p:attrName>ppt_h</p:attrName>
                                        </p:attrNameLst>
                                      </p:cBhvr>
                                      <p:tavLst>
                                        <p:tav tm="0">
                                          <p:val>
                                            <p:fltVal val="0"/>
                                          </p:val>
                                        </p:tav>
                                        <p:tav tm="100000">
                                          <p:val>
                                            <p:strVal val="#ppt_h"/>
                                          </p:val>
                                        </p:tav>
                                      </p:tavLst>
                                    </p:anim>
                                    <p:animEffect transition="in" filter="fade">
                                      <p:cBhvr>
                                        <p:cTn id="14" dur="500"/>
                                        <p:tgtEl>
                                          <p:spTgt spid="6"/>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p:cTn id="17" dur="500" fill="hold"/>
                                        <p:tgtEl>
                                          <p:spTgt spid="8"/>
                                        </p:tgtEl>
                                        <p:attrNameLst>
                                          <p:attrName>ppt_w</p:attrName>
                                        </p:attrNameLst>
                                      </p:cBhvr>
                                      <p:tavLst>
                                        <p:tav tm="0">
                                          <p:val>
                                            <p:fltVal val="0"/>
                                          </p:val>
                                        </p:tav>
                                        <p:tav tm="100000">
                                          <p:val>
                                            <p:strVal val="#ppt_w"/>
                                          </p:val>
                                        </p:tav>
                                      </p:tavLst>
                                    </p:anim>
                                    <p:anim calcmode="lin" valueType="num">
                                      <p:cBhvr>
                                        <p:cTn id="18" dur="500" fill="hold"/>
                                        <p:tgtEl>
                                          <p:spTgt spid="8"/>
                                        </p:tgtEl>
                                        <p:attrNameLst>
                                          <p:attrName>ppt_h</p:attrName>
                                        </p:attrNameLst>
                                      </p:cBhvr>
                                      <p:tavLst>
                                        <p:tav tm="0">
                                          <p:val>
                                            <p:fltVal val="0"/>
                                          </p:val>
                                        </p:tav>
                                        <p:tav tm="100000">
                                          <p:val>
                                            <p:strVal val="#ppt_h"/>
                                          </p:val>
                                        </p:tav>
                                      </p:tavLst>
                                    </p:anim>
                                    <p:animEffect transition="in" filter="fade">
                                      <p:cBhvr>
                                        <p:cTn id="19" dur="500"/>
                                        <p:tgtEl>
                                          <p:spTgt spid="8"/>
                                        </p:tgtEl>
                                      </p:cBhvr>
                                    </p:animEffect>
                                  </p:childTnLst>
                                </p:cTn>
                              </p:par>
                            </p:childTnLst>
                          </p:cTn>
                        </p:par>
                      </p:childTnLst>
                    </p:cTn>
                  </p:par>
                  <p:par>
                    <p:cTn id="20" fill="hold">
                      <p:stCondLst>
                        <p:cond delay="indefinite"/>
                      </p:stCondLst>
                      <p:childTnLst>
                        <p:par>
                          <p:cTn id="21" fill="hold">
                            <p:stCondLst>
                              <p:cond delay="0"/>
                            </p:stCondLst>
                            <p:childTnLst>
                              <p:par>
                                <p:cTn id="22" presetID="53" presetClass="entr" presetSubtype="16" fill="hold" nodeType="clickEffect">
                                  <p:stCondLst>
                                    <p:cond delay="0"/>
                                  </p:stCondLst>
                                  <p:childTnLst>
                                    <p:set>
                                      <p:cBhvr>
                                        <p:cTn id="23" dur="1" fill="hold">
                                          <p:stCondLst>
                                            <p:cond delay="0"/>
                                          </p:stCondLst>
                                        </p:cTn>
                                        <p:tgtEl>
                                          <p:spTgt spid="15">
                                            <p:txEl>
                                              <p:pRg st="0" end="0"/>
                                            </p:txEl>
                                          </p:spTgt>
                                        </p:tgtEl>
                                        <p:attrNameLst>
                                          <p:attrName>style.visibility</p:attrName>
                                        </p:attrNameLst>
                                      </p:cBhvr>
                                      <p:to>
                                        <p:strVal val="visible"/>
                                      </p:to>
                                    </p:set>
                                    <p:anim calcmode="lin" valueType="num">
                                      <p:cBhvr>
                                        <p:cTn id="24" dur="500" fill="hold"/>
                                        <p:tgtEl>
                                          <p:spTgt spid="15">
                                            <p:txEl>
                                              <p:pRg st="0" end="0"/>
                                            </p:txEl>
                                          </p:spTgt>
                                        </p:tgtEl>
                                        <p:attrNameLst>
                                          <p:attrName>ppt_w</p:attrName>
                                        </p:attrNameLst>
                                      </p:cBhvr>
                                      <p:tavLst>
                                        <p:tav tm="0">
                                          <p:val>
                                            <p:fltVal val="0"/>
                                          </p:val>
                                        </p:tav>
                                        <p:tav tm="100000">
                                          <p:val>
                                            <p:strVal val="#ppt_w"/>
                                          </p:val>
                                        </p:tav>
                                      </p:tavLst>
                                    </p:anim>
                                    <p:anim calcmode="lin" valueType="num">
                                      <p:cBhvr>
                                        <p:cTn id="25" dur="500" fill="hold"/>
                                        <p:tgtEl>
                                          <p:spTgt spid="15">
                                            <p:txEl>
                                              <p:pRg st="0" end="0"/>
                                            </p:txEl>
                                          </p:spTgt>
                                        </p:tgtEl>
                                        <p:attrNameLst>
                                          <p:attrName>ppt_h</p:attrName>
                                        </p:attrNameLst>
                                      </p:cBhvr>
                                      <p:tavLst>
                                        <p:tav tm="0">
                                          <p:val>
                                            <p:fltVal val="0"/>
                                          </p:val>
                                        </p:tav>
                                        <p:tav tm="100000">
                                          <p:val>
                                            <p:strVal val="#ppt_h"/>
                                          </p:val>
                                        </p:tav>
                                      </p:tavLst>
                                    </p:anim>
                                    <p:animEffect transition="in" filter="fade">
                                      <p:cBhvr>
                                        <p:cTn id="26" dur="500"/>
                                        <p:tgtEl>
                                          <p:spTgt spid="15">
                                            <p:txEl>
                                              <p:pRg st="0" end="0"/>
                                            </p:txEl>
                                          </p:spTgt>
                                        </p:tgtEl>
                                      </p:cBhvr>
                                    </p:animEffect>
                                  </p:childTnLst>
                                </p:cTn>
                              </p:par>
                              <p:par>
                                <p:cTn id="27" presetID="53" presetClass="entr" presetSubtype="16" fill="hold" nodeType="withEffect">
                                  <p:stCondLst>
                                    <p:cond delay="0"/>
                                  </p:stCondLst>
                                  <p:childTnLst>
                                    <p:set>
                                      <p:cBhvr>
                                        <p:cTn id="28" dur="1" fill="hold">
                                          <p:stCondLst>
                                            <p:cond delay="0"/>
                                          </p:stCondLst>
                                        </p:cTn>
                                        <p:tgtEl>
                                          <p:spTgt spid="15">
                                            <p:txEl>
                                              <p:pRg st="1" end="1"/>
                                            </p:txEl>
                                          </p:spTgt>
                                        </p:tgtEl>
                                        <p:attrNameLst>
                                          <p:attrName>style.visibility</p:attrName>
                                        </p:attrNameLst>
                                      </p:cBhvr>
                                      <p:to>
                                        <p:strVal val="visible"/>
                                      </p:to>
                                    </p:set>
                                    <p:anim calcmode="lin" valueType="num">
                                      <p:cBhvr>
                                        <p:cTn id="29" dur="500" fill="hold"/>
                                        <p:tgtEl>
                                          <p:spTgt spid="15">
                                            <p:txEl>
                                              <p:pRg st="1" end="1"/>
                                            </p:txEl>
                                          </p:spTgt>
                                        </p:tgtEl>
                                        <p:attrNameLst>
                                          <p:attrName>ppt_w</p:attrName>
                                        </p:attrNameLst>
                                      </p:cBhvr>
                                      <p:tavLst>
                                        <p:tav tm="0">
                                          <p:val>
                                            <p:fltVal val="0"/>
                                          </p:val>
                                        </p:tav>
                                        <p:tav tm="100000">
                                          <p:val>
                                            <p:strVal val="#ppt_w"/>
                                          </p:val>
                                        </p:tav>
                                      </p:tavLst>
                                    </p:anim>
                                    <p:anim calcmode="lin" valueType="num">
                                      <p:cBhvr>
                                        <p:cTn id="30" dur="500" fill="hold"/>
                                        <p:tgtEl>
                                          <p:spTgt spid="15">
                                            <p:txEl>
                                              <p:pRg st="1" end="1"/>
                                            </p:txEl>
                                          </p:spTgt>
                                        </p:tgtEl>
                                        <p:attrNameLst>
                                          <p:attrName>ppt_h</p:attrName>
                                        </p:attrNameLst>
                                      </p:cBhvr>
                                      <p:tavLst>
                                        <p:tav tm="0">
                                          <p:val>
                                            <p:fltVal val="0"/>
                                          </p:val>
                                        </p:tav>
                                        <p:tav tm="100000">
                                          <p:val>
                                            <p:strVal val="#ppt_h"/>
                                          </p:val>
                                        </p:tav>
                                      </p:tavLst>
                                    </p:anim>
                                    <p:animEffect transition="in" filter="fade">
                                      <p:cBhvr>
                                        <p:cTn id="31" dur="500"/>
                                        <p:tgtEl>
                                          <p:spTgt spid="15">
                                            <p:txEl>
                                              <p:pRg st="1" end="1"/>
                                            </p:txEl>
                                          </p:spTgt>
                                        </p:tgtEl>
                                      </p:cBhvr>
                                    </p:animEffect>
                                  </p:childTnLst>
                                </p:cTn>
                              </p:par>
                              <p:par>
                                <p:cTn id="32" presetID="53" presetClass="entr" presetSubtype="16" fill="hold" nodeType="withEffect">
                                  <p:stCondLst>
                                    <p:cond delay="0"/>
                                  </p:stCondLst>
                                  <p:childTnLst>
                                    <p:set>
                                      <p:cBhvr>
                                        <p:cTn id="33" dur="1" fill="hold">
                                          <p:stCondLst>
                                            <p:cond delay="0"/>
                                          </p:stCondLst>
                                        </p:cTn>
                                        <p:tgtEl>
                                          <p:spTgt spid="14"/>
                                        </p:tgtEl>
                                        <p:attrNameLst>
                                          <p:attrName>style.visibility</p:attrName>
                                        </p:attrNameLst>
                                      </p:cBhvr>
                                      <p:to>
                                        <p:strVal val="visible"/>
                                      </p:to>
                                    </p:set>
                                    <p:anim calcmode="lin" valueType="num">
                                      <p:cBhvr>
                                        <p:cTn id="34" dur="500" fill="hold"/>
                                        <p:tgtEl>
                                          <p:spTgt spid="14"/>
                                        </p:tgtEl>
                                        <p:attrNameLst>
                                          <p:attrName>ppt_w</p:attrName>
                                        </p:attrNameLst>
                                      </p:cBhvr>
                                      <p:tavLst>
                                        <p:tav tm="0">
                                          <p:val>
                                            <p:fltVal val="0"/>
                                          </p:val>
                                        </p:tav>
                                        <p:tav tm="100000">
                                          <p:val>
                                            <p:strVal val="#ppt_w"/>
                                          </p:val>
                                        </p:tav>
                                      </p:tavLst>
                                    </p:anim>
                                    <p:anim calcmode="lin" valueType="num">
                                      <p:cBhvr>
                                        <p:cTn id="35" dur="500" fill="hold"/>
                                        <p:tgtEl>
                                          <p:spTgt spid="14"/>
                                        </p:tgtEl>
                                        <p:attrNameLst>
                                          <p:attrName>ppt_h</p:attrName>
                                        </p:attrNameLst>
                                      </p:cBhvr>
                                      <p:tavLst>
                                        <p:tav tm="0">
                                          <p:val>
                                            <p:fltVal val="0"/>
                                          </p:val>
                                        </p:tav>
                                        <p:tav tm="100000">
                                          <p:val>
                                            <p:strVal val="#ppt_h"/>
                                          </p:val>
                                        </p:tav>
                                      </p:tavLst>
                                    </p:anim>
                                    <p:animEffect transition="in" filter="fade">
                                      <p:cBhvr>
                                        <p:cTn id="36" dur="500"/>
                                        <p:tgtEl>
                                          <p:spTgt spid="14"/>
                                        </p:tgtEl>
                                      </p:cBhvr>
                                    </p:animEffect>
                                  </p:childTnLst>
                                </p:cTn>
                              </p:par>
                              <p:par>
                                <p:cTn id="37" presetID="53" presetClass="entr" presetSubtype="16" fill="hold" nodeType="withEffect">
                                  <p:stCondLst>
                                    <p:cond delay="0"/>
                                  </p:stCondLst>
                                  <p:childTnLst>
                                    <p:set>
                                      <p:cBhvr>
                                        <p:cTn id="38" dur="1" fill="hold">
                                          <p:stCondLst>
                                            <p:cond delay="0"/>
                                          </p:stCondLst>
                                        </p:cTn>
                                        <p:tgtEl>
                                          <p:spTgt spid="16"/>
                                        </p:tgtEl>
                                        <p:attrNameLst>
                                          <p:attrName>style.visibility</p:attrName>
                                        </p:attrNameLst>
                                      </p:cBhvr>
                                      <p:to>
                                        <p:strVal val="visible"/>
                                      </p:to>
                                    </p:set>
                                    <p:anim calcmode="lin" valueType="num">
                                      <p:cBhvr>
                                        <p:cTn id="39" dur="500" fill="hold"/>
                                        <p:tgtEl>
                                          <p:spTgt spid="16"/>
                                        </p:tgtEl>
                                        <p:attrNameLst>
                                          <p:attrName>ppt_w</p:attrName>
                                        </p:attrNameLst>
                                      </p:cBhvr>
                                      <p:tavLst>
                                        <p:tav tm="0">
                                          <p:val>
                                            <p:fltVal val="0"/>
                                          </p:val>
                                        </p:tav>
                                        <p:tav tm="100000">
                                          <p:val>
                                            <p:strVal val="#ppt_w"/>
                                          </p:val>
                                        </p:tav>
                                      </p:tavLst>
                                    </p:anim>
                                    <p:anim calcmode="lin" valueType="num">
                                      <p:cBhvr>
                                        <p:cTn id="40" dur="500" fill="hold"/>
                                        <p:tgtEl>
                                          <p:spTgt spid="16"/>
                                        </p:tgtEl>
                                        <p:attrNameLst>
                                          <p:attrName>ppt_h</p:attrName>
                                        </p:attrNameLst>
                                      </p:cBhvr>
                                      <p:tavLst>
                                        <p:tav tm="0">
                                          <p:val>
                                            <p:fltVal val="0"/>
                                          </p:val>
                                        </p:tav>
                                        <p:tav tm="100000">
                                          <p:val>
                                            <p:strVal val="#ppt_h"/>
                                          </p:val>
                                        </p:tav>
                                      </p:tavLst>
                                    </p:anim>
                                    <p:animEffect transition="in" filter="fade">
                                      <p:cBhvr>
                                        <p:cTn id="41" dur="500"/>
                                        <p:tgtEl>
                                          <p:spTgt spid="16"/>
                                        </p:tgtEl>
                                      </p:cBhvr>
                                    </p:animEffect>
                                  </p:childTnLst>
                                </p:cTn>
                              </p:par>
                            </p:childTnLst>
                          </p:cTn>
                        </p:par>
                      </p:childTnLst>
                    </p:cTn>
                  </p:par>
                  <p:par>
                    <p:cTn id="42" fill="hold">
                      <p:stCondLst>
                        <p:cond delay="indefinite"/>
                      </p:stCondLst>
                      <p:childTnLst>
                        <p:par>
                          <p:cTn id="43" fill="hold">
                            <p:stCondLst>
                              <p:cond delay="0"/>
                            </p:stCondLst>
                            <p:childTnLst>
                              <p:par>
                                <p:cTn id="44" presetID="53" presetClass="entr" presetSubtype="16" fill="hold" grpId="0" nodeType="clickEffect">
                                  <p:stCondLst>
                                    <p:cond delay="0"/>
                                  </p:stCondLst>
                                  <p:childTnLst>
                                    <p:set>
                                      <p:cBhvr>
                                        <p:cTn id="45" dur="1" fill="hold">
                                          <p:stCondLst>
                                            <p:cond delay="0"/>
                                          </p:stCondLst>
                                        </p:cTn>
                                        <p:tgtEl>
                                          <p:spTgt spid="10"/>
                                        </p:tgtEl>
                                        <p:attrNameLst>
                                          <p:attrName>style.visibility</p:attrName>
                                        </p:attrNameLst>
                                      </p:cBhvr>
                                      <p:to>
                                        <p:strVal val="visible"/>
                                      </p:to>
                                    </p:set>
                                    <p:anim calcmode="lin" valueType="num">
                                      <p:cBhvr>
                                        <p:cTn id="46" dur="500" fill="hold"/>
                                        <p:tgtEl>
                                          <p:spTgt spid="10"/>
                                        </p:tgtEl>
                                        <p:attrNameLst>
                                          <p:attrName>ppt_w</p:attrName>
                                        </p:attrNameLst>
                                      </p:cBhvr>
                                      <p:tavLst>
                                        <p:tav tm="0">
                                          <p:val>
                                            <p:fltVal val="0"/>
                                          </p:val>
                                        </p:tav>
                                        <p:tav tm="100000">
                                          <p:val>
                                            <p:strVal val="#ppt_w"/>
                                          </p:val>
                                        </p:tav>
                                      </p:tavLst>
                                    </p:anim>
                                    <p:anim calcmode="lin" valueType="num">
                                      <p:cBhvr>
                                        <p:cTn id="47" dur="500" fill="hold"/>
                                        <p:tgtEl>
                                          <p:spTgt spid="10"/>
                                        </p:tgtEl>
                                        <p:attrNameLst>
                                          <p:attrName>ppt_h</p:attrName>
                                        </p:attrNameLst>
                                      </p:cBhvr>
                                      <p:tavLst>
                                        <p:tav tm="0">
                                          <p:val>
                                            <p:fltVal val="0"/>
                                          </p:val>
                                        </p:tav>
                                        <p:tav tm="100000">
                                          <p:val>
                                            <p:strVal val="#ppt_h"/>
                                          </p:val>
                                        </p:tav>
                                      </p:tavLst>
                                    </p:anim>
                                    <p:animEffect transition="in" filter="fade">
                                      <p:cBhvr>
                                        <p:cTn id="48" dur="500"/>
                                        <p:tgtEl>
                                          <p:spTgt spid="10"/>
                                        </p:tgtEl>
                                      </p:cBhvr>
                                    </p:animEffect>
                                  </p:childTnLst>
                                </p:cTn>
                              </p:par>
                              <p:par>
                                <p:cTn id="49" presetID="53" presetClass="entr" presetSubtype="16" fill="hold" nodeType="withEffect">
                                  <p:stCondLst>
                                    <p:cond delay="0"/>
                                  </p:stCondLst>
                                  <p:childTnLst>
                                    <p:set>
                                      <p:cBhvr>
                                        <p:cTn id="50" dur="1" fill="hold">
                                          <p:stCondLst>
                                            <p:cond delay="0"/>
                                          </p:stCondLst>
                                        </p:cTn>
                                        <p:tgtEl>
                                          <p:spTgt spid="21"/>
                                        </p:tgtEl>
                                        <p:attrNameLst>
                                          <p:attrName>style.visibility</p:attrName>
                                        </p:attrNameLst>
                                      </p:cBhvr>
                                      <p:to>
                                        <p:strVal val="visible"/>
                                      </p:to>
                                    </p:set>
                                    <p:anim calcmode="lin" valueType="num">
                                      <p:cBhvr>
                                        <p:cTn id="51" dur="500" fill="hold"/>
                                        <p:tgtEl>
                                          <p:spTgt spid="21"/>
                                        </p:tgtEl>
                                        <p:attrNameLst>
                                          <p:attrName>ppt_w</p:attrName>
                                        </p:attrNameLst>
                                      </p:cBhvr>
                                      <p:tavLst>
                                        <p:tav tm="0">
                                          <p:val>
                                            <p:fltVal val="0"/>
                                          </p:val>
                                        </p:tav>
                                        <p:tav tm="100000">
                                          <p:val>
                                            <p:strVal val="#ppt_w"/>
                                          </p:val>
                                        </p:tav>
                                      </p:tavLst>
                                    </p:anim>
                                    <p:anim calcmode="lin" valueType="num">
                                      <p:cBhvr>
                                        <p:cTn id="52" dur="500" fill="hold"/>
                                        <p:tgtEl>
                                          <p:spTgt spid="21"/>
                                        </p:tgtEl>
                                        <p:attrNameLst>
                                          <p:attrName>ppt_h</p:attrName>
                                        </p:attrNameLst>
                                      </p:cBhvr>
                                      <p:tavLst>
                                        <p:tav tm="0">
                                          <p:val>
                                            <p:fltVal val="0"/>
                                          </p:val>
                                        </p:tav>
                                        <p:tav tm="100000">
                                          <p:val>
                                            <p:strVal val="#ppt_h"/>
                                          </p:val>
                                        </p:tav>
                                      </p:tavLst>
                                    </p:anim>
                                    <p:animEffect transition="in" filter="fade">
                                      <p:cBhvr>
                                        <p:cTn id="53" dur="500"/>
                                        <p:tgtEl>
                                          <p:spTgt spid="21"/>
                                        </p:tgtEl>
                                      </p:cBhvr>
                                    </p:animEffect>
                                  </p:childTnLst>
                                </p:cTn>
                              </p:par>
                            </p:childTnLst>
                          </p:cTn>
                        </p:par>
                      </p:childTnLst>
                    </p:cTn>
                  </p:par>
                  <p:par>
                    <p:cTn id="54" fill="hold">
                      <p:stCondLst>
                        <p:cond delay="indefinite"/>
                      </p:stCondLst>
                      <p:childTnLst>
                        <p:par>
                          <p:cTn id="55" fill="hold">
                            <p:stCondLst>
                              <p:cond delay="0"/>
                            </p:stCondLst>
                            <p:childTnLst>
                              <p:par>
                                <p:cTn id="56" presetID="53" presetClass="entr" presetSubtype="16" fill="hold" nodeType="clickEffect">
                                  <p:stCondLst>
                                    <p:cond delay="0"/>
                                  </p:stCondLst>
                                  <p:childTnLst>
                                    <p:set>
                                      <p:cBhvr>
                                        <p:cTn id="57" dur="1" fill="hold">
                                          <p:stCondLst>
                                            <p:cond delay="0"/>
                                          </p:stCondLst>
                                        </p:cTn>
                                        <p:tgtEl>
                                          <p:spTgt spid="15">
                                            <p:txEl>
                                              <p:pRg st="2" end="2"/>
                                            </p:txEl>
                                          </p:spTgt>
                                        </p:tgtEl>
                                        <p:attrNameLst>
                                          <p:attrName>style.visibility</p:attrName>
                                        </p:attrNameLst>
                                      </p:cBhvr>
                                      <p:to>
                                        <p:strVal val="visible"/>
                                      </p:to>
                                    </p:set>
                                    <p:anim calcmode="lin" valueType="num">
                                      <p:cBhvr>
                                        <p:cTn id="58" dur="500" fill="hold"/>
                                        <p:tgtEl>
                                          <p:spTgt spid="15">
                                            <p:txEl>
                                              <p:pRg st="2" end="2"/>
                                            </p:txEl>
                                          </p:spTgt>
                                        </p:tgtEl>
                                        <p:attrNameLst>
                                          <p:attrName>ppt_w</p:attrName>
                                        </p:attrNameLst>
                                      </p:cBhvr>
                                      <p:tavLst>
                                        <p:tav tm="0">
                                          <p:val>
                                            <p:fltVal val="0"/>
                                          </p:val>
                                        </p:tav>
                                        <p:tav tm="100000">
                                          <p:val>
                                            <p:strVal val="#ppt_w"/>
                                          </p:val>
                                        </p:tav>
                                      </p:tavLst>
                                    </p:anim>
                                    <p:anim calcmode="lin" valueType="num">
                                      <p:cBhvr>
                                        <p:cTn id="59" dur="500" fill="hold"/>
                                        <p:tgtEl>
                                          <p:spTgt spid="15">
                                            <p:txEl>
                                              <p:pRg st="2" end="2"/>
                                            </p:txEl>
                                          </p:spTgt>
                                        </p:tgtEl>
                                        <p:attrNameLst>
                                          <p:attrName>ppt_h</p:attrName>
                                        </p:attrNameLst>
                                      </p:cBhvr>
                                      <p:tavLst>
                                        <p:tav tm="0">
                                          <p:val>
                                            <p:fltVal val="0"/>
                                          </p:val>
                                        </p:tav>
                                        <p:tav tm="100000">
                                          <p:val>
                                            <p:strVal val="#ppt_h"/>
                                          </p:val>
                                        </p:tav>
                                      </p:tavLst>
                                    </p:anim>
                                    <p:animEffect transition="in" filter="fade">
                                      <p:cBhvr>
                                        <p:cTn id="60" dur="500"/>
                                        <p:tgtEl>
                                          <p:spTgt spid="15">
                                            <p:txEl>
                                              <p:pRg st="2" end="2"/>
                                            </p:txEl>
                                          </p:spTgt>
                                        </p:tgtEl>
                                      </p:cBhvr>
                                    </p:animEffect>
                                  </p:childTnLst>
                                </p:cTn>
                              </p:par>
                              <p:par>
                                <p:cTn id="61" presetID="53" presetClass="entr" presetSubtype="16" fill="hold" nodeType="withEffect">
                                  <p:stCondLst>
                                    <p:cond delay="0"/>
                                  </p:stCondLst>
                                  <p:childTnLst>
                                    <p:set>
                                      <p:cBhvr>
                                        <p:cTn id="62" dur="1" fill="hold">
                                          <p:stCondLst>
                                            <p:cond delay="0"/>
                                          </p:stCondLst>
                                        </p:cTn>
                                        <p:tgtEl>
                                          <p:spTgt spid="15">
                                            <p:txEl>
                                              <p:pRg st="3" end="3"/>
                                            </p:txEl>
                                          </p:spTgt>
                                        </p:tgtEl>
                                        <p:attrNameLst>
                                          <p:attrName>style.visibility</p:attrName>
                                        </p:attrNameLst>
                                      </p:cBhvr>
                                      <p:to>
                                        <p:strVal val="visible"/>
                                      </p:to>
                                    </p:set>
                                    <p:anim calcmode="lin" valueType="num">
                                      <p:cBhvr>
                                        <p:cTn id="63" dur="500" fill="hold"/>
                                        <p:tgtEl>
                                          <p:spTgt spid="15">
                                            <p:txEl>
                                              <p:pRg st="3" end="3"/>
                                            </p:txEl>
                                          </p:spTgt>
                                        </p:tgtEl>
                                        <p:attrNameLst>
                                          <p:attrName>ppt_w</p:attrName>
                                        </p:attrNameLst>
                                      </p:cBhvr>
                                      <p:tavLst>
                                        <p:tav tm="0">
                                          <p:val>
                                            <p:fltVal val="0"/>
                                          </p:val>
                                        </p:tav>
                                        <p:tav tm="100000">
                                          <p:val>
                                            <p:strVal val="#ppt_w"/>
                                          </p:val>
                                        </p:tav>
                                      </p:tavLst>
                                    </p:anim>
                                    <p:anim calcmode="lin" valueType="num">
                                      <p:cBhvr>
                                        <p:cTn id="64" dur="500" fill="hold"/>
                                        <p:tgtEl>
                                          <p:spTgt spid="15">
                                            <p:txEl>
                                              <p:pRg st="3" end="3"/>
                                            </p:txEl>
                                          </p:spTgt>
                                        </p:tgtEl>
                                        <p:attrNameLst>
                                          <p:attrName>ppt_h</p:attrName>
                                        </p:attrNameLst>
                                      </p:cBhvr>
                                      <p:tavLst>
                                        <p:tav tm="0">
                                          <p:val>
                                            <p:fltVal val="0"/>
                                          </p:val>
                                        </p:tav>
                                        <p:tav tm="100000">
                                          <p:val>
                                            <p:strVal val="#ppt_h"/>
                                          </p:val>
                                        </p:tav>
                                      </p:tavLst>
                                    </p:anim>
                                    <p:animEffect transition="in" filter="fade">
                                      <p:cBhvr>
                                        <p:cTn id="65" dur="500"/>
                                        <p:tgtEl>
                                          <p:spTgt spid="15">
                                            <p:txEl>
                                              <p:pRg st="3" end="3"/>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grpId="0" nodeType="clickEffect">
                                  <p:stCondLst>
                                    <p:cond delay="0"/>
                                  </p:stCondLst>
                                  <p:childTnLst>
                                    <p:set>
                                      <p:cBhvr>
                                        <p:cTn id="69" dur="1" fill="hold">
                                          <p:stCondLst>
                                            <p:cond delay="0"/>
                                          </p:stCondLst>
                                        </p:cTn>
                                        <p:tgtEl>
                                          <p:spTgt spid="23"/>
                                        </p:tgtEl>
                                        <p:attrNameLst>
                                          <p:attrName>style.visibility</p:attrName>
                                        </p:attrNameLst>
                                      </p:cBhvr>
                                      <p:to>
                                        <p:strVal val="visible"/>
                                      </p:to>
                                    </p:set>
                                    <p:anim calcmode="lin" valueType="num">
                                      <p:cBhvr>
                                        <p:cTn id="70" dur="500" fill="hold"/>
                                        <p:tgtEl>
                                          <p:spTgt spid="23"/>
                                        </p:tgtEl>
                                        <p:attrNameLst>
                                          <p:attrName>ppt_w</p:attrName>
                                        </p:attrNameLst>
                                      </p:cBhvr>
                                      <p:tavLst>
                                        <p:tav tm="0">
                                          <p:val>
                                            <p:fltVal val="0"/>
                                          </p:val>
                                        </p:tav>
                                        <p:tav tm="100000">
                                          <p:val>
                                            <p:strVal val="#ppt_w"/>
                                          </p:val>
                                        </p:tav>
                                      </p:tavLst>
                                    </p:anim>
                                    <p:anim calcmode="lin" valueType="num">
                                      <p:cBhvr>
                                        <p:cTn id="71" dur="500" fill="hold"/>
                                        <p:tgtEl>
                                          <p:spTgt spid="23"/>
                                        </p:tgtEl>
                                        <p:attrNameLst>
                                          <p:attrName>ppt_h</p:attrName>
                                        </p:attrNameLst>
                                      </p:cBhvr>
                                      <p:tavLst>
                                        <p:tav tm="0">
                                          <p:val>
                                            <p:fltVal val="0"/>
                                          </p:val>
                                        </p:tav>
                                        <p:tav tm="100000">
                                          <p:val>
                                            <p:strVal val="#ppt_h"/>
                                          </p:val>
                                        </p:tav>
                                      </p:tavLst>
                                    </p:anim>
                                    <p:animEffect transition="in" filter="fade">
                                      <p:cBhvr>
                                        <p:cTn id="72"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animBg="1"/>
      <p:bldP spid="7" grpId="0" animBg="1"/>
      <p:bldP spid="2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2909" y="594519"/>
            <a:ext cx="4627506" cy="3689270"/>
          </a:xfrm>
          <a:prstGeom prst="rect">
            <a:avLst/>
          </a:prstGeom>
          <a:noFill/>
          <a:ln w="25400">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3" name="Rounded Rectangle 2"/>
          <p:cNvSpPr/>
          <p:nvPr/>
        </p:nvSpPr>
        <p:spPr>
          <a:xfrm>
            <a:off x="2826542" y="906582"/>
            <a:ext cx="1524001" cy="272415"/>
          </a:xfrm>
          <a:prstGeom prst="roundRect">
            <a:avLst/>
          </a:prstGeom>
          <a:solidFill>
            <a:schemeClr val="bg1">
              <a:lumMod val="95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tIns="45720" bIns="45720" rtlCol="0" anchor="ctr">
            <a:spAutoFit/>
          </a:bodyPr>
          <a:lstStyle/>
          <a:p>
            <a:r>
              <a:rPr lang="en-US" sz="1000" b="1" i="1" dirty="0" err="1" smtClean="0">
                <a:solidFill>
                  <a:srgbClr val="FF0000"/>
                </a:solidFill>
              </a:rPr>
              <a:t>Traceback</a:t>
            </a:r>
            <a:r>
              <a:rPr lang="en-US" sz="1000" dirty="0" smtClean="0">
                <a:solidFill>
                  <a:srgbClr val="FF0000"/>
                </a:solidFill>
              </a:rPr>
              <a:t> </a:t>
            </a:r>
            <a:r>
              <a:rPr lang="en-US" sz="1000" dirty="0" smtClean="0">
                <a:solidFill>
                  <a:schemeClr val="tx1"/>
                </a:solidFill>
              </a:rPr>
              <a:t>starts here ...</a:t>
            </a:r>
            <a:endParaRPr lang="en-US" sz="1000" dirty="0">
              <a:solidFill>
                <a:schemeClr val="tx1"/>
              </a:solidFill>
            </a:endParaRPr>
          </a:p>
        </p:txBody>
      </p:sp>
      <p:sp>
        <p:nvSpPr>
          <p:cNvPr id="6" name="Rounded Rectangle 5"/>
          <p:cNvSpPr/>
          <p:nvPr/>
        </p:nvSpPr>
        <p:spPr>
          <a:xfrm>
            <a:off x="2601514" y="2401333"/>
            <a:ext cx="2057400" cy="272415"/>
          </a:xfrm>
          <a:prstGeom prst="roundRect">
            <a:avLst/>
          </a:prstGeom>
          <a:solidFill>
            <a:schemeClr val="bg1">
              <a:lumMod val="95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tIns="45720" bIns="45720" rtlCol="0" anchor="ctr">
            <a:spAutoFit/>
          </a:bodyPr>
          <a:lstStyle/>
          <a:p>
            <a:r>
              <a:rPr lang="en-US" sz="1000" dirty="0" smtClean="0">
                <a:solidFill>
                  <a:schemeClr val="tx1"/>
                </a:solidFill>
              </a:rPr>
              <a:t>… and </a:t>
            </a:r>
            <a:r>
              <a:rPr lang="en-US" sz="1000" b="1" i="1" dirty="0" err="1">
                <a:solidFill>
                  <a:srgbClr val="FF0000"/>
                </a:solidFill>
              </a:rPr>
              <a:t>T</a:t>
            </a:r>
            <a:r>
              <a:rPr lang="en-US" sz="1000" b="1" i="1" dirty="0" err="1" smtClean="0">
                <a:solidFill>
                  <a:srgbClr val="FF0000"/>
                </a:solidFill>
              </a:rPr>
              <a:t>raceback</a:t>
            </a:r>
            <a:r>
              <a:rPr lang="en-US" sz="1000" dirty="0" smtClean="0">
                <a:solidFill>
                  <a:srgbClr val="FF0000"/>
                </a:solidFill>
              </a:rPr>
              <a:t> </a:t>
            </a:r>
            <a:r>
              <a:rPr lang="en-US" sz="1000" dirty="0" smtClean="0">
                <a:solidFill>
                  <a:schemeClr val="tx1"/>
                </a:solidFill>
              </a:rPr>
              <a:t>continues here.</a:t>
            </a:r>
            <a:endParaRPr lang="en-US" sz="1000" dirty="0">
              <a:solidFill>
                <a:schemeClr val="tx1"/>
              </a:solidFill>
            </a:endParaRPr>
          </a:p>
        </p:txBody>
      </p:sp>
      <p:cxnSp>
        <p:nvCxnSpPr>
          <p:cNvPr id="7" name="Straight Arrow Connector 6"/>
          <p:cNvCxnSpPr/>
          <p:nvPr/>
        </p:nvCxnSpPr>
        <p:spPr>
          <a:xfrm flipH="1">
            <a:off x="1858963" y="1178997"/>
            <a:ext cx="967579" cy="482322"/>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a:stCxn id="6" idx="1"/>
          </p:cNvCxnSpPr>
          <p:nvPr/>
        </p:nvCxnSpPr>
        <p:spPr>
          <a:xfrm flipH="1">
            <a:off x="868362" y="2537541"/>
            <a:ext cx="1733152" cy="62099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0" name="Rounded Rectangle 9"/>
          <p:cNvSpPr/>
          <p:nvPr/>
        </p:nvSpPr>
        <p:spPr>
          <a:xfrm>
            <a:off x="3535362" y="1243390"/>
            <a:ext cx="2179637" cy="442674"/>
          </a:xfrm>
          <a:prstGeom prst="roundRect">
            <a:avLst/>
          </a:prstGeom>
          <a:solidFill>
            <a:schemeClr val="accent1">
              <a:lumMod val="20000"/>
              <a:lumOff val="8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tIns="45720" bIns="45720" rtlCol="0" anchor="ctr">
            <a:spAutoFit/>
          </a:bodyPr>
          <a:lstStyle/>
          <a:p>
            <a:r>
              <a:rPr lang="en-US" sz="1000" dirty="0" smtClean="0">
                <a:solidFill>
                  <a:srgbClr val="7030A0"/>
                </a:solidFill>
              </a:rPr>
              <a:t>But the output from </a:t>
            </a:r>
            <a:r>
              <a:rPr lang="en-US" sz="1000" b="1" i="1" dirty="0" smtClean="0">
                <a:solidFill>
                  <a:srgbClr val="7030A0"/>
                </a:solidFill>
              </a:rPr>
              <a:t>print</a:t>
            </a:r>
            <a:r>
              <a:rPr lang="en-US" sz="1000" dirty="0">
                <a:solidFill>
                  <a:srgbClr val="7030A0"/>
                </a:solidFill>
              </a:rPr>
              <a:t> </a:t>
            </a:r>
            <a:r>
              <a:rPr lang="en-US" sz="1000" dirty="0" smtClean="0">
                <a:solidFill>
                  <a:srgbClr val="7030A0"/>
                </a:solidFill>
              </a:rPr>
              <a:t>appears both before the </a:t>
            </a:r>
            <a:r>
              <a:rPr lang="en-US" sz="1000" dirty="0" err="1" smtClean="0">
                <a:solidFill>
                  <a:srgbClr val="7030A0"/>
                </a:solidFill>
              </a:rPr>
              <a:t>Traceback</a:t>
            </a:r>
            <a:r>
              <a:rPr lang="en-US" sz="1000" dirty="0" smtClean="0">
                <a:solidFill>
                  <a:srgbClr val="7030A0"/>
                </a:solidFill>
              </a:rPr>
              <a:t> …</a:t>
            </a:r>
            <a:endParaRPr lang="en-US" sz="1000" dirty="0">
              <a:solidFill>
                <a:srgbClr val="7030A0"/>
              </a:solidFill>
            </a:endParaRPr>
          </a:p>
        </p:txBody>
      </p:sp>
      <p:cxnSp>
        <p:nvCxnSpPr>
          <p:cNvPr id="12" name="Straight Arrow Connector 11"/>
          <p:cNvCxnSpPr>
            <a:stCxn id="10" idx="1"/>
          </p:cNvCxnSpPr>
          <p:nvPr/>
        </p:nvCxnSpPr>
        <p:spPr>
          <a:xfrm flipH="1" flipV="1">
            <a:off x="2620962" y="1451413"/>
            <a:ext cx="914400" cy="13314"/>
          </a:xfrm>
          <a:prstGeom prst="straightConnector1">
            <a:avLst/>
          </a:prstGeom>
          <a:ln w="25400">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16" name="Rounded Rectangle 15"/>
          <p:cNvSpPr/>
          <p:nvPr/>
        </p:nvSpPr>
        <p:spPr>
          <a:xfrm>
            <a:off x="3559809" y="1889919"/>
            <a:ext cx="2179637" cy="272415"/>
          </a:xfrm>
          <a:prstGeom prst="roundRect">
            <a:avLst/>
          </a:prstGeom>
          <a:solidFill>
            <a:schemeClr val="accent1">
              <a:lumMod val="20000"/>
              <a:lumOff val="8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tIns="45720" bIns="45720" rtlCol="0" anchor="ctr">
            <a:spAutoFit/>
          </a:bodyPr>
          <a:lstStyle/>
          <a:p>
            <a:r>
              <a:rPr lang="en-US" sz="1000" dirty="0" smtClean="0">
                <a:solidFill>
                  <a:srgbClr val="7030A0"/>
                </a:solidFill>
              </a:rPr>
              <a:t>… and in the </a:t>
            </a:r>
            <a:r>
              <a:rPr lang="en-US" sz="1000" b="1" i="1" dirty="0" smtClean="0">
                <a:solidFill>
                  <a:srgbClr val="7030A0"/>
                </a:solidFill>
              </a:rPr>
              <a:t>middle</a:t>
            </a:r>
            <a:r>
              <a:rPr lang="en-US" sz="1000" dirty="0" smtClean="0">
                <a:solidFill>
                  <a:srgbClr val="7030A0"/>
                </a:solidFill>
              </a:rPr>
              <a:t> of the </a:t>
            </a:r>
            <a:r>
              <a:rPr lang="en-US" sz="1000" dirty="0" err="1" smtClean="0">
                <a:solidFill>
                  <a:srgbClr val="7030A0"/>
                </a:solidFill>
              </a:rPr>
              <a:t>Traceback</a:t>
            </a:r>
            <a:r>
              <a:rPr lang="en-US" sz="1000" dirty="0" smtClean="0">
                <a:solidFill>
                  <a:srgbClr val="7030A0"/>
                </a:solidFill>
              </a:rPr>
              <a:t>.</a:t>
            </a:r>
            <a:endParaRPr lang="en-US" sz="1000" dirty="0">
              <a:solidFill>
                <a:srgbClr val="7030A0"/>
              </a:solidFill>
            </a:endParaRPr>
          </a:p>
        </p:txBody>
      </p:sp>
      <p:cxnSp>
        <p:nvCxnSpPr>
          <p:cNvPr id="17" name="Straight Arrow Connector 16"/>
          <p:cNvCxnSpPr>
            <a:stCxn id="16" idx="1"/>
          </p:cNvCxnSpPr>
          <p:nvPr/>
        </p:nvCxnSpPr>
        <p:spPr>
          <a:xfrm flipH="1">
            <a:off x="2601514" y="2026127"/>
            <a:ext cx="958295" cy="0"/>
          </a:xfrm>
          <a:prstGeom prst="straightConnector1">
            <a:avLst/>
          </a:prstGeom>
          <a:ln w="25400">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19" name="Rounded Rectangle 18"/>
          <p:cNvSpPr/>
          <p:nvPr/>
        </p:nvSpPr>
        <p:spPr>
          <a:xfrm>
            <a:off x="3535362" y="2848036"/>
            <a:ext cx="2156619" cy="1208842"/>
          </a:xfrm>
          <a:prstGeom prst="roundRect">
            <a:avLst/>
          </a:prstGeom>
          <a:solidFill>
            <a:schemeClr val="accent1">
              <a:lumMod val="20000"/>
              <a:lumOff val="80000"/>
            </a:schemeClr>
          </a:solid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tIns="45720" bIns="45720" rtlCol="0" anchor="ctr">
            <a:spAutoFit/>
          </a:bodyPr>
          <a:lstStyle/>
          <a:p>
            <a:r>
              <a:rPr lang="en-US" sz="1000" dirty="0" smtClean="0">
                <a:solidFill>
                  <a:srgbClr val="7030A0"/>
                </a:solidFill>
              </a:rPr>
              <a:t>In general, the output from </a:t>
            </a:r>
            <a:r>
              <a:rPr lang="en-US" sz="1000" b="1" i="1" dirty="0" smtClean="0">
                <a:solidFill>
                  <a:schemeClr val="tx1"/>
                </a:solidFill>
              </a:rPr>
              <a:t>print</a:t>
            </a:r>
            <a:r>
              <a:rPr lang="en-US" sz="1000" dirty="0" smtClean="0">
                <a:solidFill>
                  <a:schemeClr val="tx1"/>
                </a:solidFill>
              </a:rPr>
              <a:t> </a:t>
            </a:r>
            <a:r>
              <a:rPr lang="en-US" sz="1000" dirty="0" smtClean="0">
                <a:solidFill>
                  <a:srgbClr val="7030A0"/>
                </a:solidFill>
              </a:rPr>
              <a:t>might appear anywhere:  before the </a:t>
            </a:r>
            <a:r>
              <a:rPr lang="en-US" sz="1000" b="1" i="1" dirty="0" err="1" smtClean="0">
                <a:solidFill>
                  <a:srgbClr val="FF0000"/>
                </a:solidFill>
              </a:rPr>
              <a:t>Traceback</a:t>
            </a:r>
            <a:r>
              <a:rPr lang="en-US" sz="1000" dirty="0" smtClean="0">
                <a:solidFill>
                  <a:srgbClr val="7030A0"/>
                </a:solidFill>
              </a:rPr>
              <a:t>, inside it, after it, or some combination of all three.</a:t>
            </a:r>
          </a:p>
          <a:p>
            <a:pPr>
              <a:spcBef>
                <a:spcPts val="600"/>
              </a:spcBef>
            </a:pPr>
            <a:r>
              <a:rPr lang="en-US" sz="1000" dirty="0" smtClean="0">
                <a:solidFill>
                  <a:srgbClr val="7030A0"/>
                </a:solidFill>
              </a:rPr>
              <a:t>Just look for the </a:t>
            </a:r>
            <a:r>
              <a:rPr lang="en-US" sz="1000" b="1" i="1" dirty="0" smtClean="0">
                <a:solidFill>
                  <a:srgbClr val="FF0000"/>
                </a:solidFill>
              </a:rPr>
              <a:t>red</a:t>
            </a:r>
            <a:r>
              <a:rPr lang="en-US" sz="1000" dirty="0" smtClean="0">
                <a:solidFill>
                  <a:srgbClr val="7030A0"/>
                </a:solidFill>
              </a:rPr>
              <a:t> and </a:t>
            </a:r>
            <a:r>
              <a:rPr lang="en-US" sz="1000" b="1" i="1" dirty="0" smtClean="0">
                <a:solidFill>
                  <a:srgbClr val="0070C0"/>
                </a:solidFill>
              </a:rPr>
              <a:t>blue</a:t>
            </a:r>
            <a:r>
              <a:rPr lang="en-US" sz="1000" dirty="0" smtClean="0">
                <a:solidFill>
                  <a:srgbClr val="7030A0"/>
                </a:solidFill>
              </a:rPr>
              <a:t> for the </a:t>
            </a:r>
            <a:r>
              <a:rPr lang="en-US" sz="1000" b="1" i="1" dirty="0" err="1" smtClean="0">
                <a:solidFill>
                  <a:srgbClr val="FF0000"/>
                </a:solidFill>
              </a:rPr>
              <a:t>Traceback</a:t>
            </a:r>
            <a:r>
              <a:rPr lang="en-US" sz="1000" dirty="0" smtClean="0">
                <a:solidFill>
                  <a:srgbClr val="FF0000"/>
                </a:solidFill>
              </a:rPr>
              <a:t> </a:t>
            </a:r>
            <a:r>
              <a:rPr lang="en-US" sz="1000" dirty="0" smtClean="0">
                <a:solidFill>
                  <a:srgbClr val="7030A0"/>
                </a:solidFill>
              </a:rPr>
              <a:t>and </a:t>
            </a:r>
            <a:r>
              <a:rPr lang="en-US" sz="1000" b="1" i="1" dirty="0">
                <a:solidFill>
                  <a:srgbClr val="FF0000"/>
                </a:solidFill>
              </a:rPr>
              <a:t>error message</a:t>
            </a:r>
            <a:r>
              <a:rPr lang="en-US" sz="1000" dirty="0" smtClean="0">
                <a:solidFill>
                  <a:srgbClr val="7030A0"/>
                </a:solidFill>
              </a:rPr>
              <a:t>.</a:t>
            </a:r>
            <a:endParaRPr lang="en-US" sz="1000" dirty="0">
              <a:solidFill>
                <a:srgbClr val="7030A0"/>
              </a:solidFill>
            </a:endParaRPr>
          </a:p>
        </p:txBody>
      </p:sp>
      <p:cxnSp>
        <p:nvCxnSpPr>
          <p:cNvPr id="27" name="Straight Arrow Connector 26"/>
          <p:cNvCxnSpPr>
            <a:stCxn id="16" idx="1"/>
          </p:cNvCxnSpPr>
          <p:nvPr/>
        </p:nvCxnSpPr>
        <p:spPr>
          <a:xfrm flipH="1">
            <a:off x="1935162" y="2026127"/>
            <a:ext cx="1624647" cy="413027"/>
          </a:xfrm>
          <a:prstGeom prst="straightConnector1">
            <a:avLst/>
          </a:prstGeom>
          <a:ln w="25400">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stCxn id="16" idx="1"/>
          </p:cNvCxnSpPr>
          <p:nvPr/>
        </p:nvCxnSpPr>
        <p:spPr>
          <a:xfrm flipH="1">
            <a:off x="1630362" y="2026127"/>
            <a:ext cx="1929447" cy="701992"/>
          </a:xfrm>
          <a:prstGeom prst="straightConnector1">
            <a:avLst/>
          </a:prstGeom>
          <a:ln w="25400">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32" name="Rounded Rectangle 31"/>
          <p:cNvSpPr/>
          <p:nvPr/>
        </p:nvSpPr>
        <p:spPr>
          <a:xfrm>
            <a:off x="639762" y="137319"/>
            <a:ext cx="4953000" cy="676870"/>
          </a:xfrm>
          <a:prstGeom prst="roundRect">
            <a:avLst/>
          </a:prstGeom>
          <a:solidFill>
            <a:schemeClr val="bg1"/>
          </a:solid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prstClr val="black"/>
                </a:solidFill>
                <a:ea typeface="+mj-ea"/>
                <a:cs typeface="+mj-cs"/>
              </a:rPr>
              <a:t>An example </a:t>
            </a:r>
            <a:r>
              <a:rPr lang="en-US" sz="1600" dirty="0" smtClean="0">
                <a:solidFill>
                  <a:prstClr val="black"/>
                </a:solidFill>
                <a:ea typeface="+mj-ea"/>
                <a:cs typeface="+mj-cs"/>
              </a:rPr>
              <a:t>showing </a:t>
            </a:r>
            <a:r>
              <a:rPr lang="en-US" sz="1600" dirty="0">
                <a:solidFill>
                  <a:prstClr val="black"/>
                </a:solidFill>
                <a:ea typeface="+mj-ea"/>
                <a:cs typeface="+mj-cs"/>
              </a:rPr>
              <a:t>the output (from </a:t>
            </a:r>
            <a:r>
              <a:rPr lang="en-US" sz="1600" b="1" i="1" dirty="0">
                <a:solidFill>
                  <a:prstClr val="black"/>
                </a:solidFill>
                <a:ea typeface="+mj-ea"/>
                <a:cs typeface="+mj-cs"/>
              </a:rPr>
              <a:t>print</a:t>
            </a:r>
            <a:r>
              <a:rPr lang="en-US" sz="1600" dirty="0">
                <a:solidFill>
                  <a:prstClr val="black"/>
                </a:solidFill>
                <a:ea typeface="+mj-ea"/>
                <a:cs typeface="+mj-cs"/>
              </a:rPr>
              <a:t>) intermixed with the </a:t>
            </a:r>
            <a:r>
              <a:rPr lang="en-US" sz="1600" b="1" i="1" dirty="0" err="1">
                <a:solidFill>
                  <a:srgbClr val="FF0000"/>
                </a:solidFill>
                <a:ea typeface="+mj-ea"/>
                <a:cs typeface="+mj-cs"/>
              </a:rPr>
              <a:t>Traceback</a:t>
            </a:r>
            <a:r>
              <a:rPr lang="en-US" sz="1600" dirty="0">
                <a:solidFill>
                  <a:srgbClr val="FF0000"/>
                </a:solidFill>
                <a:ea typeface="+mj-ea"/>
                <a:cs typeface="+mj-cs"/>
              </a:rPr>
              <a:t> </a:t>
            </a:r>
            <a:r>
              <a:rPr lang="en-US" sz="1600" dirty="0">
                <a:solidFill>
                  <a:prstClr val="black"/>
                </a:solidFill>
                <a:ea typeface="+mj-ea"/>
                <a:cs typeface="+mj-cs"/>
              </a:rPr>
              <a:t>and </a:t>
            </a:r>
            <a:r>
              <a:rPr lang="en-US" sz="1600" b="1" i="1" dirty="0">
                <a:solidFill>
                  <a:srgbClr val="FF0000"/>
                </a:solidFill>
                <a:ea typeface="+mj-ea"/>
                <a:cs typeface="+mj-cs"/>
              </a:rPr>
              <a:t>error message</a:t>
            </a:r>
            <a:endParaRPr lang="en-US" dirty="0"/>
          </a:p>
        </p:txBody>
      </p:sp>
    </p:spTree>
    <p:extLst>
      <p:ext uri="{BB962C8B-B14F-4D97-AF65-F5344CB8AC3E}">
        <p14:creationId xmlns:p14="http://schemas.microsoft.com/office/powerpoint/2010/main" val="4257352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wipe(down)">
                                      <p:cBhvr>
                                        <p:cTn id="11" dur="250"/>
                                        <p:tgtEl>
                                          <p:spTgt spid="7"/>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wipe(down)">
                                      <p:cBhvr>
                                        <p:cTn id="16" dur="500"/>
                                        <p:tgtEl>
                                          <p:spTgt spid="6"/>
                                        </p:tgtEl>
                                      </p:cBhvr>
                                    </p:animEffect>
                                  </p:childTnLst>
                                </p:cTn>
                              </p:par>
                            </p:childTnLst>
                          </p:cTn>
                        </p:par>
                        <p:par>
                          <p:cTn id="17" fill="hold">
                            <p:stCondLst>
                              <p:cond delay="500"/>
                            </p:stCondLst>
                            <p:childTnLst>
                              <p:par>
                                <p:cTn id="18" presetID="22" presetClass="entr" presetSubtype="4" fill="hold" nodeType="after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wipe(down)">
                                      <p:cBhvr>
                                        <p:cTn id="20" dur="250"/>
                                        <p:tgtEl>
                                          <p:spTgt spid="9"/>
                                        </p:tgtEl>
                                      </p:cBhvr>
                                    </p:animEffect>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p:cTn id="25" dur="500" fill="hold"/>
                                        <p:tgtEl>
                                          <p:spTgt spid="10"/>
                                        </p:tgtEl>
                                        <p:attrNameLst>
                                          <p:attrName>ppt_w</p:attrName>
                                        </p:attrNameLst>
                                      </p:cBhvr>
                                      <p:tavLst>
                                        <p:tav tm="0">
                                          <p:val>
                                            <p:fltVal val="0"/>
                                          </p:val>
                                        </p:tav>
                                        <p:tav tm="100000">
                                          <p:val>
                                            <p:strVal val="#ppt_w"/>
                                          </p:val>
                                        </p:tav>
                                      </p:tavLst>
                                    </p:anim>
                                    <p:anim calcmode="lin" valueType="num">
                                      <p:cBhvr>
                                        <p:cTn id="26" dur="500" fill="hold"/>
                                        <p:tgtEl>
                                          <p:spTgt spid="10"/>
                                        </p:tgtEl>
                                        <p:attrNameLst>
                                          <p:attrName>ppt_h</p:attrName>
                                        </p:attrNameLst>
                                      </p:cBhvr>
                                      <p:tavLst>
                                        <p:tav tm="0">
                                          <p:val>
                                            <p:fltVal val="0"/>
                                          </p:val>
                                        </p:tav>
                                        <p:tav tm="100000">
                                          <p:val>
                                            <p:strVal val="#ppt_h"/>
                                          </p:val>
                                        </p:tav>
                                      </p:tavLst>
                                    </p:anim>
                                    <p:animEffect transition="in" filter="fade">
                                      <p:cBhvr>
                                        <p:cTn id="27" dur="500"/>
                                        <p:tgtEl>
                                          <p:spTgt spid="10"/>
                                        </p:tgtEl>
                                      </p:cBhvr>
                                    </p:animEffect>
                                  </p:childTnLst>
                                </p:cTn>
                              </p:par>
                              <p:par>
                                <p:cTn id="28" presetID="53" presetClass="entr" presetSubtype="16" fill="hold" nodeType="withEffect">
                                  <p:stCondLst>
                                    <p:cond delay="0"/>
                                  </p:stCondLst>
                                  <p:childTnLst>
                                    <p:set>
                                      <p:cBhvr>
                                        <p:cTn id="29" dur="1" fill="hold">
                                          <p:stCondLst>
                                            <p:cond delay="0"/>
                                          </p:stCondLst>
                                        </p:cTn>
                                        <p:tgtEl>
                                          <p:spTgt spid="12"/>
                                        </p:tgtEl>
                                        <p:attrNameLst>
                                          <p:attrName>style.visibility</p:attrName>
                                        </p:attrNameLst>
                                      </p:cBhvr>
                                      <p:to>
                                        <p:strVal val="visible"/>
                                      </p:to>
                                    </p:set>
                                    <p:anim calcmode="lin" valueType="num">
                                      <p:cBhvr>
                                        <p:cTn id="30" dur="500" fill="hold"/>
                                        <p:tgtEl>
                                          <p:spTgt spid="12"/>
                                        </p:tgtEl>
                                        <p:attrNameLst>
                                          <p:attrName>ppt_w</p:attrName>
                                        </p:attrNameLst>
                                      </p:cBhvr>
                                      <p:tavLst>
                                        <p:tav tm="0">
                                          <p:val>
                                            <p:fltVal val="0"/>
                                          </p:val>
                                        </p:tav>
                                        <p:tav tm="100000">
                                          <p:val>
                                            <p:strVal val="#ppt_w"/>
                                          </p:val>
                                        </p:tav>
                                      </p:tavLst>
                                    </p:anim>
                                    <p:anim calcmode="lin" valueType="num">
                                      <p:cBhvr>
                                        <p:cTn id="31" dur="500" fill="hold"/>
                                        <p:tgtEl>
                                          <p:spTgt spid="12"/>
                                        </p:tgtEl>
                                        <p:attrNameLst>
                                          <p:attrName>ppt_h</p:attrName>
                                        </p:attrNameLst>
                                      </p:cBhvr>
                                      <p:tavLst>
                                        <p:tav tm="0">
                                          <p:val>
                                            <p:fltVal val="0"/>
                                          </p:val>
                                        </p:tav>
                                        <p:tav tm="100000">
                                          <p:val>
                                            <p:strVal val="#ppt_h"/>
                                          </p:val>
                                        </p:tav>
                                      </p:tavLst>
                                    </p:anim>
                                    <p:animEffect transition="in" filter="fade">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53" presetClass="entr" presetSubtype="16"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anim calcmode="lin" valueType="num">
                                      <p:cBhvr>
                                        <p:cTn id="37" dur="500" fill="hold"/>
                                        <p:tgtEl>
                                          <p:spTgt spid="16"/>
                                        </p:tgtEl>
                                        <p:attrNameLst>
                                          <p:attrName>ppt_w</p:attrName>
                                        </p:attrNameLst>
                                      </p:cBhvr>
                                      <p:tavLst>
                                        <p:tav tm="0">
                                          <p:val>
                                            <p:fltVal val="0"/>
                                          </p:val>
                                        </p:tav>
                                        <p:tav tm="100000">
                                          <p:val>
                                            <p:strVal val="#ppt_w"/>
                                          </p:val>
                                        </p:tav>
                                      </p:tavLst>
                                    </p:anim>
                                    <p:anim calcmode="lin" valueType="num">
                                      <p:cBhvr>
                                        <p:cTn id="38" dur="500" fill="hold"/>
                                        <p:tgtEl>
                                          <p:spTgt spid="16"/>
                                        </p:tgtEl>
                                        <p:attrNameLst>
                                          <p:attrName>ppt_h</p:attrName>
                                        </p:attrNameLst>
                                      </p:cBhvr>
                                      <p:tavLst>
                                        <p:tav tm="0">
                                          <p:val>
                                            <p:fltVal val="0"/>
                                          </p:val>
                                        </p:tav>
                                        <p:tav tm="100000">
                                          <p:val>
                                            <p:strVal val="#ppt_h"/>
                                          </p:val>
                                        </p:tav>
                                      </p:tavLst>
                                    </p:anim>
                                    <p:animEffect transition="in" filter="fade">
                                      <p:cBhvr>
                                        <p:cTn id="39" dur="500"/>
                                        <p:tgtEl>
                                          <p:spTgt spid="16"/>
                                        </p:tgtEl>
                                      </p:cBhvr>
                                    </p:animEffect>
                                  </p:childTnLst>
                                </p:cTn>
                              </p:par>
                            </p:childTnLst>
                          </p:cTn>
                        </p:par>
                        <p:par>
                          <p:cTn id="40" fill="hold">
                            <p:stCondLst>
                              <p:cond delay="500"/>
                            </p:stCondLst>
                            <p:childTnLst>
                              <p:par>
                                <p:cTn id="41" presetID="53" presetClass="entr" presetSubtype="16" fill="hold" nodeType="afterEffect">
                                  <p:stCondLst>
                                    <p:cond delay="0"/>
                                  </p:stCondLst>
                                  <p:childTnLst>
                                    <p:set>
                                      <p:cBhvr>
                                        <p:cTn id="42" dur="1" fill="hold">
                                          <p:stCondLst>
                                            <p:cond delay="0"/>
                                          </p:stCondLst>
                                        </p:cTn>
                                        <p:tgtEl>
                                          <p:spTgt spid="17"/>
                                        </p:tgtEl>
                                        <p:attrNameLst>
                                          <p:attrName>style.visibility</p:attrName>
                                        </p:attrNameLst>
                                      </p:cBhvr>
                                      <p:to>
                                        <p:strVal val="visible"/>
                                      </p:to>
                                    </p:set>
                                    <p:anim calcmode="lin" valueType="num">
                                      <p:cBhvr>
                                        <p:cTn id="43" dur="250" fill="hold"/>
                                        <p:tgtEl>
                                          <p:spTgt spid="17"/>
                                        </p:tgtEl>
                                        <p:attrNameLst>
                                          <p:attrName>ppt_w</p:attrName>
                                        </p:attrNameLst>
                                      </p:cBhvr>
                                      <p:tavLst>
                                        <p:tav tm="0">
                                          <p:val>
                                            <p:fltVal val="0"/>
                                          </p:val>
                                        </p:tav>
                                        <p:tav tm="100000">
                                          <p:val>
                                            <p:strVal val="#ppt_w"/>
                                          </p:val>
                                        </p:tav>
                                      </p:tavLst>
                                    </p:anim>
                                    <p:anim calcmode="lin" valueType="num">
                                      <p:cBhvr>
                                        <p:cTn id="44" dur="250" fill="hold"/>
                                        <p:tgtEl>
                                          <p:spTgt spid="17"/>
                                        </p:tgtEl>
                                        <p:attrNameLst>
                                          <p:attrName>ppt_h</p:attrName>
                                        </p:attrNameLst>
                                      </p:cBhvr>
                                      <p:tavLst>
                                        <p:tav tm="0">
                                          <p:val>
                                            <p:fltVal val="0"/>
                                          </p:val>
                                        </p:tav>
                                        <p:tav tm="100000">
                                          <p:val>
                                            <p:strVal val="#ppt_h"/>
                                          </p:val>
                                        </p:tav>
                                      </p:tavLst>
                                    </p:anim>
                                    <p:animEffect transition="in" filter="fade">
                                      <p:cBhvr>
                                        <p:cTn id="45" dur="250"/>
                                        <p:tgtEl>
                                          <p:spTgt spid="17"/>
                                        </p:tgtEl>
                                      </p:cBhvr>
                                    </p:animEffect>
                                  </p:childTnLst>
                                </p:cTn>
                              </p:par>
                            </p:childTnLst>
                          </p:cTn>
                        </p:par>
                        <p:par>
                          <p:cTn id="46" fill="hold">
                            <p:stCondLst>
                              <p:cond delay="750"/>
                            </p:stCondLst>
                            <p:childTnLst>
                              <p:par>
                                <p:cTn id="47" presetID="53" presetClass="entr" presetSubtype="16" fill="hold" nodeType="afterEffect">
                                  <p:stCondLst>
                                    <p:cond delay="0"/>
                                  </p:stCondLst>
                                  <p:childTnLst>
                                    <p:set>
                                      <p:cBhvr>
                                        <p:cTn id="48" dur="1" fill="hold">
                                          <p:stCondLst>
                                            <p:cond delay="0"/>
                                          </p:stCondLst>
                                        </p:cTn>
                                        <p:tgtEl>
                                          <p:spTgt spid="27"/>
                                        </p:tgtEl>
                                        <p:attrNameLst>
                                          <p:attrName>style.visibility</p:attrName>
                                        </p:attrNameLst>
                                      </p:cBhvr>
                                      <p:to>
                                        <p:strVal val="visible"/>
                                      </p:to>
                                    </p:set>
                                    <p:anim calcmode="lin" valueType="num">
                                      <p:cBhvr>
                                        <p:cTn id="49" dur="250" fill="hold"/>
                                        <p:tgtEl>
                                          <p:spTgt spid="27"/>
                                        </p:tgtEl>
                                        <p:attrNameLst>
                                          <p:attrName>ppt_w</p:attrName>
                                        </p:attrNameLst>
                                      </p:cBhvr>
                                      <p:tavLst>
                                        <p:tav tm="0">
                                          <p:val>
                                            <p:fltVal val="0"/>
                                          </p:val>
                                        </p:tav>
                                        <p:tav tm="100000">
                                          <p:val>
                                            <p:strVal val="#ppt_w"/>
                                          </p:val>
                                        </p:tav>
                                      </p:tavLst>
                                    </p:anim>
                                    <p:anim calcmode="lin" valueType="num">
                                      <p:cBhvr>
                                        <p:cTn id="50" dur="250" fill="hold"/>
                                        <p:tgtEl>
                                          <p:spTgt spid="27"/>
                                        </p:tgtEl>
                                        <p:attrNameLst>
                                          <p:attrName>ppt_h</p:attrName>
                                        </p:attrNameLst>
                                      </p:cBhvr>
                                      <p:tavLst>
                                        <p:tav tm="0">
                                          <p:val>
                                            <p:fltVal val="0"/>
                                          </p:val>
                                        </p:tav>
                                        <p:tav tm="100000">
                                          <p:val>
                                            <p:strVal val="#ppt_h"/>
                                          </p:val>
                                        </p:tav>
                                      </p:tavLst>
                                    </p:anim>
                                    <p:animEffect transition="in" filter="fade">
                                      <p:cBhvr>
                                        <p:cTn id="51" dur="250"/>
                                        <p:tgtEl>
                                          <p:spTgt spid="27"/>
                                        </p:tgtEl>
                                      </p:cBhvr>
                                    </p:animEffect>
                                  </p:childTnLst>
                                </p:cTn>
                              </p:par>
                            </p:childTnLst>
                          </p:cTn>
                        </p:par>
                        <p:par>
                          <p:cTn id="52" fill="hold">
                            <p:stCondLst>
                              <p:cond delay="1000"/>
                            </p:stCondLst>
                            <p:childTnLst>
                              <p:par>
                                <p:cTn id="53" presetID="53" presetClass="entr" presetSubtype="16" fill="hold" nodeType="afterEffect">
                                  <p:stCondLst>
                                    <p:cond delay="0"/>
                                  </p:stCondLst>
                                  <p:childTnLst>
                                    <p:set>
                                      <p:cBhvr>
                                        <p:cTn id="54" dur="1" fill="hold">
                                          <p:stCondLst>
                                            <p:cond delay="0"/>
                                          </p:stCondLst>
                                        </p:cTn>
                                        <p:tgtEl>
                                          <p:spTgt spid="30"/>
                                        </p:tgtEl>
                                        <p:attrNameLst>
                                          <p:attrName>style.visibility</p:attrName>
                                        </p:attrNameLst>
                                      </p:cBhvr>
                                      <p:to>
                                        <p:strVal val="visible"/>
                                      </p:to>
                                    </p:set>
                                    <p:anim calcmode="lin" valueType="num">
                                      <p:cBhvr>
                                        <p:cTn id="55" dur="250" fill="hold"/>
                                        <p:tgtEl>
                                          <p:spTgt spid="30"/>
                                        </p:tgtEl>
                                        <p:attrNameLst>
                                          <p:attrName>ppt_w</p:attrName>
                                        </p:attrNameLst>
                                      </p:cBhvr>
                                      <p:tavLst>
                                        <p:tav tm="0">
                                          <p:val>
                                            <p:fltVal val="0"/>
                                          </p:val>
                                        </p:tav>
                                        <p:tav tm="100000">
                                          <p:val>
                                            <p:strVal val="#ppt_w"/>
                                          </p:val>
                                        </p:tav>
                                      </p:tavLst>
                                    </p:anim>
                                    <p:anim calcmode="lin" valueType="num">
                                      <p:cBhvr>
                                        <p:cTn id="56" dur="250" fill="hold"/>
                                        <p:tgtEl>
                                          <p:spTgt spid="30"/>
                                        </p:tgtEl>
                                        <p:attrNameLst>
                                          <p:attrName>ppt_h</p:attrName>
                                        </p:attrNameLst>
                                      </p:cBhvr>
                                      <p:tavLst>
                                        <p:tav tm="0">
                                          <p:val>
                                            <p:fltVal val="0"/>
                                          </p:val>
                                        </p:tav>
                                        <p:tav tm="100000">
                                          <p:val>
                                            <p:strVal val="#ppt_h"/>
                                          </p:val>
                                        </p:tav>
                                      </p:tavLst>
                                    </p:anim>
                                    <p:animEffect transition="in" filter="fade">
                                      <p:cBhvr>
                                        <p:cTn id="57" dur="250"/>
                                        <p:tgtEl>
                                          <p:spTgt spid="30"/>
                                        </p:tgtEl>
                                      </p:cBhvr>
                                    </p:animEffect>
                                  </p:childTnLst>
                                </p:cTn>
                              </p:par>
                            </p:childTnLst>
                          </p:cTn>
                        </p:par>
                      </p:childTnLst>
                    </p:cTn>
                  </p:par>
                  <p:par>
                    <p:cTn id="58" fill="hold">
                      <p:stCondLst>
                        <p:cond delay="indefinite"/>
                      </p:stCondLst>
                      <p:childTnLst>
                        <p:par>
                          <p:cTn id="59" fill="hold">
                            <p:stCondLst>
                              <p:cond delay="0"/>
                            </p:stCondLst>
                            <p:childTnLst>
                              <p:par>
                                <p:cTn id="60" presetID="53" presetClass="entr" presetSubtype="16" fill="hold" grpId="0" nodeType="clickEffect">
                                  <p:stCondLst>
                                    <p:cond delay="0"/>
                                  </p:stCondLst>
                                  <p:childTnLst>
                                    <p:set>
                                      <p:cBhvr>
                                        <p:cTn id="61" dur="1" fill="hold">
                                          <p:stCondLst>
                                            <p:cond delay="0"/>
                                          </p:stCondLst>
                                        </p:cTn>
                                        <p:tgtEl>
                                          <p:spTgt spid="19"/>
                                        </p:tgtEl>
                                        <p:attrNameLst>
                                          <p:attrName>style.visibility</p:attrName>
                                        </p:attrNameLst>
                                      </p:cBhvr>
                                      <p:to>
                                        <p:strVal val="visible"/>
                                      </p:to>
                                    </p:set>
                                    <p:anim calcmode="lin" valueType="num">
                                      <p:cBhvr>
                                        <p:cTn id="62" dur="500" fill="hold"/>
                                        <p:tgtEl>
                                          <p:spTgt spid="19"/>
                                        </p:tgtEl>
                                        <p:attrNameLst>
                                          <p:attrName>ppt_w</p:attrName>
                                        </p:attrNameLst>
                                      </p:cBhvr>
                                      <p:tavLst>
                                        <p:tav tm="0">
                                          <p:val>
                                            <p:fltVal val="0"/>
                                          </p:val>
                                        </p:tav>
                                        <p:tav tm="100000">
                                          <p:val>
                                            <p:strVal val="#ppt_w"/>
                                          </p:val>
                                        </p:tav>
                                      </p:tavLst>
                                    </p:anim>
                                    <p:anim calcmode="lin" valueType="num">
                                      <p:cBhvr>
                                        <p:cTn id="63" dur="500" fill="hold"/>
                                        <p:tgtEl>
                                          <p:spTgt spid="19"/>
                                        </p:tgtEl>
                                        <p:attrNameLst>
                                          <p:attrName>ppt_h</p:attrName>
                                        </p:attrNameLst>
                                      </p:cBhvr>
                                      <p:tavLst>
                                        <p:tav tm="0">
                                          <p:val>
                                            <p:fltVal val="0"/>
                                          </p:val>
                                        </p:tav>
                                        <p:tav tm="100000">
                                          <p:val>
                                            <p:strVal val="#ppt_h"/>
                                          </p:val>
                                        </p:tav>
                                      </p:tavLst>
                                    </p:anim>
                                    <p:animEffect transition="in" filter="fade">
                                      <p:cBhvr>
                                        <p:cTn id="64"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animBg="1"/>
      <p:bldP spid="10" grpId="0" animBg="1"/>
      <p:bldP spid="16" grpId="0" animBg="1"/>
      <p:bldP spid="1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630" y="137318"/>
            <a:ext cx="5694364" cy="2250499"/>
          </a:xfrm>
          <a:prstGeom prst="rect">
            <a:avLst/>
          </a:prstGeom>
          <a:noFill/>
          <a:ln w="25400">
            <a:solidFill>
              <a:schemeClr val="tx1"/>
            </a:solidFill>
            <a:miter lim="800000"/>
            <a:headEnd/>
            <a:tailEnd/>
          </a:ln>
          <a:extLst>
            <a:ext uri="{909E8E84-426E-40DD-AFC4-6F175D3DCCD1}">
              <a14:hiddenFill xmlns:a14="http://schemas.microsoft.com/office/drawing/2010/main">
                <a:solidFill>
                  <a:schemeClr val="accent1"/>
                </a:solidFill>
              </a14:hiddenFill>
            </a:ext>
          </a:extLst>
        </p:spPr>
      </p:pic>
      <p:cxnSp>
        <p:nvCxnSpPr>
          <p:cNvPr id="6" name="Straight Arrow Connector 5"/>
          <p:cNvCxnSpPr/>
          <p:nvPr/>
        </p:nvCxnSpPr>
        <p:spPr>
          <a:xfrm flipH="1" flipV="1">
            <a:off x="362900" y="1661321"/>
            <a:ext cx="48262" cy="2230640"/>
          </a:xfrm>
          <a:prstGeom prst="straightConnector1">
            <a:avLst/>
          </a:prstGeom>
          <a:ln w="25400">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15" name="Title 1"/>
          <p:cNvSpPr txBox="1">
            <a:spLocks/>
          </p:cNvSpPr>
          <p:nvPr/>
        </p:nvSpPr>
        <p:spPr>
          <a:xfrm>
            <a:off x="715962" y="2579212"/>
            <a:ext cx="4902508" cy="274527"/>
          </a:xfrm>
          <a:prstGeom prst="rect">
            <a:avLst/>
          </a:prstGeom>
          <a:ln w="25400">
            <a:solidFill>
              <a:srgbClr val="7030A0"/>
            </a:solidFill>
          </a:ln>
        </p:spPr>
        <p:txBody>
          <a:bodyPr vert="horz" wrap="square" lIns="58512" tIns="29256" rIns="58512" bIns="29256" rtlCol="0" anchor="ctr">
            <a:spAutoFit/>
          </a:bodyPr>
          <a:lstStyle>
            <a:lvl1pPr algn="ctr" defTabSz="585125" rtl="0" eaLnBrk="1" latinLnBrk="0" hangingPunct="1">
              <a:spcBef>
                <a:spcPct val="0"/>
              </a:spcBef>
              <a:buNone/>
              <a:defRPr sz="2800" kern="1200">
                <a:solidFill>
                  <a:schemeClr val="tx1"/>
                </a:solidFill>
                <a:latin typeface="+mj-lt"/>
                <a:ea typeface="+mj-ea"/>
                <a:cs typeface="+mj-cs"/>
              </a:defRPr>
            </a:lvl1pPr>
          </a:lstStyle>
          <a:p>
            <a:pPr algn="l"/>
            <a:r>
              <a:rPr lang="en-US" sz="1400" dirty="0" smtClean="0"/>
              <a:t>2.  Find the </a:t>
            </a:r>
            <a:r>
              <a:rPr lang="en-US" sz="1400" b="1" i="1" dirty="0" smtClean="0">
                <a:solidFill>
                  <a:srgbClr val="FF0000"/>
                </a:solidFill>
              </a:rPr>
              <a:t>line that broke</a:t>
            </a:r>
            <a:r>
              <a:rPr lang="en-US" sz="1400" dirty="0" smtClean="0">
                <a:solidFill>
                  <a:srgbClr val="FF0000"/>
                </a:solidFill>
              </a:rPr>
              <a:t>.  </a:t>
            </a:r>
            <a:r>
              <a:rPr lang="en-US" sz="1100" dirty="0" smtClean="0"/>
              <a:t>In </a:t>
            </a:r>
            <a:r>
              <a:rPr lang="en-US" sz="1100" b="1" i="1" dirty="0" smtClean="0">
                <a:solidFill>
                  <a:srgbClr val="FF0000"/>
                </a:solidFill>
              </a:rPr>
              <a:t>red</a:t>
            </a:r>
            <a:r>
              <a:rPr lang="en-US" sz="1100" dirty="0" smtClean="0"/>
              <a:t> just below the </a:t>
            </a:r>
            <a:r>
              <a:rPr lang="en-US" sz="1100" b="1" i="1" dirty="0" smtClean="0"/>
              <a:t>BOTTOM</a:t>
            </a:r>
            <a:r>
              <a:rPr lang="en-US" sz="1100" dirty="0" smtClean="0"/>
              <a:t> </a:t>
            </a:r>
            <a:r>
              <a:rPr lang="en-US" sz="1100" b="1" i="1" dirty="0" smtClean="0">
                <a:solidFill>
                  <a:srgbClr val="0070C0"/>
                </a:solidFill>
              </a:rPr>
              <a:t>blue link</a:t>
            </a:r>
            <a:r>
              <a:rPr lang="en-US" sz="1100" dirty="0" smtClean="0"/>
              <a:t>.</a:t>
            </a:r>
          </a:p>
        </p:txBody>
      </p:sp>
      <p:cxnSp>
        <p:nvCxnSpPr>
          <p:cNvPr id="16" name="Straight Arrow Connector 15"/>
          <p:cNvCxnSpPr/>
          <p:nvPr/>
        </p:nvCxnSpPr>
        <p:spPr>
          <a:xfrm flipH="1" flipV="1">
            <a:off x="1782762" y="2133166"/>
            <a:ext cx="1371600" cy="442553"/>
          </a:xfrm>
          <a:prstGeom prst="straightConnector1">
            <a:avLst/>
          </a:prstGeom>
          <a:ln w="25400">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7" name="Oval 6"/>
          <p:cNvSpPr/>
          <p:nvPr/>
        </p:nvSpPr>
        <p:spPr>
          <a:xfrm>
            <a:off x="3306762" y="1508919"/>
            <a:ext cx="2286000" cy="228600"/>
          </a:xfrm>
          <a:prstGeom prst="ellipse">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itle 1"/>
          <p:cNvSpPr txBox="1">
            <a:spLocks/>
          </p:cNvSpPr>
          <p:nvPr/>
        </p:nvSpPr>
        <p:spPr>
          <a:xfrm>
            <a:off x="258762" y="3891961"/>
            <a:ext cx="2057400" cy="274527"/>
          </a:xfrm>
          <a:prstGeom prst="rect">
            <a:avLst/>
          </a:prstGeom>
          <a:ln w="25400">
            <a:solidFill>
              <a:srgbClr val="0070C0"/>
            </a:solidFill>
          </a:ln>
        </p:spPr>
        <p:txBody>
          <a:bodyPr vert="horz" lIns="58512" tIns="29256" rIns="58512" bIns="29256" rtlCol="0" anchor="ctr">
            <a:spAutoFit/>
          </a:bodyPr>
          <a:lstStyle>
            <a:lvl1pPr algn="ctr" defTabSz="585125" rtl="0" eaLnBrk="1" latinLnBrk="0" hangingPunct="1">
              <a:spcBef>
                <a:spcPct val="0"/>
              </a:spcBef>
              <a:buNone/>
              <a:defRPr sz="2800" kern="1200">
                <a:solidFill>
                  <a:schemeClr val="tx1"/>
                </a:solidFill>
                <a:latin typeface="+mj-lt"/>
                <a:ea typeface="+mj-ea"/>
                <a:cs typeface="+mj-cs"/>
              </a:defRPr>
            </a:lvl1pPr>
          </a:lstStyle>
          <a:p>
            <a:pPr algn="l">
              <a:spcBef>
                <a:spcPts val="600"/>
              </a:spcBef>
            </a:pPr>
            <a:r>
              <a:rPr lang="en-US" sz="1400" dirty="0" smtClean="0"/>
              <a:t>3.  Click </a:t>
            </a:r>
            <a:r>
              <a:rPr lang="en-US" sz="1400" dirty="0"/>
              <a:t>on its </a:t>
            </a:r>
            <a:r>
              <a:rPr lang="en-US" sz="1400" b="1" i="1" dirty="0">
                <a:solidFill>
                  <a:srgbClr val="0070C0"/>
                </a:solidFill>
              </a:rPr>
              <a:t>blue </a:t>
            </a:r>
            <a:r>
              <a:rPr lang="en-US" sz="1400" b="1" i="1" dirty="0" smtClean="0">
                <a:solidFill>
                  <a:srgbClr val="0070C0"/>
                </a:solidFill>
              </a:rPr>
              <a:t>link</a:t>
            </a:r>
            <a:r>
              <a:rPr lang="en-US" sz="1400" b="1" i="1" dirty="0" smtClean="0"/>
              <a:t>.</a:t>
            </a:r>
            <a:endParaRPr lang="en-US" sz="1400" dirty="0"/>
          </a:p>
        </p:txBody>
      </p:sp>
      <p:sp>
        <p:nvSpPr>
          <p:cNvPr id="27" name="Title 1"/>
          <p:cNvSpPr txBox="1">
            <a:spLocks/>
          </p:cNvSpPr>
          <p:nvPr/>
        </p:nvSpPr>
        <p:spPr>
          <a:xfrm>
            <a:off x="2321558" y="3794358"/>
            <a:ext cx="2966403" cy="492443"/>
          </a:xfrm>
          <a:prstGeom prst="rect">
            <a:avLst/>
          </a:prstGeom>
          <a:ln w="25400">
            <a:solidFill>
              <a:srgbClr val="0070C0"/>
            </a:solidFill>
          </a:ln>
        </p:spPr>
        <p:txBody>
          <a:bodyPr vert="horz" wrap="square" lIns="91440" tIns="91440" rIns="91440" bIns="91440" rtlCol="0" anchor="ctr">
            <a:spAutoFit/>
          </a:bodyPr>
          <a:lstStyle>
            <a:lvl1pPr algn="ctr" defTabSz="585125" rtl="0" eaLnBrk="1" latinLnBrk="0" hangingPunct="1">
              <a:spcBef>
                <a:spcPct val="0"/>
              </a:spcBef>
              <a:buNone/>
              <a:defRPr sz="2800" kern="1200">
                <a:solidFill>
                  <a:schemeClr val="tx1"/>
                </a:solidFill>
                <a:latin typeface="+mj-lt"/>
                <a:ea typeface="+mj-ea"/>
                <a:cs typeface="+mj-cs"/>
              </a:defRPr>
            </a:lvl1pPr>
          </a:lstStyle>
          <a:p>
            <a:pPr algn="l">
              <a:spcBef>
                <a:spcPts val="600"/>
              </a:spcBef>
            </a:pPr>
            <a:r>
              <a:rPr lang="en-US" sz="1000" dirty="0" smtClean="0"/>
              <a:t>More </a:t>
            </a:r>
            <a:r>
              <a:rPr lang="en-US" sz="1000" dirty="0"/>
              <a:t>precisely, click on the lowest </a:t>
            </a:r>
            <a:r>
              <a:rPr lang="en-US" sz="1000" b="1" i="1" dirty="0">
                <a:solidFill>
                  <a:srgbClr val="0070C0"/>
                </a:solidFill>
              </a:rPr>
              <a:t>blue link </a:t>
            </a:r>
            <a:r>
              <a:rPr lang="en-US" sz="1000" dirty="0"/>
              <a:t>that leads to </a:t>
            </a:r>
            <a:r>
              <a:rPr lang="en-US" sz="1000" b="1" i="1" dirty="0">
                <a:solidFill>
                  <a:srgbClr val="0070C0"/>
                </a:solidFill>
              </a:rPr>
              <a:t>your</a:t>
            </a:r>
            <a:r>
              <a:rPr lang="en-US" sz="1000" dirty="0">
                <a:solidFill>
                  <a:srgbClr val="0070C0"/>
                </a:solidFill>
              </a:rPr>
              <a:t> </a:t>
            </a:r>
            <a:r>
              <a:rPr lang="en-US" sz="1000" dirty="0"/>
              <a:t>code</a:t>
            </a:r>
            <a:r>
              <a:rPr lang="en-US" sz="1000" dirty="0" smtClean="0"/>
              <a:t>.  See explanation in above box.</a:t>
            </a:r>
            <a:endParaRPr lang="en-US" sz="800" dirty="0">
              <a:solidFill>
                <a:srgbClr val="FF0000"/>
              </a:solidFill>
            </a:endParaRPr>
          </a:p>
        </p:txBody>
      </p:sp>
      <p:cxnSp>
        <p:nvCxnSpPr>
          <p:cNvPr id="31" name="Straight Arrow Connector 30"/>
          <p:cNvCxnSpPr/>
          <p:nvPr/>
        </p:nvCxnSpPr>
        <p:spPr>
          <a:xfrm flipH="1" flipV="1">
            <a:off x="3306762" y="2133167"/>
            <a:ext cx="1524000" cy="442552"/>
          </a:xfrm>
          <a:prstGeom prst="straightConnector1">
            <a:avLst/>
          </a:prstGeom>
          <a:ln w="25400">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10" name="Title 1"/>
          <p:cNvSpPr txBox="1">
            <a:spLocks/>
          </p:cNvSpPr>
          <p:nvPr/>
        </p:nvSpPr>
        <p:spPr>
          <a:xfrm>
            <a:off x="539431" y="2853739"/>
            <a:ext cx="5262563" cy="828525"/>
          </a:xfrm>
          <a:prstGeom prst="rect">
            <a:avLst/>
          </a:prstGeom>
          <a:ln w="25400">
            <a:solidFill>
              <a:srgbClr val="7030A0"/>
            </a:solidFill>
          </a:ln>
        </p:spPr>
        <p:txBody>
          <a:bodyPr vert="horz" wrap="square" lIns="58512" tIns="29256" rIns="58512" bIns="29256" rtlCol="0" anchor="ctr">
            <a:spAutoFit/>
          </a:bodyPr>
          <a:lstStyle>
            <a:lvl1pPr algn="ctr" defTabSz="585125" rtl="0" eaLnBrk="1" latinLnBrk="0" hangingPunct="1">
              <a:spcBef>
                <a:spcPct val="0"/>
              </a:spcBef>
              <a:buNone/>
              <a:defRPr sz="2800" kern="1200">
                <a:solidFill>
                  <a:schemeClr val="tx1"/>
                </a:solidFill>
                <a:latin typeface="+mj-lt"/>
                <a:ea typeface="+mj-ea"/>
                <a:cs typeface="+mj-cs"/>
              </a:defRPr>
            </a:lvl1pPr>
          </a:lstStyle>
          <a:p>
            <a:pPr algn="l"/>
            <a:r>
              <a:rPr lang="en-US" sz="800" b="1" dirty="0" smtClean="0">
                <a:solidFill>
                  <a:srgbClr val="FF0000"/>
                </a:solidFill>
              </a:rPr>
              <a:t>Important:</a:t>
            </a:r>
          </a:p>
          <a:p>
            <a:pPr algn="l">
              <a:spcBef>
                <a:spcPts val="600"/>
              </a:spcBef>
            </a:pPr>
            <a:r>
              <a:rPr lang="en-US" sz="800" dirty="0" smtClean="0">
                <a:solidFill>
                  <a:srgbClr val="0070C0"/>
                </a:solidFill>
              </a:rPr>
              <a:t>The line that broke will always the at the BOTTOM of the </a:t>
            </a:r>
            <a:r>
              <a:rPr lang="en-US" sz="800" dirty="0" err="1" smtClean="0">
                <a:solidFill>
                  <a:srgbClr val="0070C0"/>
                </a:solidFill>
              </a:rPr>
              <a:t>Traceback</a:t>
            </a:r>
            <a:r>
              <a:rPr lang="en-US" sz="800" dirty="0" smtClean="0">
                <a:solidFill>
                  <a:srgbClr val="0070C0"/>
                </a:solidFill>
              </a:rPr>
              <a:t>.  The error message will always follow that line.</a:t>
            </a:r>
            <a:br>
              <a:rPr lang="en-US" sz="800" dirty="0" smtClean="0">
                <a:solidFill>
                  <a:srgbClr val="0070C0"/>
                </a:solidFill>
              </a:rPr>
            </a:br>
            <a:r>
              <a:rPr lang="en-US" sz="800" b="1" i="1" dirty="0" smtClean="0">
                <a:solidFill>
                  <a:srgbClr val="FF0000"/>
                </a:solidFill>
              </a:rPr>
              <a:t>But sometimes, as in this example, that line is part of a library module like </a:t>
            </a:r>
            <a:r>
              <a:rPr lang="en-US" sz="800" b="1" i="1" dirty="0" err="1" smtClean="0">
                <a:solidFill>
                  <a:srgbClr val="7030A0"/>
                </a:solidFill>
              </a:rPr>
              <a:t>rosegraphics</a:t>
            </a:r>
            <a:r>
              <a:rPr lang="en-US" sz="800" b="1" i="1" dirty="0" smtClean="0">
                <a:solidFill>
                  <a:srgbClr val="FF0000"/>
                </a:solidFill>
              </a:rPr>
              <a:t>.</a:t>
            </a:r>
          </a:p>
          <a:p>
            <a:pPr algn="l">
              <a:spcBef>
                <a:spcPts val="600"/>
              </a:spcBef>
            </a:pPr>
            <a:r>
              <a:rPr lang="en-US" sz="800" dirty="0" smtClean="0">
                <a:solidFill>
                  <a:srgbClr val="0070C0"/>
                </a:solidFill>
              </a:rPr>
              <a:t>In that case, you want to find the last place before the code broke </a:t>
            </a:r>
            <a:r>
              <a:rPr lang="en-US" sz="800" b="1" dirty="0" smtClean="0">
                <a:solidFill>
                  <a:srgbClr val="7030A0"/>
                </a:solidFill>
              </a:rPr>
              <a:t>that was in </a:t>
            </a:r>
            <a:r>
              <a:rPr lang="en-US" sz="800" b="1" i="1" dirty="0" smtClean="0">
                <a:solidFill>
                  <a:srgbClr val="7030A0"/>
                </a:solidFill>
              </a:rPr>
              <a:t>YOUR</a:t>
            </a:r>
            <a:r>
              <a:rPr lang="en-US" sz="800" b="1" dirty="0" smtClean="0">
                <a:solidFill>
                  <a:srgbClr val="7030A0"/>
                </a:solidFill>
              </a:rPr>
              <a:t> code</a:t>
            </a:r>
            <a:r>
              <a:rPr lang="en-US" sz="800" dirty="0" smtClean="0">
                <a:solidFill>
                  <a:srgbClr val="0070C0"/>
                </a:solidFill>
              </a:rPr>
              <a:t>.  So you work your way BACK through the </a:t>
            </a:r>
            <a:r>
              <a:rPr lang="en-US" sz="800" b="1" i="1" dirty="0" err="1" smtClean="0">
                <a:solidFill>
                  <a:srgbClr val="FF0000"/>
                </a:solidFill>
              </a:rPr>
              <a:t>Traceback</a:t>
            </a:r>
            <a:r>
              <a:rPr lang="en-US" sz="800" dirty="0" smtClean="0">
                <a:solidFill>
                  <a:srgbClr val="FF0000"/>
                </a:solidFill>
              </a:rPr>
              <a:t> </a:t>
            </a:r>
            <a:r>
              <a:rPr lang="en-US" sz="800" dirty="0" smtClean="0">
                <a:solidFill>
                  <a:srgbClr val="0070C0"/>
                </a:solidFill>
              </a:rPr>
              <a:t>(that is, UP in the list) until you find a line that is in YOUR code.  </a:t>
            </a:r>
            <a:r>
              <a:rPr lang="en-US" sz="800" b="1" i="1" dirty="0" smtClean="0">
                <a:solidFill>
                  <a:srgbClr val="7030A0"/>
                </a:solidFill>
              </a:rPr>
              <a:t>I have circled that line in the above.</a:t>
            </a:r>
          </a:p>
        </p:txBody>
      </p:sp>
      <p:sp>
        <p:nvSpPr>
          <p:cNvPr id="13" name="Rounded Rectangle 12"/>
          <p:cNvSpPr/>
          <p:nvPr/>
        </p:nvSpPr>
        <p:spPr>
          <a:xfrm>
            <a:off x="715962" y="61119"/>
            <a:ext cx="4953000" cy="676870"/>
          </a:xfrm>
          <a:prstGeom prst="round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prstClr val="black"/>
                </a:solidFill>
                <a:ea typeface="+mj-ea"/>
                <a:cs typeface="+mj-cs"/>
              </a:rPr>
              <a:t>How to select the </a:t>
            </a:r>
            <a:r>
              <a:rPr lang="en-US" sz="1600" b="1" i="1" dirty="0" smtClean="0">
                <a:solidFill>
                  <a:srgbClr val="0070C0"/>
                </a:solidFill>
                <a:ea typeface="+mj-ea"/>
                <a:cs typeface="+mj-cs"/>
              </a:rPr>
              <a:t>blue</a:t>
            </a:r>
            <a:r>
              <a:rPr lang="en-US" sz="1600" b="1" i="1" dirty="0" smtClean="0">
                <a:solidFill>
                  <a:prstClr val="black"/>
                </a:solidFill>
                <a:ea typeface="+mj-ea"/>
                <a:cs typeface="+mj-cs"/>
              </a:rPr>
              <a:t> link </a:t>
            </a:r>
            <a:r>
              <a:rPr lang="en-US" sz="1600" dirty="0" smtClean="0">
                <a:solidFill>
                  <a:prstClr val="black"/>
                </a:solidFill>
                <a:ea typeface="+mj-ea"/>
                <a:cs typeface="+mj-cs"/>
              </a:rPr>
              <a:t>upon which to click</a:t>
            </a:r>
            <a:br>
              <a:rPr lang="en-US" sz="1600" dirty="0" smtClean="0">
                <a:solidFill>
                  <a:prstClr val="black"/>
                </a:solidFill>
                <a:ea typeface="+mj-ea"/>
                <a:cs typeface="+mj-cs"/>
              </a:rPr>
            </a:br>
            <a:r>
              <a:rPr lang="en-US" sz="1600" dirty="0" smtClean="0">
                <a:solidFill>
                  <a:prstClr val="black"/>
                </a:solidFill>
                <a:ea typeface="+mj-ea"/>
                <a:cs typeface="+mj-cs"/>
              </a:rPr>
              <a:t>when your code breaks inside a library like </a:t>
            </a:r>
            <a:r>
              <a:rPr lang="en-US" sz="1600" dirty="0" err="1" smtClean="0">
                <a:solidFill>
                  <a:prstClr val="black"/>
                </a:solidFill>
                <a:ea typeface="+mj-ea"/>
                <a:cs typeface="+mj-cs"/>
              </a:rPr>
              <a:t>rosegraphics</a:t>
            </a:r>
            <a:endParaRPr lang="en-US" dirty="0"/>
          </a:p>
        </p:txBody>
      </p:sp>
      <p:grpSp>
        <p:nvGrpSpPr>
          <p:cNvPr id="11" name="Group 10"/>
          <p:cNvGrpSpPr/>
          <p:nvPr/>
        </p:nvGrpSpPr>
        <p:grpSpPr>
          <a:xfrm>
            <a:off x="3804759" y="1966119"/>
            <a:ext cx="645003" cy="228600"/>
            <a:chOff x="3804759" y="1966119"/>
            <a:chExt cx="645003" cy="228600"/>
          </a:xfrm>
        </p:grpSpPr>
        <p:cxnSp>
          <p:nvCxnSpPr>
            <p:cNvPr id="5" name="Straight Connector 4"/>
            <p:cNvCxnSpPr/>
            <p:nvPr/>
          </p:nvCxnSpPr>
          <p:spPr>
            <a:xfrm>
              <a:off x="3804759" y="1966119"/>
              <a:ext cx="645003" cy="2286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V="1">
              <a:off x="3804759" y="1966119"/>
              <a:ext cx="645003" cy="2286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20" name="Group 19"/>
          <p:cNvGrpSpPr/>
          <p:nvPr/>
        </p:nvGrpSpPr>
        <p:grpSpPr>
          <a:xfrm>
            <a:off x="3804759" y="1737519"/>
            <a:ext cx="645003" cy="228600"/>
            <a:chOff x="3804759" y="1966119"/>
            <a:chExt cx="645003" cy="228600"/>
          </a:xfrm>
        </p:grpSpPr>
        <p:cxnSp>
          <p:nvCxnSpPr>
            <p:cNvPr id="21" name="Straight Connector 20"/>
            <p:cNvCxnSpPr/>
            <p:nvPr/>
          </p:nvCxnSpPr>
          <p:spPr>
            <a:xfrm>
              <a:off x="3804759" y="1966119"/>
              <a:ext cx="645003" cy="2286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V="1">
              <a:off x="3804759" y="1966119"/>
              <a:ext cx="645003" cy="2286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886230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500" fill="hold"/>
                                        <p:tgtEl>
                                          <p:spTgt spid="15"/>
                                        </p:tgtEl>
                                        <p:attrNameLst>
                                          <p:attrName>ppt_w</p:attrName>
                                        </p:attrNameLst>
                                      </p:cBhvr>
                                      <p:tavLst>
                                        <p:tav tm="0">
                                          <p:val>
                                            <p:fltVal val="0"/>
                                          </p:val>
                                        </p:tav>
                                        <p:tav tm="100000">
                                          <p:val>
                                            <p:strVal val="#ppt_w"/>
                                          </p:val>
                                        </p:tav>
                                      </p:tavLst>
                                    </p:anim>
                                    <p:anim calcmode="lin" valueType="num">
                                      <p:cBhvr>
                                        <p:cTn id="8" dur="500" fill="hold"/>
                                        <p:tgtEl>
                                          <p:spTgt spid="15"/>
                                        </p:tgtEl>
                                        <p:attrNameLst>
                                          <p:attrName>ppt_h</p:attrName>
                                        </p:attrNameLst>
                                      </p:cBhvr>
                                      <p:tavLst>
                                        <p:tav tm="0">
                                          <p:val>
                                            <p:fltVal val="0"/>
                                          </p:val>
                                        </p:tav>
                                        <p:tav tm="100000">
                                          <p:val>
                                            <p:strVal val="#ppt_h"/>
                                          </p:val>
                                        </p:tav>
                                      </p:tavLst>
                                    </p:anim>
                                    <p:animEffect transition="in" filter="fade">
                                      <p:cBhvr>
                                        <p:cTn id="9" dur="500"/>
                                        <p:tgtEl>
                                          <p:spTgt spid="15"/>
                                        </p:tgtEl>
                                      </p:cBhvr>
                                    </p:animEffect>
                                  </p:childTnLst>
                                </p:cTn>
                              </p:par>
                            </p:childTnLst>
                          </p:cTn>
                        </p:par>
                        <p:par>
                          <p:cTn id="10" fill="hold">
                            <p:stCondLst>
                              <p:cond delay="500"/>
                            </p:stCondLst>
                            <p:childTnLst>
                              <p:par>
                                <p:cTn id="11" presetID="53" presetClass="entr" presetSubtype="16" fill="hold" nodeType="afterEffect">
                                  <p:stCondLst>
                                    <p:cond delay="0"/>
                                  </p:stCondLst>
                                  <p:childTnLst>
                                    <p:set>
                                      <p:cBhvr>
                                        <p:cTn id="12" dur="1" fill="hold">
                                          <p:stCondLst>
                                            <p:cond delay="0"/>
                                          </p:stCondLst>
                                        </p:cTn>
                                        <p:tgtEl>
                                          <p:spTgt spid="16"/>
                                        </p:tgtEl>
                                        <p:attrNameLst>
                                          <p:attrName>style.visibility</p:attrName>
                                        </p:attrNameLst>
                                      </p:cBhvr>
                                      <p:to>
                                        <p:strVal val="visible"/>
                                      </p:to>
                                    </p:set>
                                    <p:anim calcmode="lin" valueType="num">
                                      <p:cBhvr>
                                        <p:cTn id="13" dur="500" fill="hold"/>
                                        <p:tgtEl>
                                          <p:spTgt spid="16"/>
                                        </p:tgtEl>
                                        <p:attrNameLst>
                                          <p:attrName>ppt_w</p:attrName>
                                        </p:attrNameLst>
                                      </p:cBhvr>
                                      <p:tavLst>
                                        <p:tav tm="0">
                                          <p:val>
                                            <p:fltVal val="0"/>
                                          </p:val>
                                        </p:tav>
                                        <p:tav tm="100000">
                                          <p:val>
                                            <p:strVal val="#ppt_w"/>
                                          </p:val>
                                        </p:tav>
                                      </p:tavLst>
                                    </p:anim>
                                    <p:anim calcmode="lin" valueType="num">
                                      <p:cBhvr>
                                        <p:cTn id="14" dur="500" fill="hold"/>
                                        <p:tgtEl>
                                          <p:spTgt spid="16"/>
                                        </p:tgtEl>
                                        <p:attrNameLst>
                                          <p:attrName>ppt_h</p:attrName>
                                        </p:attrNameLst>
                                      </p:cBhvr>
                                      <p:tavLst>
                                        <p:tav tm="0">
                                          <p:val>
                                            <p:fltVal val="0"/>
                                          </p:val>
                                        </p:tav>
                                        <p:tav tm="100000">
                                          <p:val>
                                            <p:strVal val="#ppt_h"/>
                                          </p:val>
                                        </p:tav>
                                      </p:tavLst>
                                    </p:anim>
                                    <p:animEffect transition="in" filter="fade">
                                      <p:cBhvr>
                                        <p:cTn id="15" dur="500"/>
                                        <p:tgtEl>
                                          <p:spTgt spid="16"/>
                                        </p:tgtEl>
                                      </p:cBhvr>
                                    </p:animEffect>
                                  </p:childTnLst>
                                </p:cTn>
                              </p:par>
                            </p:childTnLst>
                          </p:cTn>
                        </p:par>
                        <p:par>
                          <p:cTn id="16" fill="hold">
                            <p:stCondLst>
                              <p:cond delay="1000"/>
                            </p:stCondLst>
                            <p:childTnLst>
                              <p:par>
                                <p:cTn id="17" presetID="53" presetClass="entr" presetSubtype="16" fill="hold" nodeType="afterEffect">
                                  <p:stCondLst>
                                    <p:cond delay="0"/>
                                  </p:stCondLst>
                                  <p:childTnLst>
                                    <p:set>
                                      <p:cBhvr>
                                        <p:cTn id="18" dur="1" fill="hold">
                                          <p:stCondLst>
                                            <p:cond delay="0"/>
                                          </p:stCondLst>
                                        </p:cTn>
                                        <p:tgtEl>
                                          <p:spTgt spid="31"/>
                                        </p:tgtEl>
                                        <p:attrNameLst>
                                          <p:attrName>style.visibility</p:attrName>
                                        </p:attrNameLst>
                                      </p:cBhvr>
                                      <p:to>
                                        <p:strVal val="visible"/>
                                      </p:to>
                                    </p:set>
                                    <p:anim calcmode="lin" valueType="num">
                                      <p:cBhvr>
                                        <p:cTn id="19" dur="500" fill="hold"/>
                                        <p:tgtEl>
                                          <p:spTgt spid="31"/>
                                        </p:tgtEl>
                                        <p:attrNameLst>
                                          <p:attrName>ppt_w</p:attrName>
                                        </p:attrNameLst>
                                      </p:cBhvr>
                                      <p:tavLst>
                                        <p:tav tm="0">
                                          <p:val>
                                            <p:fltVal val="0"/>
                                          </p:val>
                                        </p:tav>
                                        <p:tav tm="100000">
                                          <p:val>
                                            <p:strVal val="#ppt_w"/>
                                          </p:val>
                                        </p:tav>
                                      </p:tavLst>
                                    </p:anim>
                                    <p:anim calcmode="lin" valueType="num">
                                      <p:cBhvr>
                                        <p:cTn id="20" dur="500" fill="hold"/>
                                        <p:tgtEl>
                                          <p:spTgt spid="31"/>
                                        </p:tgtEl>
                                        <p:attrNameLst>
                                          <p:attrName>ppt_h</p:attrName>
                                        </p:attrNameLst>
                                      </p:cBhvr>
                                      <p:tavLst>
                                        <p:tav tm="0">
                                          <p:val>
                                            <p:fltVal val="0"/>
                                          </p:val>
                                        </p:tav>
                                        <p:tav tm="100000">
                                          <p:val>
                                            <p:strVal val="#ppt_h"/>
                                          </p:val>
                                        </p:tav>
                                      </p:tavLst>
                                    </p:anim>
                                    <p:animEffect transition="in" filter="fade">
                                      <p:cBhvr>
                                        <p:cTn id="21" dur="500"/>
                                        <p:tgtEl>
                                          <p:spTgt spid="31"/>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10"/>
                                        </p:tgtEl>
                                        <p:attrNameLst>
                                          <p:attrName>style.visibility</p:attrName>
                                        </p:attrNameLst>
                                      </p:cBhvr>
                                      <p:to>
                                        <p:strVal val="visible"/>
                                      </p:to>
                                    </p:set>
                                    <p:anim calcmode="lin" valueType="num">
                                      <p:cBhvr>
                                        <p:cTn id="26" dur="500" fill="hold"/>
                                        <p:tgtEl>
                                          <p:spTgt spid="10"/>
                                        </p:tgtEl>
                                        <p:attrNameLst>
                                          <p:attrName>ppt_w</p:attrName>
                                        </p:attrNameLst>
                                      </p:cBhvr>
                                      <p:tavLst>
                                        <p:tav tm="0">
                                          <p:val>
                                            <p:fltVal val="0"/>
                                          </p:val>
                                        </p:tav>
                                        <p:tav tm="100000">
                                          <p:val>
                                            <p:strVal val="#ppt_w"/>
                                          </p:val>
                                        </p:tav>
                                      </p:tavLst>
                                    </p:anim>
                                    <p:anim calcmode="lin" valueType="num">
                                      <p:cBhvr>
                                        <p:cTn id="27" dur="500" fill="hold"/>
                                        <p:tgtEl>
                                          <p:spTgt spid="10"/>
                                        </p:tgtEl>
                                        <p:attrNameLst>
                                          <p:attrName>ppt_h</p:attrName>
                                        </p:attrNameLst>
                                      </p:cBhvr>
                                      <p:tavLst>
                                        <p:tav tm="0">
                                          <p:val>
                                            <p:fltVal val="0"/>
                                          </p:val>
                                        </p:tav>
                                        <p:tav tm="100000">
                                          <p:val>
                                            <p:strVal val="#ppt_h"/>
                                          </p:val>
                                        </p:tav>
                                      </p:tavLst>
                                    </p:anim>
                                    <p:animEffect transition="in" filter="fade">
                                      <p:cBhvr>
                                        <p:cTn id="28" dur="500"/>
                                        <p:tgtEl>
                                          <p:spTgt spid="10"/>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nodeType="clickEffect">
                                  <p:stCondLst>
                                    <p:cond delay="0"/>
                                  </p:stCondLst>
                                  <p:childTnLst>
                                    <p:set>
                                      <p:cBhvr>
                                        <p:cTn id="32" dur="1" fill="hold">
                                          <p:stCondLst>
                                            <p:cond delay="0"/>
                                          </p:stCondLst>
                                        </p:cTn>
                                        <p:tgtEl>
                                          <p:spTgt spid="11"/>
                                        </p:tgtEl>
                                        <p:attrNameLst>
                                          <p:attrName>style.visibility</p:attrName>
                                        </p:attrNameLst>
                                      </p:cBhvr>
                                      <p:to>
                                        <p:strVal val="visible"/>
                                      </p:to>
                                    </p:set>
                                    <p:anim calcmode="lin" valueType="num">
                                      <p:cBhvr>
                                        <p:cTn id="33" dur="500" fill="hold"/>
                                        <p:tgtEl>
                                          <p:spTgt spid="11"/>
                                        </p:tgtEl>
                                        <p:attrNameLst>
                                          <p:attrName>ppt_w</p:attrName>
                                        </p:attrNameLst>
                                      </p:cBhvr>
                                      <p:tavLst>
                                        <p:tav tm="0">
                                          <p:val>
                                            <p:fltVal val="0"/>
                                          </p:val>
                                        </p:tav>
                                        <p:tav tm="100000">
                                          <p:val>
                                            <p:strVal val="#ppt_w"/>
                                          </p:val>
                                        </p:tav>
                                      </p:tavLst>
                                    </p:anim>
                                    <p:anim calcmode="lin" valueType="num">
                                      <p:cBhvr>
                                        <p:cTn id="34" dur="500" fill="hold"/>
                                        <p:tgtEl>
                                          <p:spTgt spid="11"/>
                                        </p:tgtEl>
                                        <p:attrNameLst>
                                          <p:attrName>ppt_h</p:attrName>
                                        </p:attrNameLst>
                                      </p:cBhvr>
                                      <p:tavLst>
                                        <p:tav tm="0">
                                          <p:val>
                                            <p:fltVal val="0"/>
                                          </p:val>
                                        </p:tav>
                                        <p:tav tm="100000">
                                          <p:val>
                                            <p:strVal val="#ppt_h"/>
                                          </p:val>
                                        </p:tav>
                                      </p:tavLst>
                                    </p:anim>
                                    <p:animEffect transition="in" filter="fade">
                                      <p:cBhvr>
                                        <p:cTn id="35" dur="500"/>
                                        <p:tgtEl>
                                          <p:spTgt spid="11"/>
                                        </p:tgtEl>
                                      </p:cBhvr>
                                    </p:animEffect>
                                  </p:childTnLst>
                                </p:cTn>
                              </p:par>
                            </p:childTnLst>
                          </p:cTn>
                        </p:par>
                      </p:childTnLst>
                    </p:cTn>
                  </p:par>
                  <p:par>
                    <p:cTn id="36" fill="hold">
                      <p:stCondLst>
                        <p:cond delay="indefinite"/>
                      </p:stCondLst>
                      <p:childTnLst>
                        <p:par>
                          <p:cTn id="37" fill="hold">
                            <p:stCondLst>
                              <p:cond delay="0"/>
                            </p:stCondLst>
                            <p:childTnLst>
                              <p:par>
                                <p:cTn id="38" presetID="53" presetClass="entr" presetSubtype="16" fill="hold" nodeType="clickEffect">
                                  <p:stCondLst>
                                    <p:cond delay="0"/>
                                  </p:stCondLst>
                                  <p:childTnLst>
                                    <p:set>
                                      <p:cBhvr>
                                        <p:cTn id="39" dur="1" fill="hold">
                                          <p:stCondLst>
                                            <p:cond delay="0"/>
                                          </p:stCondLst>
                                        </p:cTn>
                                        <p:tgtEl>
                                          <p:spTgt spid="20"/>
                                        </p:tgtEl>
                                        <p:attrNameLst>
                                          <p:attrName>style.visibility</p:attrName>
                                        </p:attrNameLst>
                                      </p:cBhvr>
                                      <p:to>
                                        <p:strVal val="visible"/>
                                      </p:to>
                                    </p:set>
                                    <p:anim calcmode="lin" valueType="num">
                                      <p:cBhvr>
                                        <p:cTn id="40" dur="500" fill="hold"/>
                                        <p:tgtEl>
                                          <p:spTgt spid="20"/>
                                        </p:tgtEl>
                                        <p:attrNameLst>
                                          <p:attrName>ppt_w</p:attrName>
                                        </p:attrNameLst>
                                      </p:cBhvr>
                                      <p:tavLst>
                                        <p:tav tm="0">
                                          <p:val>
                                            <p:fltVal val="0"/>
                                          </p:val>
                                        </p:tav>
                                        <p:tav tm="100000">
                                          <p:val>
                                            <p:strVal val="#ppt_w"/>
                                          </p:val>
                                        </p:tav>
                                      </p:tavLst>
                                    </p:anim>
                                    <p:anim calcmode="lin" valueType="num">
                                      <p:cBhvr>
                                        <p:cTn id="41" dur="500" fill="hold"/>
                                        <p:tgtEl>
                                          <p:spTgt spid="20"/>
                                        </p:tgtEl>
                                        <p:attrNameLst>
                                          <p:attrName>ppt_h</p:attrName>
                                        </p:attrNameLst>
                                      </p:cBhvr>
                                      <p:tavLst>
                                        <p:tav tm="0">
                                          <p:val>
                                            <p:fltVal val="0"/>
                                          </p:val>
                                        </p:tav>
                                        <p:tav tm="100000">
                                          <p:val>
                                            <p:strVal val="#ppt_h"/>
                                          </p:val>
                                        </p:tav>
                                      </p:tavLst>
                                    </p:anim>
                                    <p:animEffect transition="in" filter="fade">
                                      <p:cBhvr>
                                        <p:cTn id="42" dur="500"/>
                                        <p:tgtEl>
                                          <p:spTgt spid="20"/>
                                        </p:tgtEl>
                                      </p:cBhvr>
                                    </p:animEffect>
                                  </p:childTnLst>
                                </p:cTn>
                              </p:par>
                            </p:childTnLst>
                          </p:cTn>
                        </p:par>
                      </p:childTnLst>
                    </p:cTn>
                  </p:par>
                  <p:par>
                    <p:cTn id="43" fill="hold">
                      <p:stCondLst>
                        <p:cond delay="indefinite"/>
                      </p:stCondLst>
                      <p:childTnLst>
                        <p:par>
                          <p:cTn id="44" fill="hold">
                            <p:stCondLst>
                              <p:cond delay="0"/>
                            </p:stCondLst>
                            <p:childTnLst>
                              <p:par>
                                <p:cTn id="45" presetID="53" presetClass="entr" presetSubtype="16" fill="hold" grpId="0" nodeType="clickEffect">
                                  <p:stCondLst>
                                    <p:cond delay="0"/>
                                  </p:stCondLst>
                                  <p:childTnLst>
                                    <p:set>
                                      <p:cBhvr>
                                        <p:cTn id="46" dur="1" fill="hold">
                                          <p:stCondLst>
                                            <p:cond delay="0"/>
                                          </p:stCondLst>
                                        </p:cTn>
                                        <p:tgtEl>
                                          <p:spTgt spid="7"/>
                                        </p:tgtEl>
                                        <p:attrNameLst>
                                          <p:attrName>style.visibility</p:attrName>
                                        </p:attrNameLst>
                                      </p:cBhvr>
                                      <p:to>
                                        <p:strVal val="visible"/>
                                      </p:to>
                                    </p:set>
                                    <p:anim calcmode="lin" valueType="num">
                                      <p:cBhvr>
                                        <p:cTn id="47" dur="500" fill="hold"/>
                                        <p:tgtEl>
                                          <p:spTgt spid="7"/>
                                        </p:tgtEl>
                                        <p:attrNameLst>
                                          <p:attrName>ppt_w</p:attrName>
                                        </p:attrNameLst>
                                      </p:cBhvr>
                                      <p:tavLst>
                                        <p:tav tm="0">
                                          <p:val>
                                            <p:fltVal val="0"/>
                                          </p:val>
                                        </p:tav>
                                        <p:tav tm="100000">
                                          <p:val>
                                            <p:strVal val="#ppt_w"/>
                                          </p:val>
                                        </p:tav>
                                      </p:tavLst>
                                    </p:anim>
                                    <p:anim calcmode="lin" valueType="num">
                                      <p:cBhvr>
                                        <p:cTn id="48" dur="500" fill="hold"/>
                                        <p:tgtEl>
                                          <p:spTgt spid="7"/>
                                        </p:tgtEl>
                                        <p:attrNameLst>
                                          <p:attrName>ppt_h</p:attrName>
                                        </p:attrNameLst>
                                      </p:cBhvr>
                                      <p:tavLst>
                                        <p:tav tm="0">
                                          <p:val>
                                            <p:fltVal val="0"/>
                                          </p:val>
                                        </p:tav>
                                        <p:tav tm="100000">
                                          <p:val>
                                            <p:strVal val="#ppt_h"/>
                                          </p:val>
                                        </p:tav>
                                      </p:tavLst>
                                    </p:anim>
                                    <p:animEffect transition="in" filter="fade">
                                      <p:cBhvr>
                                        <p:cTn id="49" dur="500"/>
                                        <p:tgtEl>
                                          <p:spTgt spid="7"/>
                                        </p:tgtEl>
                                      </p:cBhvr>
                                    </p:animEffect>
                                  </p:childTnLst>
                                </p:cTn>
                              </p:par>
                            </p:childTnLst>
                          </p:cTn>
                        </p:par>
                      </p:childTnLst>
                    </p:cTn>
                  </p:par>
                  <p:par>
                    <p:cTn id="50" fill="hold">
                      <p:stCondLst>
                        <p:cond delay="indefinite"/>
                      </p:stCondLst>
                      <p:childTnLst>
                        <p:par>
                          <p:cTn id="51" fill="hold">
                            <p:stCondLst>
                              <p:cond delay="0"/>
                            </p:stCondLst>
                            <p:childTnLst>
                              <p:par>
                                <p:cTn id="52" presetID="53" presetClass="entr" presetSubtype="16" fill="hold" grpId="0" nodeType="clickEffect">
                                  <p:stCondLst>
                                    <p:cond delay="0"/>
                                  </p:stCondLst>
                                  <p:childTnLst>
                                    <p:set>
                                      <p:cBhvr>
                                        <p:cTn id="53" dur="1" fill="hold">
                                          <p:stCondLst>
                                            <p:cond delay="0"/>
                                          </p:stCondLst>
                                        </p:cTn>
                                        <p:tgtEl>
                                          <p:spTgt spid="26"/>
                                        </p:tgtEl>
                                        <p:attrNameLst>
                                          <p:attrName>style.visibility</p:attrName>
                                        </p:attrNameLst>
                                      </p:cBhvr>
                                      <p:to>
                                        <p:strVal val="visible"/>
                                      </p:to>
                                    </p:set>
                                    <p:anim calcmode="lin" valueType="num">
                                      <p:cBhvr>
                                        <p:cTn id="54" dur="500" fill="hold"/>
                                        <p:tgtEl>
                                          <p:spTgt spid="26"/>
                                        </p:tgtEl>
                                        <p:attrNameLst>
                                          <p:attrName>ppt_w</p:attrName>
                                        </p:attrNameLst>
                                      </p:cBhvr>
                                      <p:tavLst>
                                        <p:tav tm="0">
                                          <p:val>
                                            <p:fltVal val="0"/>
                                          </p:val>
                                        </p:tav>
                                        <p:tav tm="100000">
                                          <p:val>
                                            <p:strVal val="#ppt_w"/>
                                          </p:val>
                                        </p:tav>
                                      </p:tavLst>
                                    </p:anim>
                                    <p:anim calcmode="lin" valueType="num">
                                      <p:cBhvr>
                                        <p:cTn id="55" dur="500" fill="hold"/>
                                        <p:tgtEl>
                                          <p:spTgt spid="26"/>
                                        </p:tgtEl>
                                        <p:attrNameLst>
                                          <p:attrName>ppt_h</p:attrName>
                                        </p:attrNameLst>
                                      </p:cBhvr>
                                      <p:tavLst>
                                        <p:tav tm="0">
                                          <p:val>
                                            <p:fltVal val="0"/>
                                          </p:val>
                                        </p:tav>
                                        <p:tav tm="100000">
                                          <p:val>
                                            <p:strVal val="#ppt_h"/>
                                          </p:val>
                                        </p:tav>
                                      </p:tavLst>
                                    </p:anim>
                                    <p:animEffect transition="in" filter="fade">
                                      <p:cBhvr>
                                        <p:cTn id="56" dur="500"/>
                                        <p:tgtEl>
                                          <p:spTgt spid="26"/>
                                        </p:tgtEl>
                                      </p:cBhvr>
                                    </p:animEffect>
                                  </p:childTnLst>
                                </p:cTn>
                              </p:par>
                              <p:par>
                                <p:cTn id="57" presetID="53" presetClass="entr" presetSubtype="16" fill="hold" grpId="0" nodeType="withEffect">
                                  <p:stCondLst>
                                    <p:cond delay="0"/>
                                  </p:stCondLst>
                                  <p:childTnLst>
                                    <p:set>
                                      <p:cBhvr>
                                        <p:cTn id="58" dur="1" fill="hold">
                                          <p:stCondLst>
                                            <p:cond delay="0"/>
                                          </p:stCondLst>
                                        </p:cTn>
                                        <p:tgtEl>
                                          <p:spTgt spid="27"/>
                                        </p:tgtEl>
                                        <p:attrNameLst>
                                          <p:attrName>style.visibility</p:attrName>
                                        </p:attrNameLst>
                                      </p:cBhvr>
                                      <p:to>
                                        <p:strVal val="visible"/>
                                      </p:to>
                                    </p:set>
                                    <p:anim calcmode="lin" valueType="num">
                                      <p:cBhvr>
                                        <p:cTn id="59" dur="500" fill="hold"/>
                                        <p:tgtEl>
                                          <p:spTgt spid="27"/>
                                        </p:tgtEl>
                                        <p:attrNameLst>
                                          <p:attrName>ppt_w</p:attrName>
                                        </p:attrNameLst>
                                      </p:cBhvr>
                                      <p:tavLst>
                                        <p:tav tm="0">
                                          <p:val>
                                            <p:fltVal val="0"/>
                                          </p:val>
                                        </p:tav>
                                        <p:tav tm="100000">
                                          <p:val>
                                            <p:strVal val="#ppt_w"/>
                                          </p:val>
                                        </p:tav>
                                      </p:tavLst>
                                    </p:anim>
                                    <p:anim calcmode="lin" valueType="num">
                                      <p:cBhvr>
                                        <p:cTn id="60" dur="500" fill="hold"/>
                                        <p:tgtEl>
                                          <p:spTgt spid="27"/>
                                        </p:tgtEl>
                                        <p:attrNameLst>
                                          <p:attrName>ppt_h</p:attrName>
                                        </p:attrNameLst>
                                      </p:cBhvr>
                                      <p:tavLst>
                                        <p:tav tm="0">
                                          <p:val>
                                            <p:fltVal val="0"/>
                                          </p:val>
                                        </p:tav>
                                        <p:tav tm="100000">
                                          <p:val>
                                            <p:strVal val="#ppt_h"/>
                                          </p:val>
                                        </p:tav>
                                      </p:tavLst>
                                    </p:anim>
                                    <p:animEffect transition="in" filter="fade">
                                      <p:cBhvr>
                                        <p:cTn id="61" dur="500"/>
                                        <p:tgtEl>
                                          <p:spTgt spid="27"/>
                                        </p:tgtEl>
                                      </p:cBhvr>
                                    </p:animEffect>
                                  </p:childTnLst>
                                </p:cTn>
                              </p:par>
                              <p:par>
                                <p:cTn id="62" presetID="53" presetClass="entr" presetSubtype="16" fill="hold" nodeType="withEffect">
                                  <p:stCondLst>
                                    <p:cond delay="0"/>
                                  </p:stCondLst>
                                  <p:childTnLst>
                                    <p:set>
                                      <p:cBhvr>
                                        <p:cTn id="63" dur="1" fill="hold">
                                          <p:stCondLst>
                                            <p:cond delay="0"/>
                                          </p:stCondLst>
                                        </p:cTn>
                                        <p:tgtEl>
                                          <p:spTgt spid="6"/>
                                        </p:tgtEl>
                                        <p:attrNameLst>
                                          <p:attrName>style.visibility</p:attrName>
                                        </p:attrNameLst>
                                      </p:cBhvr>
                                      <p:to>
                                        <p:strVal val="visible"/>
                                      </p:to>
                                    </p:set>
                                    <p:anim calcmode="lin" valueType="num">
                                      <p:cBhvr>
                                        <p:cTn id="64" dur="500" fill="hold"/>
                                        <p:tgtEl>
                                          <p:spTgt spid="6"/>
                                        </p:tgtEl>
                                        <p:attrNameLst>
                                          <p:attrName>ppt_w</p:attrName>
                                        </p:attrNameLst>
                                      </p:cBhvr>
                                      <p:tavLst>
                                        <p:tav tm="0">
                                          <p:val>
                                            <p:fltVal val="0"/>
                                          </p:val>
                                        </p:tav>
                                        <p:tav tm="100000">
                                          <p:val>
                                            <p:strVal val="#ppt_w"/>
                                          </p:val>
                                        </p:tav>
                                      </p:tavLst>
                                    </p:anim>
                                    <p:anim calcmode="lin" valueType="num">
                                      <p:cBhvr>
                                        <p:cTn id="65" dur="500" fill="hold"/>
                                        <p:tgtEl>
                                          <p:spTgt spid="6"/>
                                        </p:tgtEl>
                                        <p:attrNameLst>
                                          <p:attrName>ppt_h</p:attrName>
                                        </p:attrNameLst>
                                      </p:cBhvr>
                                      <p:tavLst>
                                        <p:tav tm="0">
                                          <p:val>
                                            <p:fltVal val="0"/>
                                          </p:val>
                                        </p:tav>
                                        <p:tav tm="100000">
                                          <p:val>
                                            <p:strVal val="#ppt_h"/>
                                          </p:val>
                                        </p:tav>
                                      </p:tavLst>
                                    </p:anim>
                                    <p:animEffect transition="in" filter="fade">
                                      <p:cBhvr>
                                        <p:cTn id="66"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7" grpId="0" animBg="1"/>
      <p:bldP spid="26" grpId="0" animBg="1"/>
      <p:bldP spid="27" grpId="0" animBg="1"/>
      <p:bldP spid="1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362" y="103565"/>
            <a:ext cx="2279016" cy="1661993"/>
          </a:xfrm>
          <a:ln w="25400">
            <a:solidFill>
              <a:srgbClr val="0070C0"/>
            </a:solidFill>
          </a:ln>
        </p:spPr>
        <p:txBody>
          <a:bodyPr lIns="91440" tIns="91440" rIns="91440" bIns="91440">
            <a:spAutoFit/>
          </a:bodyPr>
          <a:lstStyle/>
          <a:p>
            <a:r>
              <a:rPr lang="en-US" sz="2400" b="1" i="1" dirty="0" smtClean="0"/>
              <a:t>What to do when you get a </a:t>
            </a:r>
            <a:r>
              <a:rPr lang="en-US" sz="2400" b="1" i="1" dirty="0" smtClean="0">
                <a:solidFill>
                  <a:srgbClr val="FF0000"/>
                </a:solidFill>
              </a:rPr>
              <a:t>run-time error message</a:t>
            </a:r>
            <a:endParaRPr lang="en-US" sz="2000" dirty="0">
              <a:solidFill>
                <a:srgbClr val="FF0000"/>
              </a:solidFill>
            </a:endParaRPr>
          </a:p>
        </p:txBody>
      </p:sp>
      <p:sp>
        <p:nvSpPr>
          <p:cNvPr id="3" name="TextBox 2"/>
          <p:cNvSpPr txBox="1"/>
          <p:nvPr/>
        </p:nvSpPr>
        <p:spPr>
          <a:xfrm>
            <a:off x="2452210" y="518319"/>
            <a:ext cx="3216752" cy="1323439"/>
          </a:xfrm>
          <a:prstGeom prst="rect">
            <a:avLst/>
          </a:prstGeom>
          <a:solidFill>
            <a:schemeClr val="bg1"/>
          </a:solidFill>
          <a:ln w="50800">
            <a:solidFill>
              <a:srgbClr val="7030A0"/>
            </a:solidFill>
          </a:ln>
        </p:spPr>
        <p:txBody>
          <a:bodyPr wrap="square" rtlCol="0">
            <a:spAutoFit/>
          </a:bodyPr>
          <a:lstStyle/>
          <a:p>
            <a:pPr marL="342900" indent="-342900">
              <a:spcBef>
                <a:spcPts val="600"/>
              </a:spcBef>
              <a:buFont typeface="+mj-lt"/>
              <a:buAutoNum type="arabicPeriod"/>
            </a:pPr>
            <a:r>
              <a:rPr lang="en-US" sz="1400" dirty="0" smtClean="0"/>
              <a:t>Look at the </a:t>
            </a:r>
            <a:r>
              <a:rPr lang="en-US" sz="1400" b="1" i="1" dirty="0" smtClean="0"/>
              <a:t>console output</a:t>
            </a:r>
            <a:r>
              <a:rPr lang="en-US" sz="1400" dirty="0" smtClean="0"/>
              <a:t>.</a:t>
            </a:r>
          </a:p>
          <a:p>
            <a:pPr marL="342900" indent="-342900">
              <a:spcBef>
                <a:spcPts val="600"/>
              </a:spcBef>
              <a:buFont typeface="+mj-lt"/>
              <a:buAutoNum type="arabicPeriod"/>
            </a:pPr>
            <a:r>
              <a:rPr lang="en-US" sz="1400" dirty="0" smtClean="0"/>
              <a:t>Find the </a:t>
            </a:r>
            <a:r>
              <a:rPr lang="en-US" sz="1400" b="1" i="1" dirty="0">
                <a:solidFill>
                  <a:srgbClr val="FF0000"/>
                </a:solidFill>
              </a:rPr>
              <a:t>line that </a:t>
            </a:r>
            <a:r>
              <a:rPr lang="en-US" sz="1400" b="1" i="1" dirty="0" smtClean="0">
                <a:solidFill>
                  <a:srgbClr val="FF0000"/>
                </a:solidFill>
              </a:rPr>
              <a:t>broke</a:t>
            </a:r>
            <a:r>
              <a:rPr lang="en-US" sz="1400" dirty="0" smtClean="0"/>
              <a:t>.</a:t>
            </a:r>
          </a:p>
          <a:p>
            <a:pPr marL="342900" indent="-342900">
              <a:spcBef>
                <a:spcPts val="600"/>
              </a:spcBef>
              <a:buFont typeface="+mj-lt"/>
              <a:buAutoNum type="arabicPeriod"/>
            </a:pPr>
            <a:r>
              <a:rPr lang="en-US" sz="1400" dirty="0" smtClean="0"/>
              <a:t>Click on its </a:t>
            </a:r>
            <a:r>
              <a:rPr lang="en-US" sz="1400" b="1" i="1" dirty="0">
                <a:solidFill>
                  <a:srgbClr val="0070C0"/>
                </a:solidFill>
              </a:rPr>
              <a:t>blue </a:t>
            </a:r>
            <a:r>
              <a:rPr lang="en-US" sz="1400" b="1" i="1" dirty="0" smtClean="0">
                <a:solidFill>
                  <a:srgbClr val="0070C0"/>
                </a:solidFill>
              </a:rPr>
              <a:t>link</a:t>
            </a:r>
            <a:r>
              <a:rPr lang="en-US" sz="1400" b="1" i="1" dirty="0" smtClean="0"/>
              <a:t>. </a:t>
            </a:r>
            <a:r>
              <a:rPr lang="en-US" sz="1400" dirty="0" smtClean="0"/>
              <a:t> More precisely, click on the lowest </a:t>
            </a:r>
            <a:r>
              <a:rPr lang="en-US" sz="1400" b="1" i="1" dirty="0" smtClean="0">
                <a:solidFill>
                  <a:srgbClr val="0070C0"/>
                </a:solidFill>
              </a:rPr>
              <a:t>blue link </a:t>
            </a:r>
            <a:r>
              <a:rPr lang="en-US" sz="1400" dirty="0" smtClean="0"/>
              <a:t>that leads to </a:t>
            </a:r>
            <a:r>
              <a:rPr lang="en-US" sz="1400" b="1" i="1" dirty="0" smtClean="0">
                <a:solidFill>
                  <a:srgbClr val="0070C0"/>
                </a:solidFill>
              </a:rPr>
              <a:t>your</a:t>
            </a:r>
            <a:r>
              <a:rPr lang="en-US" sz="1400" dirty="0" smtClean="0">
                <a:solidFill>
                  <a:srgbClr val="0070C0"/>
                </a:solidFill>
              </a:rPr>
              <a:t> </a:t>
            </a:r>
            <a:r>
              <a:rPr lang="en-US" sz="1400" dirty="0" smtClean="0"/>
              <a:t>code.</a:t>
            </a:r>
          </a:p>
        </p:txBody>
      </p:sp>
      <p:sp>
        <p:nvSpPr>
          <p:cNvPr id="8" name="TextBox 7"/>
          <p:cNvSpPr txBox="1"/>
          <p:nvPr/>
        </p:nvSpPr>
        <p:spPr>
          <a:xfrm>
            <a:off x="170815" y="3337719"/>
            <a:ext cx="5193347" cy="954107"/>
          </a:xfrm>
          <a:prstGeom prst="rect">
            <a:avLst/>
          </a:prstGeom>
          <a:noFill/>
          <a:ln w="25400">
            <a:solidFill>
              <a:srgbClr val="FF0000"/>
            </a:solidFill>
          </a:ln>
        </p:spPr>
        <p:txBody>
          <a:bodyPr wrap="square" rtlCol="0">
            <a:spAutoFit/>
          </a:bodyPr>
          <a:lstStyle/>
          <a:p>
            <a:pPr marL="0" lvl="1">
              <a:spcBef>
                <a:spcPts val="600"/>
              </a:spcBef>
            </a:pPr>
            <a:r>
              <a:rPr lang="en-US" sz="1400" dirty="0" smtClean="0">
                <a:solidFill>
                  <a:srgbClr val="0070C0"/>
                </a:solidFill>
              </a:rPr>
              <a:t>Deciphering those messages is very perplexing at first, but very easy once you “learn the lingo.”  </a:t>
            </a:r>
            <a:r>
              <a:rPr lang="en-US" sz="1400" dirty="0" smtClean="0">
                <a:solidFill>
                  <a:srgbClr val="FF0000"/>
                </a:solidFill>
              </a:rPr>
              <a:t>The next slides decipher some example error messages that you may encounter.  </a:t>
            </a:r>
            <a:r>
              <a:rPr lang="en-US" sz="1400" b="1" i="1" dirty="0" smtClean="0"/>
              <a:t>Refer back to the following slides if you get an error message that you cannot decipher!</a:t>
            </a:r>
            <a:endParaRPr lang="en-US" sz="1050" b="1" i="1" dirty="0"/>
          </a:p>
        </p:txBody>
      </p:sp>
      <p:sp>
        <p:nvSpPr>
          <p:cNvPr id="6" name="TextBox 5"/>
          <p:cNvSpPr txBox="1"/>
          <p:nvPr/>
        </p:nvSpPr>
        <p:spPr>
          <a:xfrm>
            <a:off x="182563" y="1954213"/>
            <a:ext cx="5555774" cy="1292662"/>
          </a:xfrm>
          <a:prstGeom prst="rect">
            <a:avLst/>
          </a:prstGeom>
          <a:solidFill>
            <a:schemeClr val="bg1"/>
          </a:solidFill>
          <a:ln w="50800">
            <a:solidFill>
              <a:srgbClr val="7030A0"/>
            </a:solidFill>
          </a:ln>
        </p:spPr>
        <p:txBody>
          <a:bodyPr wrap="square" rtlCol="0">
            <a:spAutoFit/>
          </a:bodyPr>
          <a:lstStyle/>
          <a:p>
            <a:pPr marL="342900" indent="-342900">
              <a:spcBef>
                <a:spcPts val="600"/>
              </a:spcBef>
              <a:buFont typeface="+mj-lt"/>
              <a:buAutoNum type="arabicPeriod" startAt="4"/>
            </a:pPr>
            <a:r>
              <a:rPr lang="en-US" sz="1600" dirty="0" smtClean="0"/>
              <a:t>Decipher the </a:t>
            </a:r>
            <a:r>
              <a:rPr lang="en-US" sz="1600" b="1" i="1" dirty="0">
                <a:solidFill>
                  <a:srgbClr val="FF0000"/>
                </a:solidFill>
              </a:rPr>
              <a:t>red error message </a:t>
            </a:r>
            <a:r>
              <a:rPr lang="en-US" sz="1600" b="1" i="1" dirty="0" smtClean="0">
                <a:solidFill>
                  <a:srgbClr val="FF0000"/>
                </a:solidFill>
              </a:rPr>
              <a:t> </a:t>
            </a:r>
            <a:r>
              <a:rPr lang="en-US" sz="1600" dirty="0" smtClean="0"/>
              <a:t>that appeared at the bottom of the console message.</a:t>
            </a:r>
          </a:p>
          <a:p>
            <a:pPr marL="635462" lvl="1" indent="-342900">
              <a:spcBef>
                <a:spcPts val="600"/>
              </a:spcBef>
              <a:buFont typeface="Arial" panose="020B0604020202020204" pitchFamily="34" charset="0"/>
              <a:buChar char="•"/>
            </a:pPr>
            <a:r>
              <a:rPr lang="en-US" dirty="0" smtClean="0"/>
              <a:t>Oftentimes, you will see your mistake at this point.  If so, fix and re-test.</a:t>
            </a:r>
          </a:p>
          <a:p>
            <a:pPr marL="635462" lvl="1" indent="-342900">
              <a:spcBef>
                <a:spcPts val="600"/>
              </a:spcBef>
              <a:buFont typeface="Arial" panose="020B0604020202020204" pitchFamily="34" charset="0"/>
              <a:buChar char="•"/>
            </a:pPr>
            <a:r>
              <a:rPr lang="en-US" dirty="0"/>
              <a:t>If not, use the </a:t>
            </a:r>
            <a:r>
              <a:rPr lang="en-US" b="1" i="1" dirty="0" err="1">
                <a:solidFill>
                  <a:srgbClr val="FF0000"/>
                </a:solidFill>
              </a:rPr>
              <a:t>Traceback</a:t>
            </a:r>
            <a:r>
              <a:rPr lang="en-US" b="1" i="1" dirty="0">
                <a:solidFill>
                  <a:srgbClr val="FF0000"/>
                </a:solidFill>
              </a:rPr>
              <a:t> </a:t>
            </a:r>
            <a:r>
              <a:rPr lang="en-US" b="1" i="1" dirty="0"/>
              <a:t>(</a:t>
            </a:r>
            <a:r>
              <a:rPr lang="en-US" b="1" i="1" dirty="0">
                <a:solidFill>
                  <a:srgbClr val="0070C0"/>
                </a:solidFill>
              </a:rPr>
              <a:t>stack trace) </a:t>
            </a:r>
            <a:r>
              <a:rPr lang="en-US" dirty="0"/>
              <a:t>as needed to further track down your problem.  You will probably also use </a:t>
            </a:r>
            <a:r>
              <a:rPr lang="en-US" b="1" i="1" dirty="0"/>
              <a:t>PRINT</a:t>
            </a:r>
            <a:r>
              <a:rPr lang="en-US" dirty="0"/>
              <a:t> as described in the next video.</a:t>
            </a:r>
            <a:endParaRPr lang="en-US" dirty="0" smtClean="0"/>
          </a:p>
        </p:txBody>
      </p:sp>
      <p:sp>
        <p:nvSpPr>
          <p:cNvPr id="4" name="Rounded Rectangle 3"/>
          <p:cNvSpPr/>
          <p:nvPr/>
        </p:nvSpPr>
        <p:spPr>
          <a:xfrm>
            <a:off x="547210" y="2006704"/>
            <a:ext cx="2759552" cy="264215"/>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54438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6">
                                            <p:bg/>
                                          </p:spTgt>
                                        </p:tgtEl>
                                        <p:attrNameLst>
                                          <p:attrName>style.visibility</p:attrName>
                                        </p:attrNameLst>
                                      </p:cBhvr>
                                      <p:to>
                                        <p:strVal val="visible"/>
                                      </p:to>
                                    </p:set>
                                    <p:animEffect transition="in" filter="circle(in)">
                                      <p:cBhvr>
                                        <p:cTn id="14" dur="1000"/>
                                        <p:tgtEl>
                                          <p:spTgt spid="6">
                                            <p:bg/>
                                          </p:spTgt>
                                        </p:tgtEl>
                                      </p:cBhvr>
                                    </p:animEffect>
                                  </p:childTnLst>
                                </p:cTn>
                              </p:par>
                              <p:par>
                                <p:cTn id="15" presetID="6" presetClass="entr" presetSubtype="16" fill="hold" grpId="0" nodeType="with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Effect transition="in" filter="circle(in)">
                                      <p:cBhvr>
                                        <p:cTn id="17" dur="1000"/>
                                        <p:tgtEl>
                                          <p:spTgt spid="6">
                                            <p:txEl>
                                              <p:pRg st="0" end="0"/>
                                            </p:txEl>
                                          </p:spTgt>
                                        </p:tgtEl>
                                      </p:cBhvr>
                                    </p:animEffect>
                                  </p:childTnLst>
                                </p:cTn>
                              </p:par>
                              <p:par>
                                <p:cTn id="18" presetID="6" presetClass="entr" presetSubtype="16" fill="hold" grpId="0" nodeType="withEffect">
                                  <p:stCondLst>
                                    <p:cond delay="0"/>
                                  </p:stCondLst>
                                  <p:childTnLst>
                                    <p:set>
                                      <p:cBhvr>
                                        <p:cTn id="19" dur="1" fill="hold">
                                          <p:stCondLst>
                                            <p:cond delay="0"/>
                                          </p:stCondLst>
                                        </p:cTn>
                                        <p:tgtEl>
                                          <p:spTgt spid="6">
                                            <p:txEl>
                                              <p:pRg st="1" end="1"/>
                                            </p:txEl>
                                          </p:spTgt>
                                        </p:tgtEl>
                                        <p:attrNameLst>
                                          <p:attrName>style.visibility</p:attrName>
                                        </p:attrNameLst>
                                      </p:cBhvr>
                                      <p:to>
                                        <p:strVal val="visible"/>
                                      </p:to>
                                    </p:set>
                                    <p:animEffect transition="in" filter="circle(in)">
                                      <p:cBhvr>
                                        <p:cTn id="20" dur="1000"/>
                                        <p:tgtEl>
                                          <p:spTgt spid="6">
                                            <p:txEl>
                                              <p:pRg st="1" end="1"/>
                                            </p:txEl>
                                          </p:spTgt>
                                        </p:tgtEl>
                                      </p:cBhvr>
                                    </p:animEffect>
                                  </p:childTnLst>
                                </p:cTn>
                              </p:par>
                              <p:par>
                                <p:cTn id="21" presetID="6" presetClass="entr" presetSubtype="16" fill="hold" grpId="0" nodeType="withEffect">
                                  <p:stCondLst>
                                    <p:cond delay="0"/>
                                  </p:stCondLst>
                                  <p:childTnLst>
                                    <p:set>
                                      <p:cBhvr>
                                        <p:cTn id="22" dur="1" fill="hold">
                                          <p:stCondLst>
                                            <p:cond delay="0"/>
                                          </p:stCondLst>
                                        </p:cTn>
                                        <p:tgtEl>
                                          <p:spTgt spid="6">
                                            <p:txEl>
                                              <p:pRg st="2" end="2"/>
                                            </p:txEl>
                                          </p:spTgt>
                                        </p:tgtEl>
                                        <p:attrNameLst>
                                          <p:attrName>style.visibility</p:attrName>
                                        </p:attrNameLst>
                                      </p:cBhvr>
                                      <p:to>
                                        <p:strVal val="visible"/>
                                      </p:to>
                                    </p:set>
                                    <p:animEffect transition="in" filter="circle(in)">
                                      <p:cBhvr>
                                        <p:cTn id="23" dur="1000"/>
                                        <p:tgtEl>
                                          <p:spTgt spid="6">
                                            <p:txEl>
                                              <p:pRg st="2" end="2"/>
                                            </p:txEl>
                                          </p:spTgt>
                                        </p:tgtEl>
                                      </p:cBhvr>
                                    </p:animEffect>
                                  </p:childTnLst>
                                </p:cTn>
                              </p:par>
                            </p:childTnLst>
                          </p:cTn>
                        </p:par>
                        <p:par>
                          <p:cTn id="24" fill="hold">
                            <p:stCondLst>
                              <p:cond delay="1000"/>
                            </p:stCondLst>
                            <p:childTnLst>
                              <p:par>
                                <p:cTn id="25" presetID="6" presetClass="entr" presetSubtype="16" fill="hold" grpId="0" nodeType="after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circle(in)">
                                      <p:cBhvr>
                                        <p:cTn id="27" dur="2000"/>
                                        <p:tgtEl>
                                          <p:spTgt spid="4"/>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circle(in)">
                                      <p:cBhvr>
                                        <p:cTn id="32"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8" grpId="0" animBg="1"/>
      <p:bldP spid="6" grpId="0" build="allAtOnce" animBg="1"/>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34961" y="115977"/>
            <a:ext cx="5410201" cy="630942"/>
          </a:xfrm>
          <a:prstGeom prst="rect">
            <a:avLst/>
          </a:prstGeom>
          <a:solidFill>
            <a:srgbClr val="FFFF00"/>
          </a:solidFill>
          <a:ln w="25400">
            <a:solidFill>
              <a:srgbClr val="0070C0"/>
            </a:solidFill>
          </a:ln>
        </p:spPr>
        <p:txBody>
          <a:bodyPr wrap="square" lIns="182880" tIns="91440" rIns="182880" bIns="91440" rtlCol="0">
            <a:spAutoFit/>
          </a:bodyPr>
          <a:lstStyle/>
          <a:p>
            <a:pPr>
              <a:spcBef>
                <a:spcPts val="600"/>
              </a:spcBef>
            </a:pPr>
            <a:r>
              <a:rPr lang="en-US" dirty="0" smtClean="0">
                <a:latin typeface="Consolas"/>
              </a:rPr>
              <a:t>Exception:  Could not place the shape on the given window.</a:t>
            </a:r>
            <a:endParaRPr lang="en-US" dirty="0">
              <a:latin typeface="Consolas"/>
            </a:endParaRPr>
          </a:p>
          <a:p>
            <a:pPr>
              <a:spcBef>
                <a:spcPts val="600"/>
              </a:spcBef>
            </a:pPr>
            <a:r>
              <a:rPr lang="en-US" dirty="0" smtClean="0">
                <a:latin typeface="Consolas"/>
              </a:rPr>
              <a:t>   Did you </a:t>
            </a:r>
            <a:r>
              <a:rPr lang="en-US" b="1" i="1" dirty="0" smtClean="0">
                <a:latin typeface="Consolas"/>
              </a:rPr>
              <a:t>accidentally render a closed window?</a:t>
            </a:r>
            <a:endParaRPr lang="en-US" b="1" i="1" dirty="0">
              <a:latin typeface="Consolas"/>
            </a:endParaRPr>
          </a:p>
        </p:txBody>
      </p:sp>
      <p:sp>
        <p:nvSpPr>
          <p:cNvPr id="7" name="Rounded Rectangle 6"/>
          <p:cNvSpPr/>
          <p:nvPr/>
        </p:nvSpPr>
        <p:spPr>
          <a:xfrm>
            <a:off x="1401762" y="431448"/>
            <a:ext cx="3124200" cy="263352"/>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 name="Group 15"/>
          <p:cNvGrpSpPr/>
          <p:nvPr/>
        </p:nvGrpSpPr>
        <p:grpSpPr>
          <a:xfrm>
            <a:off x="159066" y="858882"/>
            <a:ext cx="5562600" cy="3393237"/>
            <a:chOff x="159066" y="746918"/>
            <a:chExt cx="5562600" cy="3393237"/>
          </a:xfrm>
        </p:grpSpPr>
        <p:sp>
          <p:nvSpPr>
            <p:cNvPr id="3" name="TextBox 2"/>
            <p:cNvSpPr txBox="1"/>
            <p:nvPr/>
          </p:nvSpPr>
          <p:spPr>
            <a:xfrm>
              <a:off x="159066" y="746918"/>
              <a:ext cx="5562600" cy="3393237"/>
            </a:xfrm>
            <a:prstGeom prst="rect">
              <a:avLst/>
            </a:prstGeom>
            <a:noFill/>
            <a:ln w="25400">
              <a:solidFill>
                <a:srgbClr val="0070C0"/>
              </a:solidFill>
            </a:ln>
          </p:spPr>
          <p:txBody>
            <a:bodyPr wrap="square" lIns="91440" tIns="45720" rIns="91440" bIns="45720" rtlCol="0">
              <a:spAutoFit/>
            </a:bodyPr>
            <a:lstStyle/>
            <a:p>
              <a:pPr>
                <a:spcBef>
                  <a:spcPts val="600"/>
                </a:spcBef>
              </a:pPr>
              <a:r>
                <a:rPr lang="en-US" sz="1000" b="1" i="1" dirty="0" smtClean="0"/>
                <a:t>Example error message, with a key phrase circled:</a:t>
              </a:r>
            </a:p>
            <a:p>
              <a:r>
                <a:rPr lang="en-US" sz="1000" dirty="0" smtClean="0">
                  <a:solidFill>
                    <a:srgbClr val="FF0000"/>
                  </a:solidFill>
                  <a:latin typeface="Consolas"/>
                </a:rPr>
                <a:t>	</a:t>
              </a:r>
              <a:r>
                <a:rPr lang="en-US" sz="1000" dirty="0">
                  <a:solidFill>
                    <a:srgbClr val="FF0000"/>
                  </a:solidFill>
                  <a:latin typeface="Consolas"/>
                </a:rPr>
                <a:t> raise Exception(message) from None</a:t>
              </a:r>
            </a:p>
            <a:p>
              <a:r>
                <a:rPr lang="en-US" sz="1000" dirty="0">
                  <a:solidFill>
                    <a:srgbClr val="FF0000"/>
                  </a:solidFill>
                  <a:latin typeface="Consolas"/>
                </a:rPr>
                <a:t>Exception: Could not place the shape on the given window.</a:t>
              </a:r>
            </a:p>
            <a:p>
              <a:r>
                <a:rPr lang="en-US" sz="1000" dirty="0">
                  <a:solidFill>
                    <a:srgbClr val="FF0000"/>
                  </a:solidFill>
                  <a:latin typeface="Consolas"/>
                </a:rPr>
                <a:t>Did </a:t>
              </a:r>
              <a:r>
                <a:rPr lang="en-US" sz="1000" dirty="0" smtClean="0">
                  <a:solidFill>
                    <a:srgbClr val="FF0000"/>
                  </a:solidFill>
                  <a:latin typeface="Consolas"/>
                </a:rPr>
                <a:t>you  </a:t>
              </a:r>
              <a:r>
                <a:rPr lang="en-US" sz="1000" dirty="0">
                  <a:solidFill>
                    <a:srgbClr val="FF0000"/>
                  </a:solidFill>
                  <a:latin typeface="Consolas"/>
                </a:rPr>
                <a:t>accidentally render a closed window?</a:t>
              </a:r>
              <a:endParaRPr lang="en-US" sz="1000" dirty="0" smtClean="0"/>
            </a:p>
            <a:p>
              <a:pPr>
                <a:spcBef>
                  <a:spcPts val="1200"/>
                </a:spcBef>
              </a:pPr>
              <a:r>
                <a:rPr lang="en-US" sz="1000" b="1" i="1" dirty="0" smtClean="0"/>
                <a:t>Example code</a:t>
              </a:r>
              <a:br>
                <a:rPr lang="en-US" sz="1000" b="1" i="1" dirty="0" smtClean="0"/>
              </a:br>
              <a:r>
                <a:rPr lang="en-US" sz="1000" b="1" i="1" dirty="0" smtClean="0"/>
                <a:t>that produced</a:t>
              </a:r>
              <a:br>
                <a:rPr lang="en-US" sz="1000" b="1" i="1" dirty="0" smtClean="0"/>
              </a:br>
              <a:r>
                <a:rPr lang="en-US" sz="1000" b="1" i="1" dirty="0" smtClean="0"/>
                <a:t>the error message:</a:t>
              </a:r>
            </a:p>
            <a:p>
              <a:endParaRPr lang="en-US" sz="1000" b="1" i="1" dirty="0"/>
            </a:p>
            <a:p>
              <a:pPr>
                <a:spcBef>
                  <a:spcPts val="1200"/>
                </a:spcBef>
              </a:pPr>
              <a:r>
                <a:rPr lang="en-US" sz="1000" b="1" i="1" dirty="0" smtClean="0"/>
                <a:t>Explanation:</a:t>
              </a:r>
              <a:endParaRPr lang="en-US" sz="1000" dirty="0"/>
            </a:p>
            <a:p>
              <a:pPr marL="171450" indent="-171450">
                <a:spcBef>
                  <a:spcPts val="300"/>
                </a:spcBef>
                <a:buFont typeface="Arial" panose="020B0604020202020204" pitchFamily="34" charset="0"/>
                <a:buChar char="•"/>
              </a:pPr>
              <a:r>
                <a:rPr lang="en-US" sz="900" dirty="0" smtClean="0"/>
                <a:t>“render a closed window” means that the window in   </a:t>
              </a:r>
              <a:r>
                <a:rPr lang="en-US" sz="800" b="1" dirty="0" err="1" smtClean="0">
                  <a:latin typeface="Consolas" panose="020B0609020204030204" pitchFamily="49" charset="0"/>
                  <a:cs typeface="Consolas" panose="020B0609020204030204" pitchFamily="49" charset="0"/>
                </a:rPr>
                <a:t>window.render</a:t>
              </a:r>
              <a:r>
                <a:rPr lang="en-US" sz="800" b="1" dirty="0" smtClean="0">
                  <a:latin typeface="Consolas" panose="020B0609020204030204" pitchFamily="49" charset="0"/>
                  <a:cs typeface="Consolas" panose="020B0609020204030204" pitchFamily="49" charset="0"/>
                </a:rPr>
                <a:t>()</a:t>
              </a:r>
              <a:r>
                <a:rPr lang="en-US" sz="800" dirty="0" smtClean="0"/>
                <a:t>    </a:t>
              </a:r>
              <a:r>
                <a:rPr lang="en-US" sz="900" dirty="0" smtClean="0"/>
                <a:t>is currently closed.  </a:t>
              </a:r>
              <a:r>
                <a:rPr lang="en-US" sz="900" dirty="0" err="1" smtClean="0"/>
                <a:t>Rosegraphics</a:t>
              </a:r>
              <a:r>
                <a:rPr lang="en-US" sz="900" dirty="0" smtClean="0"/>
                <a:t> does not allow you to draw on a window once it is closed (reasonably enough).</a:t>
              </a:r>
            </a:p>
            <a:p>
              <a:pPr marL="171450" indent="-171450">
                <a:spcBef>
                  <a:spcPts val="300"/>
                </a:spcBef>
                <a:buFont typeface="Arial" panose="020B0604020202020204" pitchFamily="34" charset="0"/>
                <a:buChar char="•"/>
              </a:pPr>
              <a:r>
                <a:rPr lang="en-US" sz="900" dirty="0" smtClean="0"/>
                <a:t>So you look for a statement that might have (erroneously) closed the window.  That statement is obvious in this example:  it is the line that immediately follows the   </a:t>
              </a:r>
              <a:r>
                <a:rPr lang="en-US" sz="800" b="1" dirty="0" err="1" smtClean="0">
                  <a:latin typeface="Consolas" panose="020B0609020204030204" pitchFamily="49" charset="0"/>
                  <a:cs typeface="Consolas" panose="020B0609020204030204" pitchFamily="49" charset="0"/>
                </a:rPr>
                <a:t>window.render</a:t>
              </a:r>
              <a:r>
                <a:rPr lang="en-US" sz="800" b="1" dirty="0" smtClean="0">
                  <a:latin typeface="Consolas" panose="020B0609020204030204" pitchFamily="49" charset="0"/>
                  <a:cs typeface="Consolas" panose="020B0609020204030204" pitchFamily="49" charset="0"/>
                </a:rPr>
                <a:t>()</a:t>
              </a:r>
              <a:r>
                <a:rPr lang="en-US" sz="800" dirty="0" smtClean="0">
                  <a:latin typeface="Consolas" panose="020B0609020204030204" pitchFamily="49" charset="0"/>
                  <a:cs typeface="Consolas" panose="020B0609020204030204" pitchFamily="49" charset="0"/>
                </a:rPr>
                <a:t> </a:t>
              </a:r>
              <a:r>
                <a:rPr lang="en-US" sz="900" dirty="0" smtClean="0"/>
                <a:t>line:</a:t>
              </a:r>
            </a:p>
            <a:p>
              <a:pPr lvl="1">
                <a:spcBef>
                  <a:spcPts val="300"/>
                </a:spcBef>
              </a:pPr>
              <a:r>
                <a:rPr lang="en-US" sz="800" b="1" dirty="0" err="1" smtClean="0">
                  <a:solidFill>
                    <a:srgbClr val="000000"/>
                  </a:solidFill>
                  <a:latin typeface="Consolas"/>
                </a:rPr>
                <a:t>window.close_on_mouse_click</a:t>
              </a:r>
              <a:r>
                <a:rPr lang="en-US" sz="800" b="1" dirty="0">
                  <a:solidFill>
                    <a:srgbClr val="000000"/>
                  </a:solidFill>
                  <a:latin typeface="Consolas"/>
                </a:rPr>
                <a:t>()</a:t>
              </a:r>
            </a:p>
            <a:p>
              <a:pPr marL="171450" indent="-171450">
                <a:spcBef>
                  <a:spcPts val="300"/>
                </a:spcBef>
                <a:buFont typeface="Arial" panose="020B0604020202020204" pitchFamily="34" charset="0"/>
                <a:buChar char="•"/>
              </a:pPr>
              <a:r>
                <a:rPr lang="en-US" sz="800" dirty="0" smtClean="0"/>
                <a:t>It so happens that in this (and many other) problems, the green specification of the function did NOT ask you to close the window.  So it is </a:t>
              </a:r>
              <a:r>
                <a:rPr lang="en-US" sz="800" i="1" dirty="0" smtClean="0"/>
                <a:t>wrong</a:t>
              </a:r>
              <a:r>
                <a:rPr lang="en-US" sz="800" dirty="0" smtClean="0"/>
                <a:t> to close the window in the function – functions should do no “side effects” beyond those demanded by the specification.  Instead, the window should be closed in the </a:t>
              </a:r>
              <a:r>
                <a:rPr lang="en-US" sz="800" b="1" i="1" dirty="0" smtClean="0"/>
                <a:t>testing</a:t>
              </a:r>
              <a:r>
                <a:rPr lang="en-US" sz="800" dirty="0" smtClean="0"/>
                <a:t> code at the appropriate place.</a:t>
              </a:r>
            </a:p>
            <a:p>
              <a:pPr lvl="1">
                <a:spcBef>
                  <a:spcPts val="300"/>
                </a:spcBef>
              </a:pPr>
              <a:r>
                <a:rPr lang="en-US" sz="800" dirty="0" smtClean="0"/>
                <a:t>The error message was generated when the function was called a second time on the window.  The student’s code above wrongly closed the window, so the code broke on that second call to the function.  Note that the mistake did NOT occur on the line that broke – sometimes, like here, you have to do detective work to find the actual source of the error.</a:t>
              </a:r>
            </a:p>
          </p:txBody>
        </p:sp>
        <p:sp>
          <p:nvSpPr>
            <p:cNvPr id="5" name="Rounded Rectangle 4"/>
            <p:cNvSpPr/>
            <p:nvPr/>
          </p:nvSpPr>
          <p:spPr>
            <a:xfrm>
              <a:off x="792162" y="1213804"/>
              <a:ext cx="2667000" cy="228601"/>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3992562" y="1432720"/>
              <a:ext cx="1600198" cy="92333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tIns="45720" rtlCol="0" anchor="ctr">
              <a:spAutoFit/>
            </a:bodyPr>
            <a:lstStyle/>
            <a:p>
              <a:r>
                <a:rPr lang="en-US" sz="900" dirty="0" smtClean="0">
                  <a:solidFill>
                    <a:schemeClr val="tx1"/>
                  </a:solidFill>
                </a:rPr>
                <a:t>The above error message was generated by a statement in </a:t>
              </a:r>
              <a:r>
                <a:rPr lang="en-US" sz="900" dirty="0" err="1" smtClean="0">
                  <a:solidFill>
                    <a:schemeClr val="tx1"/>
                  </a:solidFill>
                </a:rPr>
                <a:t>rosegraphics</a:t>
              </a:r>
              <a:r>
                <a:rPr lang="en-US" sz="900" dirty="0" smtClean="0">
                  <a:solidFill>
                    <a:schemeClr val="tx1"/>
                  </a:solidFill>
                </a:rPr>
                <a:t>.  The line in the student’s code that led to the error message is the line written in red.</a:t>
              </a:r>
              <a:endParaRPr lang="en-US" sz="900" dirty="0">
                <a:solidFill>
                  <a:schemeClr val="tx1"/>
                </a:solidFill>
              </a:endParaRPr>
            </a:p>
          </p:txBody>
        </p:sp>
        <p:sp>
          <p:nvSpPr>
            <p:cNvPr id="12" name="Rectangle 11"/>
            <p:cNvSpPr/>
            <p:nvPr/>
          </p:nvSpPr>
          <p:spPr>
            <a:xfrm>
              <a:off x="1325562" y="1594164"/>
              <a:ext cx="2260555" cy="861774"/>
            </a:xfrm>
            <a:prstGeom prst="rect">
              <a:avLst/>
            </a:prstGeom>
            <a:solidFill>
              <a:schemeClr val="bg1">
                <a:lumMod val="8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spAutoFit/>
            </a:bodyPr>
            <a:lstStyle/>
            <a:p>
              <a:pPr>
                <a:spcBef>
                  <a:spcPts val="300"/>
                </a:spcBef>
              </a:pPr>
              <a:r>
                <a:rPr lang="en-US" sz="800" dirty="0">
                  <a:solidFill>
                    <a:srgbClr val="000000"/>
                  </a:solidFill>
                  <a:latin typeface="Consolas"/>
                </a:rPr>
                <a:t>oval = </a:t>
              </a:r>
              <a:r>
                <a:rPr lang="en-US" sz="800" dirty="0" err="1" smtClean="0">
                  <a:solidFill>
                    <a:srgbClr val="000000"/>
                  </a:solidFill>
                  <a:latin typeface="Consolas"/>
                </a:rPr>
                <a:t>rg.Ellipse</a:t>
              </a:r>
              <a:r>
                <a:rPr lang="en-US" sz="800" dirty="0" smtClean="0">
                  <a:solidFill>
                    <a:srgbClr val="000000"/>
                  </a:solidFill>
                  <a:latin typeface="Consolas"/>
                </a:rPr>
                <a:t>(rectangle.corner_1,</a:t>
              </a:r>
            </a:p>
            <a:p>
              <a:pPr>
                <a:spcBef>
                  <a:spcPts val="300"/>
                </a:spcBef>
              </a:pPr>
              <a:r>
                <a:rPr lang="en-US" sz="800" dirty="0">
                  <a:solidFill>
                    <a:srgbClr val="000000"/>
                  </a:solidFill>
                  <a:latin typeface="Consolas"/>
                </a:rPr>
                <a:t> </a:t>
              </a:r>
              <a:r>
                <a:rPr lang="en-US" sz="800" dirty="0" smtClean="0">
                  <a:solidFill>
                    <a:srgbClr val="000000"/>
                  </a:solidFill>
                  <a:latin typeface="Consolas"/>
                </a:rPr>
                <a:t>                 rectangle.corner_2</a:t>
              </a:r>
              <a:r>
                <a:rPr lang="en-US" sz="800" dirty="0">
                  <a:solidFill>
                    <a:srgbClr val="000000"/>
                  </a:solidFill>
                  <a:latin typeface="Consolas"/>
                </a:rPr>
                <a:t>)</a:t>
              </a:r>
            </a:p>
            <a:p>
              <a:pPr>
                <a:spcBef>
                  <a:spcPts val="300"/>
                </a:spcBef>
              </a:pPr>
              <a:r>
                <a:rPr lang="en-US" sz="800" dirty="0" err="1" smtClean="0">
                  <a:solidFill>
                    <a:srgbClr val="000000"/>
                  </a:solidFill>
                  <a:latin typeface="Consolas"/>
                </a:rPr>
                <a:t>oval.attach_to</a:t>
              </a:r>
              <a:r>
                <a:rPr lang="en-US" sz="800" dirty="0" smtClean="0">
                  <a:solidFill>
                    <a:srgbClr val="000000"/>
                  </a:solidFill>
                  <a:latin typeface="Consolas"/>
                </a:rPr>
                <a:t>(window</a:t>
              </a:r>
              <a:r>
                <a:rPr lang="en-US" sz="800" dirty="0">
                  <a:solidFill>
                    <a:srgbClr val="000000"/>
                  </a:solidFill>
                  <a:latin typeface="Consolas"/>
                </a:rPr>
                <a:t>)</a:t>
              </a:r>
            </a:p>
            <a:p>
              <a:pPr>
                <a:spcBef>
                  <a:spcPts val="300"/>
                </a:spcBef>
              </a:pPr>
              <a:r>
                <a:rPr lang="en-US" sz="800" b="1" dirty="0" err="1" smtClean="0">
                  <a:solidFill>
                    <a:srgbClr val="FF0000"/>
                  </a:solidFill>
                  <a:latin typeface="Consolas"/>
                </a:rPr>
                <a:t>window.render</a:t>
              </a:r>
              <a:r>
                <a:rPr lang="en-US" sz="800" b="1" dirty="0">
                  <a:solidFill>
                    <a:srgbClr val="FF0000"/>
                  </a:solidFill>
                  <a:latin typeface="Consolas"/>
                </a:rPr>
                <a:t>()</a:t>
              </a:r>
            </a:p>
            <a:p>
              <a:pPr>
                <a:spcBef>
                  <a:spcPts val="300"/>
                </a:spcBef>
              </a:pPr>
              <a:r>
                <a:rPr lang="en-US" sz="800" dirty="0" err="1" smtClean="0">
                  <a:solidFill>
                    <a:srgbClr val="000000"/>
                  </a:solidFill>
                  <a:latin typeface="Consolas"/>
                </a:rPr>
                <a:t>window.close_on_mouse_click</a:t>
              </a:r>
              <a:r>
                <a:rPr lang="en-US" sz="800" dirty="0" smtClean="0">
                  <a:solidFill>
                    <a:srgbClr val="000000"/>
                  </a:solidFill>
                  <a:latin typeface="Consolas"/>
                </a:rPr>
                <a:t>()</a:t>
              </a:r>
              <a:endParaRPr lang="en-US" sz="800" dirty="0">
                <a:solidFill>
                  <a:srgbClr val="000000"/>
                </a:solidFill>
                <a:latin typeface="Consolas"/>
              </a:endParaRPr>
            </a:p>
          </p:txBody>
        </p:sp>
        <p:cxnSp>
          <p:nvCxnSpPr>
            <p:cNvPr id="8" name="Straight Arrow Connector 7"/>
            <p:cNvCxnSpPr/>
            <p:nvPr/>
          </p:nvCxnSpPr>
          <p:spPr>
            <a:xfrm flipH="1">
              <a:off x="3040061" y="2047385"/>
              <a:ext cx="952501" cy="111767"/>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5031627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34961" y="115977"/>
            <a:ext cx="5257801" cy="369332"/>
          </a:xfrm>
          <a:prstGeom prst="rect">
            <a:avLst/>
          </a:prstGeom>
          <a:solidFill>
            <a:srgbClr val="FFFF00"/>
          </a:solidFill>
          <a:ln w="25400">
            <a:solidFill>
              <a:srgbClr val="0070C0"/>
            </a:solidFill>
          </a:ln>
        </p:spPr>
        <p:txBody>
          <a:bodyPr wrap="square" lIns="182880" tIns="91440" rIns="182880" bIns="91440" rtlCol="0">
            <a:spAutoFit/>
          </a:bodyPr>
          <a:lstStyle/>
          <a:p>
            <a:r>
              <a:rPr lang="en-US" dirty="0" err="1">
                <a:latin typeface="Consolas"/>
              </a:rPr>
              <a:t>AttributeError</a:t>
            </a:r>
            <a:r>
              <a:rPr lang="en-US" dirty="0" smtClean="0">
                <a:latin typeface="Consolas"/>
              </a:rPr>
              <a:t>:  'Blah'  object  </a:t>
            </a:r>
            <a:r>
              <a:rPr lang="en-US" dirty="0">
                <a:latin typeface="Consolas"/>
              </a:rPr>
              <a:t>has no attribute </a:t>
            </a:r>
            <a:r>
              <a:rPr lang="en-US" dirty="0" smtClean="0">
                <a:latin typeface="Consolas"/>
              </a:rPr>
              <a:t> 'foo'</a:t>
            </a:r>
            <a:endParaRPr lang="en-US" dirty="0">
              <a:latin typeface="Consolas"/>
            </a:endParaRPr>
          </a:p>
        </p:txBody>
      </p:sp>
      <p:sp>
        <p:nvSpPr>
          <p:cNvPr id="7" name="Rounded Rectangle 6"/>
          <p:cNvSpPr/>
          <p:nvPr/>
        </p:nvSpPr>
        <p:spPr>
          <a:xfrm>
            <a:off x="3230562" y="168967"/>
            <a:ext cx="1524000" cy="263352"/>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182561" y="623196"/>
            <a:ext cx="5562600" cy="3608680"/>
          </a:xfrm>
          <a:prstGeom prst="rect">
            <a:avLst/>
          </a:prstGeom>
          <a:noFill/>
          <a:ln w="25400">
            <a:solidFill>
              <a:srgbClr val="0070C0"/>
            </a:solidFill>
          </a:ln>
        </p:spPr>
        <p:txBody>
          <a:bodyPr wrap="square" lIns="91440" tIns="45720" rIns="91440" bIns="45720" rtlCol="0">
            <a:spAutoFit/>
          </a:bodyPr>
          <a:lstStyle/>
          <a:p>
            <a:pPr>
              <a:spcBef>
                <a:spcPts val="600"/>
              </a:spcBef>
            </a:pPr>
            <a:r>
              <a:rPr lang="en-US" sz="1000" b="1" i="1" dirty="0" smtClean="0"/>
              <a:t>Example error message, with a key phrase circled:</a:t>
            </a:r>
          </a:p>
          <a:p>
            <a:r>
              <a:rPr lang="en-US" sz="1000" dirty="0">
                <a:solidFill>
                  <a:srgbClr val="FF0000"/>
                </a:solidFill>
                <a:latin typeface="Consolas"/>
              </a:rPr>
              <a:t> </a:t>
            </a:r>
            <a:r>
              <a:rPr lang="en-US" sz="1000" dirty="0" smtClean="0">
                <a:solidFill>
                  <a:srgbClr val="FF0000"/>
                </a:solidFill>
                <a:latin typeface="Consolas"/>
              </a:rPr>
              <a:t>   </a:t>
            </a:r>
            <a:r>
              <a:rPr lang="en-US" sz="1000" dirty="0" err="1" smtClean="0">
                <a:solidFill>
                  <a:srgbClr val="FF0000"/>
                </a:solidFill>
                <a:latin typeface="Consolas"/>
              </a:rPr>
              <a:t>AttributeError</a:t>
            </a:r>
            <a:r>
              <a:rPr lang="en-US" sz="1000" dirty="0">
                <a:solidFill>
                  <a:srgbClr val="FF0000"/>
                </a:solidFill>
                <a:latin typeface="Consolas"/>
              </a:rPr>
              <a:t>: '</a:t>
            </a:r>
            <a:r>
              <a:rPr lang="en-US" sz="1000" dirty="0" err="1">
                <a:solidFill>
                  <a:srgbClr val="FF0000"/>
                </a:solidFill>
                <a:latin typeface="Consolas"/>
              </a:rPr>
              <a:t>int</a:t>
            </a:r>
            <a:r>
              <a:rPr lang="en-US" sz="1000" dirty="0">
                <a:solidFill>
                  <a:srgbClr val="FF0000"/>
                </a:solidFill>
                <a:latin typeface="Consolas"/>
              </a:rPr>
              <a:t>' </a:t>
            </a:r>
            <a:r>
              <a:rPr lang="en-US" sz="1000" dirty="0" smtClean="0">
                <a:solidFill>
                  <a:srgbClr val="FF0000"/>
                </a:solidFill>
                <a:latin typeface="Consolas"/>
              </a:rPr>
              <a:t>object  </a:t>
            </a:r>
            <a:r>
              <a:rPr lang="en-US" sz="1000" dirty="0">
                <a:solidFill>
                  <a:srgbClr val="FF0000"/>
                </a:solidFill>
                <a:latin typeface="Consolas"/>
              </a:rPr>
              <a:t>has no </a:t>
            </a:r>
            <a:r>
              <a:rPr lang="en-US" sz="1000" dirty="0" smtClean="0">
                <a:solidFill>
                  <a:srgbClr val="FF0000"/>
                </a:solidFill>
                <a:latin typeface="Consolas"/>
              </a:rPr>
              <a:t>attribute  'x'</a:t>
            </a:r>
          </a:p>
          <a:p>
            <a:pPr>
              <a:spcBef>
                <a:spcPts val="1200"/>
              </a:spcBef>
            </a:pPr>
            <a:r>
              <a:rPr lang="en-US" sz="1000" b="1" i="1" dirty="0" smtClean="0"/>
              <a:t>Example code that produced the error message:</a:t>
            </a:r>
          </a:p>
          <a:p>
            <a:pPr>
              <a:spcBef>
                <a:spcPts val="300"/>
              </a:spcBef>
            </a:pPr>
            <a:r>
              <a:rPr lang="en-US" sz="1000" dirty="0">
                <a:solidFill>
                  <a:srgbClr val="FF0000"/>
                </a:solidFill>
                <a:latin typeface="Consolas"/>
              </a:rPr>
              <a:t> </a:t>
            </a:r>
            <a:r>
              <a:rPr lang="en-US" sz="1000" dirty="0" smtClean="0">
                <a:solidFill>
                  <a:srgbClr val="FF0000"/>
                </a:solidFill>
                <a:latin typeface="Consolas"/>
              </a:rPr>
              <a:t>  super</a:t>
            </a:r>
            <a:r>
              <a:rPr lang="en-US" sz="1000" dirty="0">
                <a:solidFill>
                  <a:srgbClr val="FF0000"/>
                </a:solidFill>
                <a:latin typeface="Consolas"/>
              </a:rPr>
              <a:t>().__</a:t>
            </a:r>
            <a:r>
              <a:rPr lang="en-US" sz="1000" dirty="0" err="1">
                <a:solidFill>
                  <a:srgbClr val="FF0000"/>
                </a:solidFill>
                <a:latin typeface="Consolas"/>
              </a:rPr>
              <a:t>init</a:t>
            </a:r>
            <a:r>
              <a:rPr lang="en-US" sz="1000" dirty="0">
                <a:solidFill>
                  <a:srgbClr val="FF0000"/>
                </a:solidFill>
                <a:latin typeface="Consolas"/>
              </a:rPr>
              <a:t>__(Point((corner_2.x + corner_1.x) / 2</a:t>
            </a:r>
            <a:r>
              <a:rPr lang="en-US" sz="1000" dirty="0" smtClean="0">
                <a:solidFill>
                  <a:srgbClr val="FF0000"/>
                </a:solidFill>
                <a:latin typeface="Consolas"/>
              </a:rPr>
              <a:t>,</a:t>
            </a:r>
          </a:p>
          <a:p>
            <a:pPr>
              <a:spcBef>
                <a:spcPts val="300"/>
              </a:spcBef>
            </a:pPr>
            <a:endParaRPr lang="en-US" sz="1000" dirty="0">
              <a:solidFill>
                <a:srgbClr val="FF0000"/>
              </a:solidFill>
              <a:latin typeface="Consolas"/>
            </a:endParaRPr>
          </a:p>
          <a:p>
            <a:pPr>
              <a:spcBef>
                <a:spcPts val="300"/>
              </a:spcBef>
            </a:pPr>
            <a:r>
              <a:rPr lang="en-US" sz="1000" dirty="0" smtClean="0">
                <a:solidFill>
                  <a:srgbClr val="000000"/>
                </a:solidFill>
                <a:latin typeface="Consolas"/>
              </a:rPr>
              <a:t>   oval </a:t>
            </a:r>
            <a:r>
              <a:rPr lang="en-US" sz="1000" dirty="0">
                <a:solidFill>
                  <a:srgbClr val="000000"/>
                </a:solidFill>
                <a:latin typeface="Consolas"/>
              </a:rPr>
              <a:t>= </a:t>
            </a:r>
            <a:r>
              <a:rPr lang="en-US" sz="1000" dirty="0" err="1">
                <a:solidFill>
                  <a:srgbClr val="000000"/>
                </a:solidFill>
                <a:latin typeface="Consolas"/>
              </a:rPr>
              <a:t>rg.Ellipse</a:t>
            </a:r>
            <a:r>
              <a:rPr lang="en-US" sz="1000" dirty="0">
                <a:solidFill>
                  <a:srgbClr val="000000"/>
                </a:solidFill>
                <a:latin typeface="Consolas"/>
              </a:rPr>
              <a:t>(rectangle.corner_1.x, rectangle.corner_2.y)</a:t>
            </a:r>
            <a:endParaRPr lang="en-US" sz="1000" b="1" i="1" dirty="0"/>
          </a:p>
          <a:p>
            <a:pPr>
              <a:spcBef>
                <a:spcPts val="1200"/>
              </a:spcBef>
            </a:pPr>
            <a:r>
              <a:rPr lang="en-US" sz="1000" b="1" i="1" dirty="0" smtClean="0"/>
              <a:t>Explanation:</a:t>
            </a:r>
            <a:endParaRPr lang="en-US" sz="1000" dirty="0"/>
          </a:p>
          <a:p>
            <a:pPr marL="171450" indent="-171450">
              <a:spcBef>
                <a:spcPts val="600"/>
              </a:spcBef>
              <a:buFont typeface="Arial" panose="020B0604020202020204" pitchFamily="34" charset="0"/>
              <a:buChar char="•"/>
            </a:pPr>
            <a:r>
              <a:rPr lang="en-US" sz="900" b="1" i="1" dirty="0" smtClean="0"/>
              <a:t>This message has an unambiguous and very helpful meaning, namely: </a:t>
            </a:r>
            <a:br>
              <a:rPr lang="en-US" sz="900" b="1" i="1" dirty="0" smtClean="0"/>
            </a:br>
            <a:r>
              <a:rPr lang="en-US" sz="900" b="1" i="1" dirty="0" smtClean="0"/>
              <a:t>      </a:t>
            </a:r>
            <a:r>
              <a:rPr lang="en-US" sz="900" dirty="0" smtClean="0">
                <a:solidFill>
                  <a:srgbClr val="FF0000"/>
                </a:solidFill>
              </a:rPr>
              <a:t>There is some object that is of type  </a:t>
            </a:r>
            <a:r>
              <a:rPr lang="en-US" sz="800" b="1" i="1" dirty="0" err="1" smtClean="0">
                <a:solidFill>
                  <a:srgbClr val="FF0000"/>
                </a:solidFill>
                <a:latin typeface="Consolas" panose="020B0609020204030204" pitchFamily="49" charset="0"/>
                <a:cs typeface="Consolas" panose="020B0609020204030204" pitchFamily="49" charset="0"/>
              </a:rPr>
              <a:t>int</a:t>
            </a:r>
            <a:r>
              <a:rPr lang="en-US" sz="800" dirty="0" smtClean="0">
                <a:solidFill>
                  <a:srgbClr val="FF0000"/>
                </a:solidFill>
              </a:rPr>
              <a:t>   </a:t>
            </a:r>
            <a:r>
              <a:rPr lang="en-US" sz="900" dirty="0" smtClean="0">
                <a:solidFill>
                  <a:srgbClr val="FF0000"/>
                </a:solidFill>
              </a:rPr>
              <a:t>and that object has a   </a:t>
            </a:r>
            <a:r>
              <a:rPr lang="en-US" sz="900" b="1" i="1" dirty="0" smtClean="0">
                <a:solidFill>
                  <a:srgbClr val="FF0000"/>
                </a:solidFill>
                <a:latin typeface="Consolas" panose="020B0609020204030204" pitchFamily="49" charset="0"/>
                <a:cs typeface="Consolas" panose="020B0609020204030204" pitchFamily="49" charset="0"/>
              </a:rPr>
              <a:t>.x</a:t>
            </a:r>
            <a:r>
              <a:rPr lang="en-US" sz="900" dirty="0" smtClean="0">
                <a:solidFill>
                  <a:srgbClr val="FF0000"/>
                </a:solidFill>
                <a:latin typeface="Consolas" panose="020B0609020204030204" pitchFamily="49" charset="0"/>
                <a:cs typeface="Consolas" panose="020B0609020204030204" pitchFamily="49" charset="0"/>
              </a:rPr>
              <a:t>   </a:t>
            </a:r>
            <a:r>
              <a:rPr lang="en-US" sz="900" dirty="0" smtClean="0">
                <a:solidFill>
                  <a:srgbClr val="FF0000"/>
                </a:solidFill>
              </a:rPr>
              <a:t>after it. </a:t>
            </a:r>
          </a:p>
          <a:p>
            <a:pPr marL="171450" indent="-171450">
              <a:spcBef>
                <a:spcPts val="300"/>
              </a:spcBef>
              <a:buFont typeface="Arial" panose="020B0604020202020204" pitchFamily="34" charset="0"/>
              <a:buChar char="•"/>
            </a:pPr>
            <a:r>
              <a:rPr lang="en-US" sz="900" dirty="0" smtClean="0"/>
              <a:t>You don’t necessarily why the object is of type  </a:t>
            </a:r>
            <a:r>
              <a:rPr lang="en-US" sz="800" b="1" i="1" dirty="0" err="1">
                <a:latin typeface="Consolas" panose="020B0609020204030204" pitchFamily="49" charset="0"/>
                <a:cs typeface="Consolas" panose="020B0609020204030204" pitchFamily="49" charset="0"/>
              </a:rPr>
              <a:t>int</a:t>
            </a:r>
            <a:r>
              <a:rPr lang="en-US" sz="900" dirty="0" smtClean="0"/>
              <a:t>, nor whether it should or shouldn’t have a  </a:t>
            </a:r>
            <a:r>
              <a:rPr lang="en-US" sz="800" b="1" i="1" dirty="0" smtClean="0">
                <a:latin typeface="Consolas" panose="020B0609020204030204" pitchFamily="49" charset="0"/>
                <a:cs typeface="Consolas" panose="020B0609020204030204" pitchFamily="49" charset="0"/>
              </a:rPr>
              <a:t>.</a:t>
            </a:r>
            <a:r>
              <a:rPr lang="en-US" sz="800" b="1" i="1" dirty="0">
                <a:latin typeface="Consolas" panose="020B0609020204030204" pitchFamily="49" charset="0"/>
                <a:cs typeface="Consolas" panose="020B0609020204030204" pitchFamily="49" charset="0"/>
              </a:rPr>
              <a:t>x</a:t>
            </a:r>
            <a:r>
              <a:rPr lang="en-US" sz="900" dirty="0" smtClean="0"/>
              <a:t>   after it, but you definitely know that it is of type   </a:t>
            </a:r>
            <a:r>
              <a:rPr lang="en-US" sz="800" b="1" i="1" dirty="0" err="1">
                <a:latin typeface="Consolas" panose="020B0609020204030204" pitchFamily="49" charset="0"/>
                <a:cs typeface="Consolas" panose="020B0609020204030204" pitchFamily="49" charset="0"/>
              </a:rPr>
              <a:t>int</a:t>
            </a:r>
            <a:r>
              <a:rPr lang="en-US" sz="900" dirty="0" smtClean="0"/>
              <a:t>   and it has a   </a:t>
            </a:r>
            <a:r>
              <a:rPr lang="en-US" sz="800" b="1" i="1" dirty="0">
                <a:latin typeface="Consolas" panose="020B0609020204030204" pitchFamily="49" charset="0"/>
                <a:cs typeface="Consolas" panose="020B0609020204030204" pitchFamily="49" charset="0"/>
              </a:rPr>
              <a:t>.x</a:t>
            </a:r>
            <a:r>
              <a:rPr lang="en-US" sz="900" dirty="0" smtClean="0"/>
              <a:t>    after it and that that combination is no good.  (Integers do not have an “x” attribute.)</a:t>
            </a:r>
          </a:p>
          <a:p>
            <a:pPr marL="171450" indent="-171450">
              <a:spcBef>
                <a:spcPts val="300"/>
              </a:spcBef>
              <a:buFont typeface="Arial" panose="020B0604020202020204" pitchFamily="34" charset="0"/>
              <a:buChar char="•"/>
            </a:pPr>
            <a:r>
              <a:rPr lang="en-US" sz="900" dirty="0" smtClean="0"/>
              <a:t>Usually that is enough of a hint to spot the error.  In this case, the red code makes it clear that the object is either   </a:t>
            </a:r>
            <a:r>
              <a:rPr lang="en-US" sz="900" dirty="0" smtClean="0">
                <a:solidFill>
                  <a:srgbClr val="FF0000"/>
                </a:solidFill>
                <a:latin typeface="Consolas"/>
              </a:rPr>
              <a:t>corner_2.x</a:t>
            </a:r>
            <a:r>
              <a:rPr lang="en-US" sz="900" dirty="0" smtClean="0"/>
              <a:t>   or   </a:t>
            </a:r>
            <a:r>
              <a:rPr lang="en-US" sz="900" dirty="0" smtClean="0">
                <a:solidFill>
                  <a:srgbClr val="FF0000"/>
                </a:solidFill>
                <a:latin typeface="Consolas"/>
              </a:rPr>
              <a:t>corner_1.x</a:t>
            </a:r>
            <a:r>
              <a:rPr lang="en-US" sz="900" dirty="0" smtClean="0"/>
              <a:t>, since they are the only two names with a   </a:t>
            </a:r>
            <a:r>
              <a:rPr lang="en-US" sz="800" b="1" i="1" dirty="0">
                <a:latin typeface="Consolas" panose="020B0609020204030204" pitchFamily="49" charset="0"/>
                <a:cs typeface="Consolas" panose="020B0609020204030204" pitchFamily="49" charset="0"/>
              </a:rPr>
              <a:t>.x</a:t>
            </a:r>
            <a:r>
              <a:rPr lang="en-US" sz="900" dirty="0" smtClean="0"/>
              <a:t>  after them.  Presumably a corner should be an </a:t>
            </a:r>
            <a:r>
              <a:rPr lang="en-US" sz="800" b="1" i="1" dirty="0" err="1">
                <a:latin typeface="Consolas" panose="020B0609020204030204" pitchFamily="49" charset="0"/>
                <a:cs typeface="Consolas" panose="020B0609020204030204" pitchFamily="49" charset="0"/>
              </a:rPr>
              <a:t>rg.Point</a:t>
            </a:r>
            <a:r>
              <a:rPr lang="en-US" sz="900" dirty="0" smtClean="0"/>
              <a:t> (so having a   </a:t>
            </a:r>
            <a:r>
              <a:rPr lang="en-US" sz="800" b="1" i="1" dirty="0">
                <a:latin typeface="Consolas" panose="020B0609020204030204" pitchFamily="49" charset="0"/>
                <a:cs typeface="Consolas" panose="020B0609020204030204" pitchFamily="49" charset="0"/>
              </a:rPr>
              <a:t>.x</a:t>
            </a:r>
            <a:r>
              <a:rPr lang="en-US" sz="900" dirty="0" smtClean="0"/>
              <a:t>   attribute makes sense), but apparently one or both of these corners are   </a:t>
            </a:r>
            <a:r>
              <a:rPr lang="en-US" sz="800" b="1" i="1" dirty="0" err="1">
                <a:latin typeface="Consolas" panose="020B0609020204030204" pitchFamily="49" charset="0"/>
                <a:cs typeface="Consolas" panose="020B0609020204030204" pitchFamily="49" charset="0"/>
              </a:rPr>
              <a:t>int</a:t>
            </a:r>
            <a:r>
              <a:rPr lang="en-US" sz="900" dirty="0" smtClean="0"/>
              <a:t>  objects, not   </a:t>
            </a:r>
            <a:r>
              <a:rPr lang="en-US" sz="800" b="1" i="1" dirty="0" err="1">
                <a:latin typeface="Consolas" panose="020B0609020204030204" pitchFamily="49" charset="0"/>
                <a:cs typeface="Consolas" panose="020B0609020204030204" pitchFamily="49" charset="0"/>
              </a:rPr>
              <a:t>rg.Point</a:t>
            </a:r>
            <a:r>
              <a:rPr lang="en-US" sz="900" dirty="0" smtClean="0"/>
              <a:t>   objects.</a:t>
            </a:r>
          </a:p>
          <a:p>
            <a:pPr marL="171450" indent="-171450">
              <a:spcBef>
                <a:spcPts val="300"/>
              </a:spcBef>
              <a:buFont typeface="Arial" panose="020B0604020202020204" pitchFamily="34" charset="0"/>
              <a:buChar char="•"/>
            </a:pPr>
            <a:r>
              <a:rPr lang="en-US" sz="900" dirty="0" smtClean="0"/>
              <a:t>So you look at your code and see if perhaps you gave the   </a:t>
            </a:r>
            <a:r>
              <a:rPr lang="en-US" sz="800" b="1" i="1" dirty="0" err="1">
                <a:latin typeface="Consolas" panose="020B0609020204030204" pitchFamily="49" charset="0"/>
                <a:cs typeface="Consolas" panose="020B0609020204030204" pitchFamily="49" charset="0"/>
              </a:rPr>
              <a:t>rg.Ellipse</a:t>
            </a:r>
            <a:r>
              <a:rPr lang="en-US" sz="900" dirty="0" smtClean="0"/>
              <a:t>   constructor arguments of the wrong type.  Yep!  An   </a:t>
            </a:r>
            <a:r>
              <a:rPr lang="en-US" sz="800" b="1" i="1" dirty="0" err="1">
                <a:latin typeface="Consolas" panose="020B0609020204030204" pitchFamily="49" charset="0"/>
                <a:cs typeface="Consolas" panose="020B0609020204030204" pitchFamily="49" charset="0"/>
              </a:rPr>
              <a:t>rg.Ellipse</a:t>
            </a:r>
            <a:r>
              <a:rPr lang="en-US" sz="800" b="1" i="1" dirty="0">
                <a:latin typeface="Consolas" panose="020B0609020204030204" pitchFamily="49" charset="0"/>
                <a:cs typeface="Consolas" panose="020B0609020204030204" pitchFamily="49" charset="0"/>
              </a:rPr>
              <a:t> </a:t>
            </a:r>
            <a:r>
              <a:rPr lang="en-US" sz="900" dirty="0" smtClean="0"/>
              <a:t>  needs two   </a:t>
            </a:r>
            <a:r>
              <a:rPr lang="en-US" sz="800" b="1" i="1" dirty="0" err="1">
                <a:latin typeface="Consolas" panose="020B0609020204030204" pitchFamily="49" charset="0"/>
                <a:cs typeface="Consolas" panose="020B0609020204030204" pitchFamily="49" charset="0"/>
              </a:rPr>
              <a:t>rg.Point</a:t>
            </a:r>
            <a:r>
              <a:rPr lang="en-US" sz="800" b="1" i="1" dirty="0">
                <a:latin typeface="Consolas" panose="020B0609020204030204" pitchFamily="49" charset="0"/>
                <a:cs typeface="Consolas" panose="020B0609020204030204" pitchFamily="49" charset="0"/>
              </a:rPr>
              <a:t> </a:t>
            </a:r>
            <a:r>
              <a:rPr lang="en-US" sz="900" dirty="0" smtClean="0"/>
              <a:t> objects, but this code gives an </a:t>
            </a:r>
            <a:r>
              <a:rPr lang="en-US" sz="800" b="1" i="1" dirty="0">
                <a:latin typeface="Consolas" panose="020B0609020204030204" pitchFamily="49" charset="0"/>
                <a:cs typeface="Consolas" panose="020B0609020204030204" pitchFamily="49" charset="0"/>
              </a:rPr>
              <a:t>x </a:t>
            </a:r>
            <a:r>
              <a:rPr lang="en-US" sz="900" dirty="0" smtClean="0"/>
              <a:t>(which is an </a:t>
            </a:r>
            <a:r>
              <a:rPr lang="en-US" sz="800" b="1" i="1" dirty="0" err="1">
                <a:latin typeface="Consolas" panose="020B0609020204030204" pitchFamily="49" charset="0"/>
                <a:cs typeface="Consolas" panose="020B0609020204030204" pitchFamily="49" charset="0"/>
              </a:rPr>
              <a:t>int</a:t>
            </a:r>
            <a:r>
              <a:rPr lang="en-US" sz="900" dirty="0" smtClean="0"/>
              <a:t>) and a </a:t>
            </a:r>
            <a:r>
              <a:rPr lang="en-US" sz="800" b="1" i="1" dirty="0">
                <a:latin typeface="Consolas" panose="020B0609020204030204" pitchFamily="49" charset="0"/>
                <a:cs typeface="Consolas" panose="020B0609020204030204" pitchFamily="49" charset="0"/>
              </a:rPr>
              <a:t>y</a:t>
            </a:r>
            <a:r>
              <a:rPr lang="en-US" sz="900" dirty="0" smtClean="0"/>
              <a:t> (also an </a:t>
            </a:r>
            <a:r>
              <a:rPr lang="en-US" sz="800" b="1" i="1" dirty="0" err="1">
                <a:latin typeface="Consolas" panose="020B0609020204030204" pitchFamily="49" charset="0"/>
                <a:cs typeface="Consolas" panose="020B0609020204030204" pitchFamily="49" charset="0"/>
              </a:rPr>
              <a:t>int</a:t>
            </a:r>
            <a:r>
              <a:rPr lang="en-US" sz="900" dirty="0" smtClean="0"/>
              <a:t>).  The author of the code perhaps intended to write:</a:t>
            </a:r>
          </a:p>
          <a:p>
            <a:pPr>
              <a:spcBef>
                <a:spcPts val="300"/>
              </a:spcBef>
            </a:pPr>
            <a:r>
              <a:rPr lang="en-US" sz="800" dirty="0" smtClean="0">
                <a:solidFill>
                  <a:srgbClr val="000000"/>
                </a:solidFill>
                <a:latin typeface="Consolas"/>
              </a:rPr>
              <a:t>       </a:t>
            </a:r>
            <a:r>
              <a:rPr lang="en-US" sz="800" b="1" dirty="0" smtClean="0">
                <a:solidFill>
                  <a:srgbClr val="000000"/>
                </a:solidFill>
                <a:latin typeface="Consolas"/>
              </a:rPr>
              <a:t>oval </a:t>
            </a:r>
            <a:r>
              <a:rPr lang="en-US" sz="800" b="1" dirty="0">
                <a:solidFill>
                  <a:srgbClr val="000000"/>
                </a:solidFill>
                <a:latin typeface="Consolas"/>
              </a:rPr>
              <a:t>= </a:t>
            </a:r>
            <a:r>
              <a:rPr lang="en-US" sz="800" b="1" dirty="0" err="1" smtClean="0">
                <a:solidFill>
                  <a:srgbClr val="000000"/>
                </a:solidFill>
                <a:latin typeface="Consolas"/>
              </a:rPr>
              <a:t>rg.Ellipse</a:t>
            </a:r>
            <a:r>
              <a:rPr lang="en-US" sz="800" b="1" dirty="0" smtClean="0">
                <a:solidFill>
                  <a:srgbClr val="000000"/>
                </a:solidFill>
                <a:latin typeface="Consolas"/>
              </a:rPr>
              <a:t>(rectangle.corner_1, rectangle.corner_2)</a:t>
            </a:r>
            <a:endParaRPr lang="en-US" sz="800" b="1" dirty="0" smtClean="0"/>
          </a:p>
        </p:txBody>
      </p:sp>
      <p:sp>
        <p:nvSpPr>
          <p:cNvPr id="5" name="Rounded Rectangle 4"/>
          <p:cNvSpPr/>
          <p:nvPr/>
        </p:nvSpPr>
        <p:spPr>
          <a:xfrm>
            <a:off x="487362" y="808474"/>
            <a:ext cx="1130278" cy="228601"/>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4331017" y="1031677"/>
            <a:ext cx="1371600" cy="58477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wrap="square" tIns="45720" rtlCol="0" anchor="ctr">
            <a:spAutoFit/>
          </a:bodyPr>
          <a:lstStyle/>
          <a:p>
            <a:r>
              <a:rPr lang="en-US" sz="800" dirty="0" smtClean="0">
                <a:solidFill>
                  <a:schemeClr val="tx1"/>
                </a:solidFill>
              </a:rPr>
              <a:t>The error message (in red) was generated by a statement in </a:t>
            </a:r>
            <a:r>
              <a:rPr lang="en-US" sz="800" dirty="0" err="1" smtClean="0">
                <a:solidFill>
                  <a:schemeClr val="tx1"/>
                </a:solidFill>
              </a:rPr>
              <a:t>rosegraphics</a:t>
            </a:r>
            <a:r>
              <a:rPr lang="en-US" sz="800" dirty="0" smtClean="0">
                <a:solidFill>
                  <a:schemeClr val="tx1"/>
                </a:solidFill>
              </a:rPr>
              <a:t>, shown here (also in red).  </a:t>
            </a:r>
          </a:p>
        </p:txBody>
      </p:sp>
      <p:cxnSp>
        <p:nvCxnSpPr>
          <p:cNvPr id="8" name="Straight Arrow Connector 7"/>
          <p:cNvCxnSpPr/>
          <p:nvPr/>
        </p:nvCxnSpPr>
        <p:spPr>
          <a:xfrm flipH="1" flipV="1">
            <a:off x="4068762" y="1508919"/>
            <a:ext cx="301308" cy="38873"/>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0" name="Rounded Rectangle 9"/>
          <p:cNvSpPr/>
          <p:nvPr/>
        </p:nvSpPr>
        <p:spPr>
          <a:xfrm>
            <a:off x="450169" y="168967"/>
            <a:ext cx="1408793" cy="263352"/>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ounded Rectangle 12"/>
          <p:cNvSpPr/>
          <p:nvPr/>
        </p:nvSpPr>
        <p:spPr>
          <a:xfrm>
            <a:off x="2614940" y="803077"/>
            <a:ext cx="1231244" cy="228601"/>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Arrow Connector 16"/>
          <p:cNvCxnSpPr/>
          <p:nvPr/>
        </p:nvCxnSpPr>
        <p:spPr>
          <a:xfrm flipH="1" flipV="1">
            <a:off x="3154362" y="1863328"/>
            <a:ext cx="266700" cy="221974"/>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7" name="Rectangle 26"/>
          <p:cNvSpPr/>
          <p:nvPr/>
        </p:nvSpPr>
        <p:spPr>
          <a:xfrm>
            <a:off x="3382962" y="1863328"/>
            <a:ext cx="2215823" cy="338554"/>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wrap="square" tIns="45720" rtlCol="0" anchor="ctr">
            <a:spAutoFit/>
          </a:bodyPr>
          <a:lstStyle/>
          <a:p>
            <a:r>
              <a:rPr lang="en-US" sz="800" dirty="0" smtClean="0">
                <a:solidFill>
                  <a:schemeClr val="tx1"/>
                </a:solidFill>
              </a:rPr>
              <a:t>The line in the student’s code that led to the error message is the line shown here, in black.</a:t>
            </a:r>
            <a:endParaRPr lang="en-US" sz="800" dirty="0">
              <a:solidFill>
                <a:schemeClr val="tx1"/>
              </a:solidFill>
            </a:endParaRPr>
          </a:p>
        </p:txBody>
      </p:sp>
    </p:spTree>
    <p:extLst>
      <p:ext uri="{BB962C8B-B14F-4D97-AF65-F5344CB8AC3E}">
        <p14:creationId xmlns:p14="http://schemas.microsoft.com/office/powerpoint/2010/main" val="39739309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82563" y="746919"/>
            <a:ext cx="5562600" cy="3608680"/>
          </a:xfrm>
          <a:prstGeom prst="rect">
            <a:avLst/>
          </a:prstGeom>
          <a:noFill/>
          <a:ln w="25400">
            <a:solidFill>
              <a:srgbClr val="0070C0"/>
            </a:solidFill>
          </a:ln>
        </p:spPr>
        <p:txBody>
          <a:bodyPr wrap="square" lIns="182880" tIns="91440" rIns="182880" bIns="91440" rtlCol="0">
            <a:spAutoFit/>
          </a:bodyPr>
          <a:lstStyle/>
          <a:p>
            <a:pPr>
              <a:spcBef>
                <a:spcPts val="600"/>
              </a:spcBef>
            </a:pPr>
            <a:r>
              <a:rPr lang="en-US" sz="1000" b="1" i="1" dirty="0" smtClean="0"/>
              <a:t>Example error message, with a key phrase circled:</a:t>
            </a:r>
          </a:p>
          <a:p>
            <a:pPr>
              <a:spcBef>
                <a:spcPts val="300"/>
              </a:spcBef>
            </a:pPr>
            <a:r>
              <a:rPr lang="en-US" sz="1000" dirty="0" smtClean="0">
                <a:solidFill>
                  <a:srgbClr val="FF0000"/>
                </a:solidFill>
                <a:latin typeface="Consolas"/>
              </a:rPr>
              <a:t>	</a:t>
            </a:r>
            <a:r>
              <a:rPr lang="en-US" sz="1000" dirty="0" err="1" smtClean="0">
                <a:solidFill>
                  <a:srgbClr val="FF0000"/>
                </a:solidFill>
                <a:latin typeface="Consolas"/>
              </a:rPr>
              <a:t>TypeError</a:t>
            </a:r>
            <a:r>
              <a:rPr lang="en-US" sz="1000" dirty="0">
                <a:solidFill>
                  <a:srgbClr val="FF0000"/>
                </a:solidFill>
                <a:latin typeface="Consolas"/>
              </a:rPr>
              <a:t>: 'tuple' object </a:t>
            </a:r>
            <a:r>
              <a:rPr lang="en-US" sz="1000" dirty="0" smtClean="0">
                <a:solidFill>
                  <a:srgbClr val="FF0000"/>
                </a:solidFill>
                <a:latin typeface="Consolas"/>
              </a:rPr>
              <a:t>does </a:t>
            </a:r>
            <a:r>
              <a:rPr lang="en-US" sz="1000" dirty="0">
                <a:solidFill>
                  <a:srgbClr val="FF0000"/>
                </a:solidFill>
                <a:latin typeface="Consolas"/>
              </a:rPr>
              <a:t>not </a:t>
            </a:r>
            <a:r>
              <a:rPr lang="en-US" sz="1000" dirty="0" smtClean="0">
                <a:solidFill>
                  <a:srgbClr val="FF0000"/>
                </a:solidFill>
                <a:latin typeface="Consolas"/>
              </a:rPr>
              <a:t>support  </a:t>
            </a:r>
            <a:r>
              <a:rPr lang="en-US" sz="1000" i="1" dirty="0">
                <a:solidFill>
                  <a:srgbClr val="FF0000"/>
                </a:solidFill>
                <a:latin typeface="Consolas"/>
              </a:rPr>
              <a:t>item </a:t>
            </a:r>
            <a:r>
              <a:rPr lang="en-US" sz="1000" i="1" dirty="0" smtClean="0">
                <a:solidFill>
                  <a:srgbClr val="FF0000"/>
                </a:solidFill>
                <a:latin typeface="Consolas"/>
              </a:rPr>
              <a:t>assignment</a:t>
            </a:r>
            <a:endParaRPr lang="en-US" sz="1000" dirty="0" smtClean="0"/>
          </a:p>
          <a:p>
            <a:pPr>
              <a:spcBef>
                <a:spcPts val="1200"/>
              </a:spcBef>
            </a:pPr>
            <a:r>
              <a:rPr lang="en-US" sz="1000" b="1" i="1" dirty="0" smtClean="0"/>
              <a:t>Example code that produced the error message:</a:t>
            </a:r>
          </a:p>
          <a:p>
            <a:pPr>
              <a:spcBef>
                <a:spcPts val="300"/>
              </a:spcBef>
            </a:pPr>
            <a:r>
              <a:rPr lang="en-US" sz="1000" dirty="0" smtClean="0">
                <a:solidFill>
                  <a:srgbClr val="FF0000"/>
                </a:solidFill>
                <a:latin typeface="Consolas"/>
              </a:rPr>
              <a:t>	</a:t>
            </a:r>
            <a:r>
              <a:rPr lang="en-US" sz="1000" dirty="0" err="1" smtClean="0">
                <a:solidFill>
                  <a:srgbClr val="FF0000"/>
                </a:solidFill>
                <a:latin typeface="Consolas"/>
              </a:rPr>
              <a:t>list_of_integers</a:t>
            </a:r>
            <a:r>
              <a:rPr lang="en-US" sz="1000" dirty="0" smtClean="0">
                <a:solidFill>
                  <a:srgbClr val="FF0000"/>
                </a:solidFill>
                <a:latin typeface="Consolas"/>
              </a:rPr>
              <a:t>[k</a:t>
            </a:r>
            <a:r>
              <a:rPr lang="en-US" sz="1000" dirty="0">
                <a:solidFill>
                  <a:srgbClr val="FF0000"/>
                </a:solidFill>
                <a:latin typeface="Consolas"/>
              </a:rPr>
              <a:t>] = </a:t>
            </a:r>
            <a:r>
              <a:rPr lang="en-US" sz="1000" dirty="0" err="1">
                <a:solidFill>
                  <a:srgbClr val="FF0000"/>
                </a:solidFill>
                <a:latin typeface="Consolas"/>
              </a:rPr>
              <a:t>list_of_integers</a:t>
            </a:r>
            <a:r>
              <a:rPr lang="en-US" sz="1000" dirty="0">
                <a:solidFill>
                  <a:srgbClr val="FF0000"/>
                </a:solidFill>
                <a:latin typeface="Consolas"/>
              </a:rPr>
              <a:t>[last - k</a:t>
            </a:r>
            <a:r>
              <a:rPr lang="en-US" sz="1000" dirty="0" smtClean="0">
                <a:solidFill>
                  <a:srgbClr val="FF0000"/>
                </a:solidFill>
                <a:latin typeface="Consolas"/>
              </a:rPr>
              <a:t>]</a:t>
            </a:r>
            <a:endParaRPr lang="en-US" sz="1000" dirty="0">
              <a:solidFill>
                <a:srgbClr val="FF0000"/>
              </a:solidFill>
              <a:latin typeface="Consolas"/>
            </a:endParaRPr>
          </a:p>
          <a:p>
            <a:pPr>
              <a:spcBef>
                <a:spcPts val="1200"/>
              </a:spcBef>
            </a:pPr>
            <a:r>
              <a:rPr lang="en-US" sz="1000" b="1" i="1" dirty="0" smtClean="0"/>
              <a:t>Explanation:</a:t>
            </a:r>
            <a:endParaRPr lang="en-US" sz="1000" dirty="0"/>
          </a:p>
          <a:p>
            <a:pPr marL="171450" indent="-171450">
              <a:spcBef>
                <a:spcPts val="300"/>
              </a:spcBef>
              <a:buFont typeface="Arial" panose="020B0604020202020204" pitchFamily="34" charset="0"/>
              <a:buChar char="•"/>
            </a:pPr>
            <a:r>
              <a:rPr lang="en-US" sz="1000" dirty="0" smtClean="0"/>
              <a:t>“Assignment” means an   </a:t>
            </a:r>
            <a:r>
              <a:rPr lang="en-US" sz="1000" dirty="0" smtClean="0">
                <a:solidFill>
                  <a:srgbClr val="0070C0"/>
                </a:solidFill>
                <a:latin typeface="Consolas" panose="020B0609020204030204" pitchFamily="49" charset="0"/>
                <a:cs typeface="Consolas" panose="020B0609020204030204" pitchFamily="49" charset="0"/>
              </a:rPr>
              <a:t>=</a:t>
            </a:r>
            <a:r>
              <a:rPr lang="en-US" sz="1000" dirty="0" smtClean="0"/>
              <a:t>   sign.</a:t>
            </a:r>
          </a:p>
          <a:p>
            <a:pPr marL="171450" indent="-171450">
              <a:spcBef>
                <a:spcPts val="300"/>
              </a:spcBef>
              <a:buFont typeface="Arial" panose="020B0604020202020204" pitchFamily="34" charset="0"/>
              <a:buChar char="•"/>
            </a:pPr>
            <a:r>
              <a:rPr lang="en-US" sz="1000" dirty="0" smtClean="0"/>
              <a:t>“Item assignment” means that the assignment is to an item in a sequence, as in</a:t>
            </a:r>
            <a:br>
              <a:rPr lang="en-US" sz="1000" dirty="0" smtClean="0"/>
            </a:br>
            <a:r>
              <a:rPr lang="en-US" sz="1000" dirty="0" smtClean="0"/>
              <a:t>	</a:t>
            </a:r>
            <a:r>
              <a:rPr lang="en-US" sz="1000" b="1" dirty="0" smtClean="0">
                <a:solidFill>
                  <a:srgbClr val="0070C0"/>
                </a:solidFill>
                <a:latin typeface="Consolas" panose="020B0609020204030204" pitchFamily="49" charset="0"/>
                <a:cs typeface="Consolas" panose="020B0609020204030204" pitchFamily="49" charset="0"/>
              </a:rPr>
              <a:t>blah[k] = ...</a:t>
            </a:r>
          </a:p>
          <a:p>
            <a:pPr marL="171450" indent="-171450">
              <a:spcBef>
                <a:spcPts val="300"/>
              </a:spcBef>
              <a:buFont typeface="Arial" panose="020B0604020202020204" pitchFamily="34" charset="0"/>
              <a:buChar char="•"/>
            </a:pPr>
            <a:r>
              <a:rPr lang="en-US" sz="1000" dirty="0" smtClean="0"/>
              <a:t>“Tuple object” means an object that is a tuple, as in </a:t>
            </a:r>
            <a:r>
              <a:rPr lang="en-US" sz="1000" b="1" dirty="0" smtClean="0">
                <a:solidFill>
                  <a:srgbClr val="0070C0"/>
                </a:solidFill>
                <a:latin typeface="Consolas" panose="020B0609020204030204" pitchFamily="49" charset="0"/>
                <a:cs typeface="Consolas" panose="020B0609020204030204" pitchFamily="49" charset="0"/>
              </a:rPr>
              <a:t>(3, 29, 1, 4)</a:t>
            </a:r>
            <a:r>
              <a:rPr lang="en-US" sz="1000" dirty="0" smtClean="0"/>
              <a:t>.</a:t>
            </a:r>
          </a:p>
          <a:p>
            <a:pPr marL="171450" indent="-171450">
              <a:spcBef>
                <a:spcPts val="300"/>
              </a:spcBef>
              <a:buFont typeface="Arial" panose="020B0604020202020204" pitchFamily="34" charset="0"/>
              <a:buChar char="•"/>
            </a:pPr>
            <a:r>
              <a:rPr lang="en-US" sz="1000" dirty="0" smtClean="0"/>
              <a:t>So this message is saying that you cannot assign a value to an item in a TUPLE.  Hopefully that triggers your memory (or you look up in the videos et al) that </a:t>
            </a:r>
            <a:r>
              <a:rPr lang="en-US" sz="1000" b="1" i="1" dirty="0" smtClean="0"/>
              <a:t>tuples are immutable</a:t>
            </a:r>
            <a:r>
              <a:rPr lang="en-US" sz="1000" dirty="0" smtClean="0"/>
              <a:t>.  So the problem is that you are trying to mutate a tuple.</a:t>
            </a:r>
          </a:p>
          <a:p>
            <a:pPr lvl="1">
              <a:spcBef>
                <a:spcPts val="300"/>
              </a:spcBef>
            </a:pPr>
            <a:r>
              <a:rPr lang="en-US" sz="1000" dirty="0" smtClean="0"/>
              <a:t>So in the code above, it looks like   </a:t>
            </a:r>
            <a:r>
              <a:rPr lang="en-US" sz="1000" i="1" dirty="0" err="1" smtClean="0"/>
              <a:t>LIST_of_integers</a:t>
            </a:r>
            <a:r>
              <a:rPr lang="en-US" sz="1000" dirty="0" smtClean="0"/>
              <a:t>   is a TUPLE (despite its name) when it should be a LIST.  You can verify this by putting a PRINT statement just before the line that broke and re-running:</a:t>
            </a:r>
          </a:p>
          <a:p>
            <a:pPr lvl="1">
              <a:spcBef>
                <a:spcPts val="300"/>
              </a:spcBef>
            </a:pPr>
            <a:r>
              <a:rPr lang="en-US" sz="1000" dirty="0" smtClean="0"/>
              <a:t>	print(</a:t>
            </a:r>
            <a:r>
              <a:rPr lang="en-US" sz="1000" dirty="0" err="1" smtClean="0"/>
              <a:t>list_of_integers</a:t>
            </a:r>
            <a:r>
              <a:rPr lang="en-US" sz="1000" dirty="0" smtClean="0"/>
              <a:t>)</a:t>
            </a:r>
          </a:p>
          <a:p>
            <a:pPr lvl="1">
              <a:spcBef>
                <a:spcPts val="300"/>
              </a:spcBef>
            </a:pPr>
            <a:r>
              <a:rPr lang="en-US" sz="1000" dirty="0" smtClean="0"/>
              <a:t>Ultimately, this might be an error in the testing code (</a:t>
            </a:r>
            <a:r>
              <a:rPr lang="en-US" sz="1000" dirty="0" err="1" smtClean="0"/>
              <a:t>inadventently</a:t>
            </a:r>
            <a:r>
              <a:rPr lang="en-US" sz="1000" dirty="0" smtClean="0"/>
              <a:t> sending a TUPLE where the function demands a LIST).</a:t>
            </a:r>
          </a:p>
        </p:txBody>
      </p:sp>
      <p:sp>
        <p:nvSpPr>
          <p:cNvPr id="5" name="Rounded Rectangle 4"/>
          <p:cNvSpPr/>
          <p:nvPr/>
        </p:nvSpPr>
        <p:spPr>
          <a:xfrm>
            <a:off x="3992562" y="987054"/>
            <a:ext cx="1162368" cy="227983"/>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34961" y="61119"/>
            <a:ext cx="5410201" cy="692497"/>
          </a:xfrm>
          <a:prstGeom prst="rect">
            <a:avLst/>
          </a:prstGeom>
          <a:solidFill>
            <a:srgbClr val="FFFF00"/>
          </a:solidFill>
          <a:ln w="25400">
            <a:solidFill>
              <a:srgbClr val="0070C0"/>
            </a:solidFill>
          </a:ln>
        </p:spPr>
        <p:txBody>
          <a:bodyPr wrap="square" lIns="182880" tIns="91440" rIns="182880" bIns="91440" rtlCol="0">
            <a:spAutoFit/>
          </a:bodyPr>
          <a:lstStyle/>
          <a:p>
            <a:pPr>
              <a:spcBef>
                <a:spcPts val="600"/>
              </a:spcBef>
            </a:pPr>
            <a:r>
              <a:rPr lang="en-US" sz="1400" dirty="0" err="1">
                <a:latin typeface="Consolas"/>
              </a:rPr>
              <a:t>TypeError</a:t>
            </a:r>
            <a:r>
              <a:rPr lang="en-US" sz="1400" dirty="0" smtClean="0">
                <a:latin typeface="Consolas"/>
              </a:rPr>
              <a:t>:</a:t>
            </a:r>
            <a:endParaRPr lang="en-US" sz="1400" dirty="0">
              <a:latin typeface="Consolas"/>
            </a:endParaRPr>
          </a:p>
          <a:p>
            <a:pPr>
              <a:spcBef>
                <a:spcPts val="600"/>
              </a:spcBef>
            </a:pPr>
            <a:r>
              <a:rPr lang="en-US" sz="1400" dirty="0" smtClean="0">
                <a:latin typeface="Consolas"/>
              </a:rPr>
              <a:t>   </a:t>
            </a:r>
            <a:r>
              <a:rPr lang="en-US" sz="1400" i="1" dirty="0" smtClean="0">
                <a:latin typeface="Consolas"/>
              </a:rPr>
              <a:t>BLAH</a:t>
            </a:r>
            <a:r>
              <a:rPr lang="en-US" sz="1400" dirty="0" smtClean="0">
                <a:latin typeface="Consolas"/>
              </a:rPr>
              <a:t> object </a:t>
            </a:r>
            <a:r>
              <a:rPr lang="en-US" sz="1400" dirty="0">
                <a:latin typeface="Consolas"/>
              </a:rPr>
              <a:t>does not support  </a:t>
            </a:r>
            <a:r>
              <a:rPr lang="en-US" sz="1400" b="1" i="1" dirty="0">
                <a:latin typeface="Consolas"/>
              </a:rPr>
              <a:t>item </a:t>
            </a:r>
            <a:r>
              <a:rPr lang="en-US" sz="1400" b="1" i="1" dirty="0" smtClean="0">
                <a:latin typeface="Consolas"/>
              </a:rPr>
              <a:t>assignment</a:t>
            </a:r>
            <a:endParaRPr lang="en-US" sz="1400" b="1" i="1" dirty="0">
              <a:latin typeface="Consolas"/>
            </a:endParaRPr>
          </a:p>
        </p:txBody>
      </p:sp>
      <p:sp>
        <p:nvSpPr>
          <p:cNvPr id="7" name="Rounded Rectangle 6"/>
          <p:cNvSpPr/>
          <p:nvPr/>
        </p:nvSpPr>
        <p:spPr>
          <a:xfrm>
            <a:off x="3687762" y="407367"/>
            <a:ext cx="1676400" cy="263352"/>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031627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 will be adding more examples of error messages (and what they mean) over the next couple of days.</a:t>
            </a:r>
            <a:endParaRPr lang="en-US" dirty="0"/>
          </a:p>
        </p:txBody>
      </p:sp>
    </p:spTree>
    <p:extLst>
      <p:ext uri="{BB962C8B-B14F-4D97-AF65-F5344CB8AC3E}">
        <p14:creationId xmlns:p14="http://schemas.microsoft.com/office/powerpoint/2010/main" val="145776745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3644</TotalTime>
  <Words>824</Words>
  <Application>Microsoft Macintosh PowerPoint</Application>
  <PresentationFormat>Custom</PresentationFormat>
  <Paragraphs>87</Paragraphs>
  <Slides>9</Slides>
  <Notes>0</Notes>
  <HiddenSlides>1</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Consolas</vt:lpstr>
      <vt:lpstr>Office Theme</vt:lpstr>
      <vt:lpstr>What to do when you get a run-time error message</vt:lpstr>
      <vt:lpstr>PowerPoint Presentation</vt:lpstr>
      <vt:lpstr>PowerPoint Presentation</vt:lpstr>
      <vt:lpstr>PowerPoint Presentation</vt:lpstr>
      <vt:lpstr>What to do when you get a run-time error message</vt:lpstr>
      <vt:lpstr>PowerPoint Presentation</vt:lpstr>
      <vt:lpstr>PowerPoint Presentation</vt:lpstr>
      <vt:lpstr>PowerPoint Presentation</vt:lpstr>
      <vt:lpstr>PowerPoint Presentation</vt:lpstr>
    </vt:vector>
  </TitlesOfParts>
  <Company>CSSE Department, RHIT</Company>
  <LinksUpToDate>false</LinksUpToDate>
  <SharedDoc>false</SharedDoc>
  <HyperlinksChanged>false</HyperlinksChanged>
  <AppVersion>15.0034</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Mutchler</dc:creator>
  <cp:lastModifiedBy>Microsoft Office User</cp:lastModifiedBy>
  <cp:revision>61</cp:revision>
  <dcterms:created xsi:type="dcterms:W3CDTF">2015-07-22T20:35:41Z</dcterms:created>
  <dcterms:modified xsi:type="dcterms:W3CDTF">2017-06-13T15:08:30Z</dcterms:modified>
</cp:coreProperties>
</file>