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65" r:id="rId3"/>
    <p:sldId id="267" r:id="rId4"/>
    <p:sldId id="268" r:id="rId5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5" d="100"/>
          <a:sy n="145" d="100"/>
        </p:scale>
        <p:origin x="-69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3/25/2013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7" Type="http://schemas.openxmlformats.org/officeDocument/2006/relationships/image" Target="../media/image3.pn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478354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>
                <a:solidFill>
                  <a:srgbClr val="FF0000"/>
                </a:solidFill>
                <a:latin typeface="Tw Cen MT" pitchFamily="34" charset="0"/>
              </a:rPr>
              <a:t>Sequences</a:t>
            </a:r>
            <a:r>
              <a:rPr lang="en-US" sz="3600" b="1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3600" b="1" dirty="0" smtClean="0">
                <a:latin typeface="Tw Cen MT" pitchFamily="34" charset="0"/>
              </a:rPr>
              <a:t>and 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Indexing</a:t>
            </a:r>
            <a:endParaRPr lang="en-US" sz="3600" b="1" i="1" dirty="0">
              <a:solidFill>
                <a:srgbClr val="0070C0"/>
              </a:solidFill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48609" y="1352550"/>
            <a:ext cx="5943600" cy="12573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For example: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   </a:t>
            </a:r>
            <a:r>
              <a:rPr lang="en-US" sz="1400" b="1" i="1" dirty="0">
                <a:solidFill>
                  <a:srgbClr val="FF0000"/>
                </a:solidFill>
              </a:rPr>
              <a:t>list</a:t>
            </a:r>
            <a:r>
              <a:rPr lang="en-US" sz="1400" dirty="0" smtClean="0">
                <a:solidFill>
                  <a:schemeClr val="tx1"/>
                </a:solidFill>
              </a:rPr>
              <a:t>:		</a:t>
            </a:r>
            <a:r>
              <a:rPr lang="en-US" sz="1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'red'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'white'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'blue'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]</a:t>
            </a:r>
            <a:endParaRPr lang="en-US" sz="14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   </a:t>
            </a:r>
            <a:r>
              <a:rPr lang="en-US" sz="1400" b="1" i="1" dirty="0">
                <a:solidFill>
                  <a:srgbClr val="FF0000"/>
                </a:solidFill>
              </a:rPr>
              <a:t>string</a:t>
            </a:r>
            <a:r>
              <a:rPr lang="en-US" sz="1400" dirty="0">
                <a:solidFill>
                  <a:schemeClr val="tx1"/>
                </a:solidFill>
              </a:rPr>
              <a:t>:	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'Check out Joan Osborne, super musician'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   </a:t>
            </a:r>
            <a:r>
              <a:rPr lang="en-US" sz="1400" b="1" i="1" dirty="0" smtClean="0">
                <a:solidFill>
                  <a:srgbClr val="FF0000"/>
                </a:solidFill>
              </a:rPr>
              <a:t>tuple</a:t>
            </a:r>
            <a:r>
              <a:rPr lang="en-US" sz="1400" dirty="0">
                <a:solidFill>
                  <a:schemeClr val="tx1"/>
                </a:solidFill>
              </a:rPr>
              <a:t>:	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(800, 400, 310)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646" y="969351"/>
            <a:ext cx="2229954" cy="31547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dirty="0" smtClean="0">
                <a:latin typeface="Tw Cen MT" pitchFamily="34" charset="0"/>
              </a:rPr>
              <a:t>A </a:t>
            </a: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sequence</a:t>
            </a:r>
            <a:r>
              <a:rPr lang="en-US" sz="2000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is a type of thing that represents a:</a:t>
            </a:r>
          </a:p>
          <a:p>
            <a:pPr marL="283464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Tw Cen MT" pitchFamily="34" charset="0"/>
              </a:rPr>
              <a:t>Finite, ordered </a:t>
            </a:r>
            <a:r>
              <a:rPr lang="en-US" sz="2000" b="1" i="1" dirty="0" smtClean="0">
                <a:solidFill>
                  <a:srgbClr val="0070C0"/>
                </a:solidFill>
                <a:latin typeface="Tw Cen MT" pitchFamily="34" charset="0"/>
              </a:rPr>
              <a:t>collection</a:t>
            </a:r>
            <a:r>
              <a:rPr lang="en-US" sz="2000" dirty="0" smtClean="0">
                <a:solidFill>
                  <a:srgbClr val="0070C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of things</a:t>
            </a:r>
          </a:p>
          <a:p>
            <a:pPr marL="283464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srgbClr val="0070C0"/>
                </a:solidFill>
                <a:latin typeface="Tw Cen MT" pitchFamily="34" charset="0"/>
              </a:rPr>
              <a:t>Indexed</a:t>
            </a:r>
            <a:r>
              <a:rPr lang="en-US" sz="2000" dirty="0">
                <a:latin typeface="Tw Cen MT" pitchFamily="34" charset="0"/>
              </a:rPr>
              <a:t> by non-negative integers</a:t>
            </a:r>
            <a:r>
              <a:rPr lang="en-US" sz="2000" dirty="0" smtClean="0">
                <a:latin typeface="Tw Cen MT" pitchFamily="34" charset="0"/>
              </a:rPr>
              <a:t>.</a:t>
            </a:r>
            <a:endParaRPr lang="en-US" sz="2000" dirty="0">
              <a:latin typeface="Tw Cen MT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48609" y="2800350"/>
            <a:ext cx="5970104" cy="19373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You can still get to the </a:t>
            </a:r>
            <a:r>
              <a:rPr lang="en-US" sz="1400" b="1" i="1" dirty="0">
                <a:solidFill>
                  <a:srgbClr val="FF0000"/>
                </a:solidFill>
                <a:latin typeface="Tw Cen MT" pitchFamily="34" charset="0"/>
              </a:rPr>
              <a:t>items</a:t>
            </a:r>
            <a:r>
              <a:rPr lang="en-US" sz="1400" dirty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(aka </a:t>
            </a:r>
            <a:r>
              <a:rPr lang="en-US" sz="1400" b="1" i="1" dirty="0" smtClean="0">
                <a:solidFill>
                  <a:srgbClr val="FF0000"/>
                </a:solidFill>
                <a:latin typeface="Tw Cen MT" pitchFamily="34" charset="0"/>
              </a:rPr>
              <a:t>elements</a:t>
            </a:r>
            <a:r>
              <a:rPr lang="en-US" sz="1400" dirty="0" smtClean="0">
                <a:solidFill>
                  <a:schemeClr val="tx1"/>
                </a:solidFill>
                <a:latin typeface="Tw Cen MT" pitchFamily="34" charset="0"/>
              </a:rPr>
              <a:t>) in the </a:t>
            </a: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collection, by </a:t>
            </a:r>
            <a:r>
              <a:rPr lang="en-US" sz="1400" b="1" i="1" dirty="0" smtClean="0">
                <a:solidFill>
                  <a:srgbClr val="FF0000"/>
                </a:solidFill>
                <a:latin typeface="Tw Cen MT" pitchFamily="34" charset="0"/>
              </a:rPr>
              <a:t>indexing</a:t>
            </a:r>
            <a:r>
              <a:rPr lang="en-US" sz="1400" dirty="0" smtClean="0">
                <a:solidFill>
                  <a:schemeClr val="tx1"/>
                </a:solidFill>
                <a:latin typeface="Tw Cen MT" pitchFamily="34" charset="0"/>
              </a:rPr>
              <a:t>:</a:t>
            </a:r>
          </a:p>
          <a:p>
            <a:pPr lvl="1">
              <a:lnSpc>
                <a:spcPct val="105000"/>
              </a:lnSpc>
              <a:spcBef>
                <a:spcPts val="1200"/>
              </a:spcBef>
            </a:pP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sz="1400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/>
                <a:ea typeface="Calibri"/>
              </a:rPr>
              <a:t>'blue</a:t>
            </a:r>
            <a:r>
              <a:rPr lang="en-US" sz="1400" b="1" i="1" dirty="0" smtClean="0">
                <a:solidFill>
                  <a:srgbClr val="00B050"/>
                </a:solidFill>
                <a:latin typeface="Consolas"/>
                <a:ea typeface="Calibri"/>
              </a:rPr>
              <a:t>'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 marL="1130564" lvl="2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colors[0]</a:t>
            </a:r>
            <a:r>
              <a:rPr lang="en-US" sz="1400" b="1" dirty="0" smtClean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1400" b="1" dirty="0" smtClean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'red'</a:t>
            </a:r>
            <a:endParaRPr lang="en-US" sz="1400" dirty="0" smtClean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130564" lvl="2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colors[1]</a:t>
            </a:r>
            <a:r>
              <a:rPr lang="en-US" sz="14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14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white'</a:t>
            </a:r>
            <a:endParaRPr lang="en-US" sz="14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130564" lvl="2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colors[2]</a:t>
            </a:r>
            <a:r>
              <a:rPr lang="en-US" sz="14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14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blue'</a:t>
            </a:r>
            <a:endParaRPr lang="en-US" sz="14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838700" y="3512031"/>
            <a:ext cx="163286" cy="17910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12872" y="3512031"/>
            <a:ext cx="473528" cy="55942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1864" y="3512031"/>
            <a:ext cx="1378936" cy="8885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368209" y="3281364"/>
            <a:ext cx="1636824" cy="48081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Indexing starts at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zero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, </a:t>
            </a: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not at one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321825" y="3886757"/>
            <a:ext cx="1742661" cy="100743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  </a:t>
            </a:r>
            <a:r>
              <a:rPr lang="en-US" sz="1200" b="1" i="1" dirty="0" err="1">
                <a:solidFill>
                  <a:srgbClr val="0070C0"/>
                </a:solidFill>
                <a:effectLst/>
                <a:latin typeface="Courier New"/>
                <a:ea typeface="Calibri"/>
                <a:cs typeface="Times New Roman"/>
              </a:rPr>
              <a:t>len</a:t>
            </a: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   function returns the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length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of </a:t>
            </a: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sequence, that is, the number of items in the sequence. 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635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3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74" y="281437"/>
            <a:ext cx="3324261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Looping (“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3600" b="1" i="1" dirty="0" smtClean="0">
                <a:latin typeface="Tw Cen MT" pitchFamily="34" charset="0"/>
              </a:rPr>
              <a:t>”) through the items</a:t>
            </a:r>
            <a:endParaRPr lang="en-US" sz="3600" b="1" i="1" dirty="0">
              <a:latin typeface="Tw Cen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9600" y="115128"/>
            <a:ext cx="4648200" cy="21518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circle = </a:t>
            </a:r>
            <a:r>
              <a:rPr lang="en-US" b="1" dirty="0" err="1">
                <a:solidFill>
                  <a:schemeClr val="tx1"/>
                </a:solidFill>
                <a:latin typeface="Consolas"/>
                <a:ea typeface="Calibri"/>
              </a:rPr>
              <a:t>zg.Circle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(...)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b="1" i="1" dirty="0" smtClean="0">
                <a:solidFill>
                  <a:srgbClr val="00B050"/>
                </a:solidFill>
                <a:latin typeface="Consolas"/>
                <a:ea typeface="Calibri"/>
              </a:rPr>
              <a:t>'blue'</a:t>
            </a:r>
            <a:r>
              <a:rPr lang="en-US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(colors[0])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(colors[1])</a:t>
            </a:r>
            <a:endParaRPr lang="en-US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(colors[2])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  ...</a:t>
            </a:r>
            <a:endParaRPr lang="en-US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2343150"/>
            <a:ext cx="4837568" cy="2133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circle = </a:t>
            </a:r>
            <a:r>
              <a:rPr lang="en-US" b="1" dirty="0" err="1">
                <a:solidFill>
                  <a:schemeClr val="tx1"/>
                </a:solidFill>
                <a:latin typeface="Consolas"/>
                <a:ea typeface="Calibri"/>
              </a:rPr>
              <a:t>zg.Circle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(...)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b="1" i="1" dirty="0" smtClean="0">
                <a:solidFill>
                  <a:srgbClr val="00B050"/>
                </a:solidFill>
                <a:latin typeface="Consolas"/>
                <a:ea typeface="Calibri"/>
              </a:rPr>
              <a:t>'blue'</a:t>
            </a:r>
            <a:r>
              <a:rPr lang="en-US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b="1" dirty="0" smtClean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k </a:t>
            </a:r>
            <a:r>
              <a:rPr lang="en-US" sz="2000" b="1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range(             ):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   </a:t>
            </a:r>
            <a:r>
              <a:rPr lang="en-US" sz="2000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(colors[   ])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99168" y="3562350"/>
            <a:ext cx="1752600" cy="40011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en-US" sz="2000" b="1" dirty="0" err="1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en</a:t>
            </a:r>
            <a:r>
              <a:rPr lang="en-US" sz="2000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(colors)</a:t>
            </a:r>
            <a:endParaRPr lang="en-US" sz="2000" b="1" dirty="0">
              <a:solidFill>
                <a:srgbClr val="7030A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46359" y="3943350"/>
            <a:ext cx="322193" cy="40011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k</a:t>
            </a:r>
            <a:endParaRPr lang="en-US" sz="2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069" y="4617125"/>
            <a:ext cx="8434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 sure that you understand the use of the index </a:t>
            </a:r>
            <a:r>
              <a:rPr lang="en-US" sz="1000" b="1" dirty="0"/>
              <a:t>k</a:t>
            </a:r>
            <a:r>
              <a:rPr lang="en-US" sz="1000" dirty="0"/>
              <a:t> in the above example.  It is not a “magic” symbol; it is just an ordinary variable that goes </a:t>
            </a:r>
            <a:r>
              <a:rPr lang="en-US" sz="1000" b="1" dirty="0"/>
              <a:t>0, 1, 2, ... </a:t>
            </a:r>
            <a:r>
              <a:rPr lang="en-US" sz="1000" dirty="0"/>
              <a:t>per the </a:t>
            </a:r>
            <a:r>
              <a:rPr lang="en-US" sz="1000" b="1" dirty="0"/>
              <a:t>range</a:t>
            </a:r>
            <a:r>
              <a:rPr lang="en-US" sz="1000" dirty="0"/>
              <a:t> statement.  Do you see now why the </a:t>
            </a:r>
            <a:r>
              <a:rPr lang="en-US" sz="1000" b="1" dirty="0"/>
              <a:t>range</a:t>
            </a:r>
            <a:r>
              <a:rPr lang="en-US" sz="1000" dirty="0"/>
              <a:t> statement is defined to start at </a:t>
            </a:r>
            <a:r>
              <a:rPr lang="en-US" sz="1000" b="1" dirty="0"/>
              <a:t>0 </a:t>
            </a:r>
            <a:r>
              <a:rPr lang="en-US" sz="1000" dirty="0"/>
              <a:t>and ends one </a:t>
            </a:r>
            <a:r>
              <a:rPr lang="en-US" sz="1000" i="1" dirty="0"/>
              <a:t>short</a:t>
            </a:r>
            <a:r>
              <a:rPr lang="en-US" sz="1000" dirty="0"/>
              <a:t> of the value of its argument</a:t>
            </a:r>
            <a:r>
              <a:rPr lang="en-US" sz="1000" dirty="0" smtClean="0"/>
              <a:t>?</a:t>
            </a:r>
            <a:endParaRPr lang="en-US" sz="1000" dirty="0"/>
          </a:p>
        </p:txBody>
      </p:sp>
      <p:pic>
        <p:nvPicPr>
          <p:cNvPr id="19" name="Picture 1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69" y="4636329"/>
            <a:ext cx="457200" cy="38227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010400" y="895350"/>
            <a:ext cx="228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010400" y="1200150"/>
            <a:ext cx="228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010400" y="1532283"/>
            <a:ext cx="228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22768" y="3610005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55055" y="4010115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5029200" y="2996573"/>
            <a:ext cx="3966882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20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20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5077054" y="2996572"/>
            <a:ext cx="637946" cy="5657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39000" y="2996571"/>
            <a:ext cx="1371600" cy="5657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6841" y="3019732"/>
            <a:ext cx="912159" cy="5657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667039" y="3019735"/>
            <a:ext cx="318973" cy="5657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920027" y="3451173"/>
            <a:ext cx="318973" cy="5657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03" name="ShockwaveFlash1" r:id="rId2" imgW="1448002" imgH="1523810"/>
        </mc:Choice>
        <mc:Fallback>
          <p:control name="ShockwaveFlash1" r:id="rId2" imgW="1448002" imgH="1523810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95600" y="133350"/>
                  <a:ext cx="1447800" cy="1524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16780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5" grpId="0"/>
      <p:bldP spid="7" grpId="0" animBg="1"/>
      <p:bldP spid="22" grpId="0" animBg="1"/>
      <p:bldP spid="23" grpId="0" animBg="1"/>
      <p:bldP spid="24" grpId="0" animBg="1"/>
      <p:bldP spid="25" grpId="0" animBg="1"/>
      <p:bldP spid="4" grpId="0" animBg="1"/>
      <p:bldP spid="26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74" y="133350"/>
            <a:ext cx="8938408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Looping (“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3600" b="1" i="1" dirty="0" smtClean="0">
                <a:latin typeface="Tw Cen MT" pitchFamily="34" charset="0"/>
              </a:rPr>
              <a:t>”) through the items</a:t>
            </a:r>
            <a:endParaRPr lang="en-US" sz="3600" b="1" i="1" dirty="0">
              <a:latin typeface="Tw Cen MT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2815" y="798857"/>
            <a:ext cx="3966882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20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20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14800" y="1962150"/>
            <a:ext cx="3733800" cy="65494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 // 2 ):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78674" y="903428"/>
            <a:ext cx="4576482" cy="5951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 smtClean="0">
                <a:solidFill>
                  <a:schemeClr val="tx1"/>
                </a:solidFill>
                <a:ea typeface="Calibri"/>
              </a:rPr>
              <a:t>In all these examples, assume that BLAH has 7 items in it.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[0] 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[1] 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[2] ...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[6]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5956" y="1962150"/>
            <a:ext cx="3687418" cy="6713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 smtClean="0">
                <a:solidFill>
                  <a:schemeClr val="tx1"/>
                </a:solidFill>
                <a:ea typeface="Calibri"/>
              </a:rPr>
              <a:t>Iterate through the </a:t>
            </a:r>
            <a:r>
              <a:rPr lang="en-US" sz="1400" b="1" i="1" dirty="0" smtClean="0">
                <a:solidFill>
                  <a:srgbClr val="0070C0"/>
                </a:solidFill>
                <a:ea typeface="Calibri"/>
              </a:rPr>
              <a:t>first half </a:t>
            </a:r>
            <a:r>
              <a:rPr lang="en-US" sz="1400" dirty="0" smtClean="0">
                <a:solidFill>
                  <a:schemeClr val="tx1"/>
                </a:solidFill>
                <a:ea typeface="Calibri"/>
              </a:rPr>
              <a:t>of BLAH: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[0] 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[1]  ...  </a:t>
            </a:r>
            <a:r>
              <a:rPr lang="en-US" sz="1400" b="1" i="1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2</a:t>
            </a:r>
            <a:r>
              <a:rPr lang="en-US" sz="1400" b="1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91200" y="2043111"/>
            <a:ext cx="1447800" cy="22860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114800" y="2785856"/>
            <a:ext cx="4800600" cy="65494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(BLAH) // 2,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(BLAH)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5956" y="2785856"/>
            <a:ext cx="3687418" cy="6713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 smtClean="0">
                <a:solidFill>
                  <a:schemeClr val="tx1"/>
                </a:solidFill>
                <a:ea typeface="Calibri"/>
              </a:rPr>
              <a:t>Iterate through the </a:t>
            </a:r>
            <a:r>
              <a:rPr lang="en-US" sz="1400" b="1" i="1" dirty="0" smtClean="0">
                <a:solidFill>
                  <a:srgbClr val="0070C0"/>
                </a:solidFill>
                <a:ea typeface="Calibri"/>
              </a:rPr>
              <a:t>second half </a:t>
            </a:r>
            <a:r>
              <a:rPr lang="en-US" sz="1400" dirty="0" smtClean="0">
                <a:solidFill>
                  <a:schemeClr val="tx1"/>
                </a:solidFill>
                <a:ea typeface="Calibri"/>
              </a:rPr>
              <a:t>of BLAH: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[3]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[4]  ...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[6]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811078" y="2812981"/>
            <a:ext cx="2494722" cy="3003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111487" y="3609562"/>
            <a:ext cx="4800600" cy="65494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(BLAH) - 1, -1, -1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2643" y="3609562"/>
            <a:ext cx="3687418" cy="6713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 smtClean="0">
                <a:solidFill>
                  <a:schemeClr val="tx1"/>
                </a:solidFill>
                <a:ea typeface="Calibri"/>
              </a:rPr>
              <a:t>Iterate through BLAH, </a:t>
            </a:r>
            <a:r>
              <a:rPr lang="en-US" sz="1400" b="1" i="1" dirty="0" smtClean="0">
                <a:solidFill>
                  <a:srgbClr val="0070C0"/>
                </a:solidFill>
                <a:ea typeface="Calibri"/>
              </a:rPr>
              <a:t>backwards</a:t>
            </a:r>
            <a:r>
              <a:rPr lang="en-US" sz="1400" dirty="0" smtClean="0">
                <a:solidFill>
                  <a:schemeClr val="tx1"/>
                </a:solidFill>
                <a:ea typeface="Calibri"/>
              </a:rPr>
              <a:t>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[6]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[5]  ...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[0]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648200" y="4404485"/>
            <a:ext cx="3647661" cy="65494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0,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), 2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5894" y="4400550"/>
            <a:ext cx="4217506" cy="6713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 smtClean="0">
                <a:solidFill>
                  <a:schemeClr val="tx1"/>
                </a:solidFill>
                <a:ea typeface="Calibri"/>
              </a:rPr>
              <a:t>Iterate through the </a:t>
            </a:r>
            <a:r>
              <a:rPr lang="en-US" sz="1400" b="1" i="1" dirty="0" smtClean="0">
                <a:solidFill>
                  <a:srgbClr val="0070C0"/>
                </a:solidFill>
                <a:ea typeface="Calibri"/>
              </a:rPr>
              <a:t>even-numbered items </a:t>
            </a:r>
            <a:r>
              <a:rPr lang="en-US" sz="1400" dirty="0" smtClean="0">
                <a:solidFill>
                  <a:schemeClr val="tx1"/>
                </a:solidFill>
                <a:ea typeface="Calibri"/>
              </a:rPr>
              <a:t>in BLAH: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[0]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[2]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[4]  ... 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[6]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811078" y="3638089"/>
            <a:ext cx="2113722" cy="26504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324600" y="4472092"/>
            <a:ext cx="1524000" cy="26411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7904923" y="3916950"/>
            <a:ext cx="1203218" cy="39508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Go DOWN by one each iteration</a:t>
            </a:r>
            <a:endParaRPr lang="en-US" sz="900" dirty="0">
              <a:effectLst/>
              <a:ea typeface="Calibri"/>
              <a:cs typeface="Times New Roman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542968" y="3945215"/>
            <a:ext cx="1030941" cy="37872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Stop when you reach -1</a:t>
            </a:r>
            <a:endParaRPr lang="en-US" sz="900" dirty="0">
              <a:effectLst/>
              <a:ea typeface="Calibri"/>
              <a:cs typeface="Times New Roman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7234531" y="3855661"/>
            <a:ext cx="176092" cy="8955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7871795" y="3872173"/>
            <a:ext cx="172276" cy="14737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7957933" y="4690230"/>
            <a:ext cx="1203218" cy="39508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Go up by TWO each iteration</a:t>
            </a:r>
            <a:endParaRPr lang="en-US" sz="900" dirty="0">
              <a:effectLst/>
              <a:ea typeface="Calibri"/>
              <a:cs typeface="Times New Roman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7828724" y="4634173"/>
            <a:ext cx="172276" cy="14737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21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8" grpId="0" animBg="1"/>
      <p:bldP spid="8" grpId="1" animBg="1"/>
      <p:bldP spid="20" grpId="0" animBg="1"/>
      <p:bldP spid="21" grpId="0" animBg="1"/>
      <p:bldP spid="26" grpId="0" animBg="1"/>
      <p:bldP spid="26" grpId="1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74" y="133350"/>
            <a:ext cx="8938408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Looping (“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3600" b="1" i="1" dirty="0" smtClean="0">
                <a:latin typeface="Tw Cen MT" pitchFamily="34" charset="0"/>
              </a:rPr>
              <a:t>”) through the items</a:t>
            </a:r>
            <a:endParaRPr lang="en-US" sz="3600" b="1" i="1" dirty="0">
              <a:latin typeface="Tw Cen MT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2595" y="918333"/>
            <a:ext cx="3966882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20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2000" b="1" i="1" dirty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296388" y="808209"/>
            <a:ext cx="3733800" cy="39194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 // 2 ):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419600" y="1294156"/>
            <a:ext cx="4610588" cy="32747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(BLAH) // 2,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(BLAH)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874656" y="1733550"/>
            <a:ext cx="4155532" cy="36319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(BLAH) - 1, -1, -1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382527" y="2190750"/>
            <a:ext cx="3647661" cy="32747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0,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), 2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6091" y="2339788"/>
            <a:ext cx="5049354" cy="2590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b="1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evens(numbers):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count = </a:t>
            </a:r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0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k </a:t>
            </a:r>
            <a:r>
              <a:rPr lang="en-US" sz="18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range(</a:t>
            </a:r>
            <a:r>
              <a:rPr lang="en-US" sz="1800" b="1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len</a:t>
            </a: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(numbers)):</a:t>
            </a:r>
            <a:endParaRPr lang="en-US" sz="1800" b="1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if numbers[k] % 2 == 0: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    count = count + 1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count</a:t>
            </a:r>
            <a:endParaRPr lang="en-US" sz="2800" b="1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82526" y="2724150"/>
            <a:ext cx="3364579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</a:pP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""" Returns </a:t>
            </a:r>
            <a:r>
              <a:rPr lang="en-US" sz="1400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the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number of </a:t>
            </a:r>
            <a:r>
              <a:rPr lang="en-US" sz="1400" i="1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even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 integers in </a:t>
            </a:r>
            <a:r>
              <a:rPr lang="en-US" sz="1400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the given sequence. 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Precondition: The </a:t>
            </a:r>
            <a:r>
              <a:rPr lang="en-US" sz="1400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argument is a sequence containing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integers. """</a:t>
            </a:r>
            <a:endParaRPr lang="en-US" sz="1400" dirty="0">
              <a:solidFill>
                <a:srgbClr val="00B050"/>
              </a:solidFill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76674" y="4215521"/>
            <a:ext cx="2976282" cy="6927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[8, 13, 7, 5, 6, 6, 9]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   -&gt;  3</a:t>
            </a:r>
            <a:endParaRPr lang="en-US" dirty="0">
              <a:solidFill>
                <a:srgbClr val="00B050"/>
              </a:solidFill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3028950"/>
            <a:ext cx="2743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24000" y="935259"/>
            <a:ext cx="2743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524000" y="2339788"/>
            <a:ext cx="1066800" cy="384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53968" y="3443007"/>
            <a:ext cx="1066800" cy="384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295400" y="310515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667000" y="3482788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7" grpId="0" animBg="1"/>
      <p:bldP spid="29" grpId="0" animBg="1"/>
      <p:bldP spid="18" grpId="0" animBg="1"/>
      <p:bldP spid="19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5" grpId="2" animBg="1"/>
      <p:bldP spid="25" grpId="3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Documents\Courses\120\Public\Videos\Session07\07c-IteratingThroughASequence\PowerPointSlides\IteratingThroughASequence_pptx\Assets\ColorAnimation.mp4"/>
  <p:tag name="MMPROD_MANAGE_ASSETS" val="FALSE"/>
  <p:tag name="MMPROD_IS_H264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11354</TotalTime>
  <Words>556</Words>
  <Application>Microsoft Office PowerPoint</Application>
  <PresentationFormat>On-screen Show (16:9)</PresentationFormat>
  <Paragraphs>77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167</cp:revision>
  <dcterms:created xsi:type="dcterms:W3CDTF">2006-08-16T00:00:00Z</dcterms:created>
  <dcterms:modified xsi:type="dcterms:W3CDTF">2013-03-25T07:05:10Z</dcterms:modified>
</cp:coreProperties>
</file>