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7" r:id="rId3"/>
  </p:sldIdLst>
  <p:sldSz cx="9144000" cy="5143500" type="screen16x9"/>
  <p:notesSz cx="6858000" cy="9144000"/>
  <p:defaultTextStyle>
    <a:defPPr>
      <a:defRPr lang="en-US"/>
    </a:defPPr>
    <a:lvl1pPr marL="0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 autoAdjust="0"/>
    <p:restoredTop sz="92675" autoAdjust="0"/>
  </p:normalViewPr>
  <p:slideViewPr>
    <p:cSldViewPr>
      <p:cViewPr varScale="1">
        <p:scale>
          <a:sx n="144" d="100"/>
          <a:sy n="144" d="100"/>
        </p:scale>
        <p:origin x="-102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6ACB7-FC2B-4373-BF8D-44EAA930758F}" type="datetimeFigureOut">
              <a:rPr lang="en-US" smtClean="0"/>
              <a:t>3/24/2013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4DA7E-D190-4C74-BD83-60FADBFD68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785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9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7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81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75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69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62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56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50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1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938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876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8149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57532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96915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36299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7568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1506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88"/>
            <a:ext cx="5111750" cy="438983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5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393831" indent="0">
              <a:buNone/>
              <a:defRPr sz="2300"/>
            </a:lvl2pPr>
            <a:lvl3pPr marL="787664" indent="0">
              <a:buNone/>
              <a:defRPr sz="2000"/>
            </a:lvl3pPr>
            <a:lvl4pPr marL="1181495" indent="0">
              <a:buNone/>
              <a:defRPr sz="1700"/>
            </a:lvl4pPr>
            <a:lvl5pPr marL="1575328" indent="0">
              <a:buNone/>
              <a:defRPr sz="1700"/>
            </a:lvl5pPr>
            <a:lvl6pPr marL="1969159" indent="0">
              <a:buNone/>
              <a:defRPr sz="1700"/>
            </a:lvl6pPr>
            <a:lvl7pPr marL="2362992" indent="0">
              <a:buNone/>
              <a:defRPr sz="1700"/>
            </a:lvl7pPr>
            <a:lvl8pPr marL="2756825" indent="0">
              <a:buNone/>
              <a:defRPr sz="1700"/>
            </a:lvl8pPr>
            <a:lvl9pPr marL="3150656" indent="0">
              <a:buNone/>
              <a:defRPr sz="17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78766" tIns="39383" rIns="78766" bIns="3938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78766" tIns="39383" rIns="78766" bIns="3938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2"/>
            <a:ext cx="2895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87664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5373" indent="-295373" algn="l" defTabSz="787664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77" indent="-246145" algn="l" defTabSz="787664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84580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8413" indent="-196916" algn="l" defTabSz="787664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72244" indent="-196916" algn="l" defTabSz="787664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6077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9909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53741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47573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3831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87664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149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75328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69159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62992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5682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50656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8554554" cy="1074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3600" b="1" i="1" dirty="0">
                <a:solidFill>
                  <a:srgbClr val="FF0000"/>
                </a:solidFill>
                <a:latin typeface="Tw Cen MT" pitchFamily="34" charset="0"/>
              </a:rPr>
              <a:t>Sequences</a:t>
            </a:r>
            <a:r>
              <a:rPr lang="en-US" sz="3600" b="1" dirty="0">
                <a:solidFill>
                  <a:srgbClr val="FF0000"/>
                </a:solidFill>
                <a:latin typeface="Tw Cen MT" pitchFamily="34" charset="0"/>
              </a:rPr>
              <a:t> </a:t>
            </a:r>
            <a:r>
              <a:rPr lang="en-US" sz="3600" b="1" dirty="0">
                <a:latin typeface="Tw Cen MT" pitchFamily="34" charset="0"/>
              </a:rPr>
              <a:t>and </a:t>
            </a:r>
            <a:r>
              <a:rPr lang="en-US" sz="3600" b="1" i="1" dirty="0">
                <a:solidFill>
                  <a:srgbClr val="0070C0"/>
                </a:solidFill>
                <a:latin typeface="Tw Cen MT" pitchFamily="34" charset="0"/>
              </a:rPr>
              <a:t>Indexing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endParaRPr lang="en-US" sz="2000" dirty="0" smtClean="0">
              <a:latin typeface="Tw Cen MT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84646" y="1047750"/>
            <a:ext cx="8554554" cy="990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400" dirty="0">
                <a:solidFill>
                  <a:schemeClr val="tx1"/>
                </a:solidFill>
                <a:latin typeface="Tw Cen MT" pitchFamily="34" charset="0"/>
              </a:rPr>
              <a:t>Sequences are powerful because they let you refer to an </a:t>
            </a:r>
            <a:r>
              <a:rPr lang="en-US" sz="2400" b="1" i="1" dirty="0">
                <a:solidFill>
                  <a:schemeClr val="tx1"/>
                </a:solidFill>
                <a:latin typeface="Tw Cen MT" pitchFamily="34" charset="0"/>
              </a:rPr>
              <a:t>entire collection</a:t>
            </a:r>
            <a:r>
              <a:rPr lang="en-US" sz="2400" dirty="0">
                <a:solidFill>
                  <a:schemeClr val="tx1"/>
                </a:solidFill>
                <a:latin typeface="Tw Cen MT" pitchFamily="34" charset="0"/>
              </a:rPr>
              <a:t>, as well as the </a:t>
            </a:r>
            <a:r>
              <a:rPr lang="en-US" sz="2400" b="1" i="1" dirty="0">
                <a:solidFill>
                  <a:schemeClr val="tx1"/>
                </a:solidFill>
                <a:latin typeface="Tw Cen MT" pitchFamily="34" charset="0"/>
              </a:rPr>
              <a:t>items</a:t>
            </a:r>
            <a:r>
              <a:rPr lang="en-US" sz="2400" dirty="0">
                <a:solidFill>
                  <a:schemeClr val="tx1"/>
                </a:solidFill>
                <a:latin typeface="Tw Cen MT" pitchFamily="34" charset="0"/>
              </a:rPr>
              <a:t> in the collection, using a </a:t>
            </a:r>
            <a:r>
              <a:rPr lang="en-US" sz="2400" b="1" i="1" dirty="0">
                <a:solidFill>
                  <a:srgbClr val="0070C0"/>
                </a:solidFill>
                <a:latin typeface="Tw Cen MT" pitchFamily="34" charset="0"/>
              </a:rPr>
              <a:t>single name</a:t>
            </a:r>
            <a:r>
              <a:rPr lang="en-US" sz="2400" dirty="0">
                <a:solidFill>
                  <a:schemeClr val="tx1"/>
                </a:solidFill>
                <a:latin typeface="Tw Cen MT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284646" y="2197443"/>
            <a:ext cx="6192354" cy="27813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indent="-34290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Tw Cen MT" pitchFamily="34" charset="0"/>
              </a:rPr>
              <a:t>You can still get to the </a:t>
            </a:r>
            <a:r>
              <a:rPr lang="en-US" sz="2400" b="1" i="1" dirty="0">
                <a:solidFill>
                  <a:srgbClr val="FF0000"/>
                </a:solidFill>
                <a:latin typeface="Tw Cen MT" pitchFamily="34" charset="0"/>
              </a:rPr>
              <a:t>items</a:t>
            </a:r>
            <a:r>
              <a:rPr lang="en-US" sz="2400" dirty="0">
                <a:solidFill>
                  <a:srgbClr val="FF0000"/>
                </a:solidFill>
                <a:latin typeface="Tw Cen MT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w Cen MT" pitchFamily="34" charset="0"/>
              </a:rPr>
              <a:t>(aka </a:t>
            </a:r>
            <a:r>
              <a:rPr lang="en-US" sz="2400" b="1" i="1" dirty="0" smtClean="0">
                <a:solidFill>
                  <a:srgbClr val="FF0000"/>
                </a:solidFill>
                <a:latin typeface="Tw Cen MT" pitchFamily="34" charset="0"/>
              </a:rPr>
              <a:t>elements</a:t>
            </a:r>
            <a:r>
              <a:rPr lang="en-US" sz="2400" dirty="0" smtClean="0">
                <a:solidFill>
                  <a:schemeClr val="tx1"/>
                </a:solidFill>
                <a:latin typeface="Tw Cen MT" pitchFamily="34" charset="0"/>
              </a:rPr>
              <a:t>)</a:t>
            </a:r>
            <a:br>
              <a:rPr lang="en-US" sz="2400" dirty="0" smtClean="0">
                <a:solidFill>
                  <a:schemeClr val="tx1"/>
                </a:solidFill>
                <a:latin typeface="Tw Cen MT" pitchFamily="34" charset="0"/>
              </a:rPr>
            </a:br>
            <a:r>
              <a:rPr lang="en-US" sz="2400" dirty="0" smtClean="0">
                <a:solidFill>
                  <a:schemeClr val="tx1"/>
                </a:solidFill>
                <a:latin typeface="Tw Cen MT" pitchFamily="34" charset="0"/>
              </a:rPr>
              <a:t>in the </a:t>
            </a:r>
            <a:r>
              <a:rPr lang="en-US" sz="2400" dirty="0">
                <a:solidFill>
                  <a:schemeClr val="tx1"/>
                </a:solidFill>
                <a:latin typeface="Tw Cen MT" pitchFamily="34" charset="0"/>
              </a:rPr>
              <a:t>collection, by </a:t>
            </a:r>
            <a:r>
              <a:rPr lang="en-US" sz="2400" b="1" i="1" dirty="0" smtClean="0">
                <a:solidFill>
                  <a:srgbClr val="FF0000"/>
                </a:solidFill>
                <a:latin typeface="Tw Cen MT" pitchFamily="34" charset="0"/>
              </a:rPr>
              <a:t>indexing</a:t>
            </a:r>
            <a:r>
              <a:rPr lang="en-US" sz="2400" dirty="0" smtClean="0">
                <a:solidFill>
                  <a:schemeClr val="tx1"/>
                </a:solidFill>
                <a:latin typeface="Tw Cen MT" pitchFamily="34" charset="0"/>
              </a:rPr>
              <a:t>:</a:t>
            </a:r>
          </a:p>
          <a:p>
            <a:pPr lvl="1">
              <a:lnSpc>
                <a:spcPct val="105000"/>
              </a:lnSpc>
              <a:spcBef>
                <a:spcPts val="1200"/>
              </a:spcBef>
            </a:pP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colors 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=</a:t>
            </a:r>
            <a:r>
              <a:rPr lang="en-US" sz="2000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2000" b="1" i="1" dirty="0">
                <a:solidFill>
                  <a:srgbClr val="00B050"/>
                </a:solidFill>
                <a:latin typeface="Consolas"/>
                <a:ea typeface="Calibri"/>
              </a:rPr>
              <a:t>'red'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sz="2000" b="1" i="1" dirty="0">
                <a:solidFill>
                  <a:srgbClr val="00B050"/>
                </a:solidFill>
                <a:latin typeface="Consolas"/>
                <a:ea typeface="Calibri"/>
              </a:rPr>
              <a:t>'white'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sz="2000" b="1" i="1" dirty="0">
                <a:solidFill>
                  <a:srgbClr val="00B050"/>
                </a:solidFill>
                <a:latin typeface="Consolas"/>
                <a:ea typeface="Calibri"/>
              </a:rPr>
              <a:t>'blue</a:t>
            </a:r>
            <a:r>
              <a:rPr lang="en-US" sz="2000" b="1" i="1" dirty="0" smtClean="0">
                <a:solidFill>
                  <a:srgbClr val="00B050"/>
                </a:solidFill>
                <a:latin typeface="Consolas"/>
                <a:ea typeface="Calibri"/>
              </a:rPr>
              <a:t>'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]</a:t>
            </a:r>
          </a:p>
          <a:p>
            <a:pPr marL="1524395" lvl="3" indent="-342900">
              <a:lnSpc>
                <a:spcPct val="105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000000"/>
                </a:solidFill>
                <a:latin typeface="Consolas"/>
                <a:ea typeface="Calibri"/>
                <a:cs typeface="Tw Cen MT"/>
              </a:rPr>
              <a:t>colors[0]</a:t>
            </a:r>
            <a:r>
              <a:rPr lang="en-US" sz="2000" b="1" dirty="0" smtClean="0">
                <a:solidFill>
                  <a:srgbClr val="0070C0"/>
                </a:solidFill>
                <a:latin typeface="Courier New"/>
                <a:ea typeface="Calibri"/>
                <a:cs typeface="Tw Cen MT"/>
              </a:rPr>
              <a:t>	</a:t>
            </a:r>
            <a:r>
              <a:rPr lang="en-US" sz="2000" b="1" dirty="0" smtClean="0">
                <a:solidFill>
                  <a:srgbClr val="0070C0"/>
                </a:solidFill>
                <a:ea typeface="Calibri"/>
                <a:cs typeface="Calibri"/>
              </a:rPr>
              <a:t>has value	</a:t>
            </a:r>
            <a:r>
              <a:rPr lang="en-US" sz="2000" b="1" i="1" dirty="0" smtClean="0">
                <a:solidFill>
                  <a:srgbClr val="00AA00"/>
                </a:solidFill>
                <a:latin typeface="Consolas"/>
                <a:ea typeface="Calibri"/>
                <a:cs typeface="Tw Cen MT"/>
              </a:rPr>
              <a:t>'red'</a:t>
            </a:r>
            <a:endParaRPr lang="en-US" sz="2000" dirty="0" smtClean="0">
              <a:solidFill>
                <a:srgbClr val="000000"/>
              </a:solidFill>
              <a:latin typeface="Tw Cen MT"/>
              <a:ea typeface="Calibri"/>
              <a:cs typeface="Tw Cen MT"/>
            </a:endParaRPr>
          </a:p>
          <a:p>
            <a:pPr marL="1524395" lvl="3" indent="-342900">
              <a:lnSpc>
                <a:spcPct val="105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000000"/>
                </a:solidFill>
                <a:latin typeface="Consolas"/>
                <a:ea typeface="Calibri"/>
                <a:cs typeface="Tw Cen MT"/>
              </a:rPr>
              <a:t>colors[1]</a:t>
            </a:r>
            <a:r>
              <a:rPr lang="en-US" sz="2000" b="1" dirty="0">
                <a:solidFill>
                  <a:srgbClr val="0070C0"/>
                </a:solidFill>
                <a:latin typeface="Courier New"/>
                <a:ea typeface="Calibri"/>
                <a:cs typeface="Tw Cen MT"/>
              </a:rPr>
              <a:t>	</a:t>
            </a:r>
            <a:r>
              <a:rPr lang="en-US" sz="2000" b="1" dirty="0">
                <a:solidFill>
                  <a:srgbClr val="0070C0"/>
                </a:solidFill>
                <a:ea typeface="Calibri"/>
                <a:cs typeface="Calibri"/>
              </a:rPr>
              <a:t>has value	</a:t>
            </a:r>
            <a:r>
              <a:rPr lang="en-US" sz="2000" b="1" i="1" dirty="0" smtClean="0">
                <a:solidFill>
                  <a:srgbClr val="00AA00"/>
                </a:solidFill>
                <a:latin typeface="Consolas"/>
                <a:ea typeface="Calibri"/>
                <a:cs typeface="Calibri"/>
              </a:rPr>
              <a:t>'</a:t>
            </a:r>
            <a:r>
              <a:rPr lang="en-US" sz="2000" b="1" i="1" dirty="0" smtClean="0">
                <a:solidFill>
                  <a:srgbClr val="00AA00"/>
                </a:solidFill>
                <a:latin typeface="Consolas"/>
                <a:ea typeface="Calibri"/>
                <a:cs typeface="Tw Cen MT"/>
              </a:rPr>
              <a:t>white'</a:t>
            </a:r>
            <a:endParaRPr lang="en-US" sz="2000" dirty="0">
              <a:solidFill>
                <a:srgbClr val="000000"/>
              </a:solidFill>
              <a:latin typeface="Tw Cen MT"/>
              <a:ea typeface="Calibri"/>
              <a:cs typeface="Tw Cen MT"/>
            </a:endParaRPr>
          </a:p>
          <a:p>
            <a:pPr marL="1524395" lvl="3" indent="-342900">
              <a:lnSpc>
                <a:spcPct val="105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000000"/>
                </a:solidFill>
                <a:latin typeface="Consolas"/>
                <a:ea typeface="Calibri"/>
                <a:cs typeface="Tw Cen MT"/>
              </a:rPr>
              <a:t>colors[2]</a:t>
            </a:r>
            <a:r>
              <a:rPr lang="en-US" sz="2000" b="1" dirty="0">
                <a:solidFill>
                  <a:srgbClr val="0070C0"/>
                </a:solidFill>
                <a:latin typeface="Courier New"/>
                <a:ea typeface="Calibri"/>
                <a:cs typeface="Tw Cen MT"/>
              </a:rPr>
              <a:t>	</a:t>
            </a:r>
            <a:r>
              <a:rPr lang="en-US" sz="2000" b="1" dirty="0">
                <a:solidFill>
                  <a:srgbClr val="0070C0"/>
                </a:solidFill>
                <a:ea typeface="Calibri"/>
                <a:cs typeface="Calibri"/>
              </a:rPr>
              <a:t>has value	</a:t>
            </a:r>
            <a:r>
              <a:rPr lang="en-US" sz="2000" b="1" i="1" dirty="0" smtClean="0">
                <a:solidFill>
                  <a:srgbClr val="00AA00"/>
                </a:solidFill>
                <a:latin typeface="Consolas"/>
                <a:ea typeface="Calibri"/>
                <a:cs typeface="Calibri"/>
              </a:rPr>
              <a:t>'</a:t>
            </a:r>
            <a:r>
              <a:rPr lang="en-US" sz="2000" b="1" i="1" dirty="0" smtClean="0">
                <a:solidFill>
                  <a:srgbClr val="00AA00"/>
                </a:solidFill>
                <a:latin typeface="Consolas"/>
                <a:ea typeface="Calibri"/>
                <a:cs typeface="Tw Cen MT"/>
              </a:rPr>
              <a:t>blue'</a:t>
            </a:r>
            <a:endParaRPr lang="en-US" sz="2000" dirty="0">
              <a:solidFill>
                <a:srgbClr val="000000"/>
              </a:solidFill>
              <a:latin typeface="Tw Cen MT"/>
              <a:ea typeface="Calibri"/>
              <a:cs typeface="Tw Cen MT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666024" y="3240561"/>
            <a:ext cx="2286000" cy="6096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Indexing starts at </a:t>
            </a:r>
            <a:r>
              <a:rPr lang="en-US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zero</a:t>
            </a:r>
            <a:r>
              <a:rPr lang="en-US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, </a:t>
            </a:r>
            <a:r>
              <a:rPr lang="en-US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not at one</a:t>
            </a:r>
            <a:endParaRPr lang="en-US" sz="1400" dirty="0">
              <a:effectLst/>
              <a:ea typeface="Calibri"/>
              <a:cs typeface="Times New Roman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569676" y="3943350"/>
            <a:ext cx="2466340" cy="93345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The number (or variable) inside the square brackets is called the </a:t>
            </a:r>
            <a:r>
              <a:rPr lang="en-US" b="1" i="1" dirty="0" smtClean="0">
                <a:solidFill>
                  <a:srgbClr val="0070C0"/>
                </a:solidFill>
                <a:effectLst/>
                <a:ea typeface="Calibri"/>
                <a:cs typeface="Times New Roman"/>
              </a:rPr>
              <a:t>index</a:t>
            </a:r>
            <a:r>
              <a:rPr lang="en-US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.</a:t>
            </a:r>
            <a:endParaRPr lang="en-US" sz="1400" dirty="0">
              <a:effectLst/>
              <a:ea typeface="Calibri"/>
              <a:cs typeface="Times New Roman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2732314" y="3512859"/>
            <a:ext cx="163286" cy="17910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3124200" y="3486151"/>
            <a:ext cx="533400" cy="68579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3276600" y="3545361"/>
            <a:ext cx="1524000" cy="105385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865199" y="2428905"/>
            <a:ext cx="93764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colors</a:t>
            </a:r>
            <a:endParaRPr lang="en-US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96200" y="2428905"/>
            <a:ext cx="27435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[</a:t>
            </a:r>
            <a:endParaRPr lang="en-US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879046" y="2428905"/>
            <a:ext cx="1752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1</a:t>
            </a:r>
            <a:endParaRPr lang="en-US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107646" y="2419350"/>
            <a:ext cx="27435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b="1" dirty="0">
                <a:latin typeface="Consolas" pitchFamily="49" charset="0"/>
                <a:cs typeface="Consolas" pitchFamily="49" charset="0"/>
              </a:rPr>
              <a:t>]</a:t>
            </a:r>
            <a:endParaRPr lang="en-US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6696470" y="2228850"/>
            <a:ext cx="1715976" cy="7239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73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mph" presetSubtype="0" fill="remove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mph" presetSubtype="0" fill="remove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3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mph" presetSubtype="0" fill="remove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2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6" grpId="0"/>
      <p:bldP spid="27" grpId="0"/>
      <p:bldP spid="28" grpId="0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8554554" cy="1655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3600" b="1" i="1" dirty="0" smtClean="0">
                <a:solidFill>
                  <a:srgbClr val="FF0000"/>
                </a:solidFill>
                <a:latin typeface="Tw Cen MT" pitchFamily="34" charset="0"/>
              </a:rPr>
              <a:t>Avoid this Gotcha </a:t>
            </a:r>
            <a:r>
              <a:rPr lang="en-US" sz="3600" b="1" i="1" dirty="0" smtClean="0">
                <a:latin typeface="Tw Cen MT" pitchFamily="34" charset="0"/>
              </a:rPr>
              <a:t>– an “</a:t>
            </a:r>
            <a:r>
              <a:rPr lang="en-US" sz="3600" b="1" i="1" dirty="0" smtClean="0">
                <a:solidFill>
                  <a:srgbClr val="0070C0"/>
                </a:solidFill>
                <a:latin typeface="Tw Cen MT" pitchFamily="34" charset="0"/>
              </a:rPr>
              <a:t>off by one</a:t>
            </a:r>
            <a:r>
              <a:rPr lang="en-US" sz="3600" b="1" i="1" dirty="0" smtClean="0">
                <a:latin typeface="Tw Cen MT" pitchFamily="34" charset="0"/>
              </a:rPr>
              <a:t>” error in referring to the </a:t>
            </a:r>
            <a:r>
              <a:rPr lang="en-US" sz="3600" b="1" i="1" dirty="0" smtClean="0">
                <a:solidFill>
                  <a:srgbClr val="0070C0"/>
                </a:solidFill>
                <a:latin typeface="Tw Cen MT" pitchFamily="34" charset="0"/>
              </a:rPr>
              <a:t>LAST</a:t>
            </a:r>
            <a:r>
              <a:rPr lang="en-US" sz="3600" b="1" i="1" dirty="0" smtClean="0">
                <a:latin typeface="Tw Cen MT" pitchFamily="34" charset="0"/>
              </a:rPr>
              <a:t> element of a sequence</a:t>
            </a:r>
            <a:endParaRPr lang="en-US" sz="3600" b="1" i="1" dirty="0">
              <a:latin typeface="Tw Cen MT" pitchFamily="34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endParaRPr lang="en-US" sz="2000" dirty="0" smtClean="0">
              <a:latin typeface="Tw Cen MT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09136" y="1504950"/>
            <a:ext cx="8164394" cy="2438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1800" b="1" dirty="0" err="1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cool_words</a:t>
            </a:r>
            <a:r>
              <a:rPr lang="en-US" sz="1800" b="1" dirty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 =</a:t>
            </a:r>
            <a:r>
              <a:rPr lang="en-US" sz="1800" dirty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[</a:t>
            </a:r>
            <a:r>
              <a:rPr lang="en-US" sz="1800" b="1" i="1" dirty="0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'aplomb'</a:t>
            </a:r>
            <a:r>
              <a:rPr lang="en-US" sz="1800" b="1" dirty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, </a:t>
            </a:r>
            <a:r>
              <a:rPr lang="en-US" sz="1800" b="1" i="1" dirty="0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'eviscerate'</a:t>
            </a:r>
            <a:r>
              <a:rPr lang="en-US" sz="1800" b="1" dirty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, </a:t>
            </a:r>
            <a:r>
              <a:rPr lang="en-US" sz="1800" b="1" i="1" dirty="0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'</a:t>
            </a:r>
            <a:r>
              <a:rPr lang="en-US" sz="1800" b="1" i="1" dirty="0" err="1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pataflafla</a:t>
            </a:r>
            <a:r>
              <a:rPr lang="en-US" sz="1800" b="1" i="1" dirty="0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'</a:t>
            </a:r>
            <a:r>
              <a:rPr lang="en-US" sz="1800" b="1" dirty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, </a:t>
            </a:r>
            <a:r>
              <a:rPr lang="en-US" sz="1800" b="1" i="1" dirty="0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'</a:t>
            </a:r>
            <a:r>
              <a:rPr lang="en-US" sz="1800" b="1" i="1" dirty="0" err="1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tmesis</a:t>
            </a:r>
            <a:r>
              <a:rPr lang="en-US" sz="1800" b="1" i="1" dirty="0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'</a:t>
            </a:r>
            <a:r>
              <a:rPr lang="en-US" sz="1800" b="1" dirty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]</a:t>
            </a:r>
            <a:endParaRPr lang="en-US" sz="18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R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1800" b="1" dirty="0" err="1" smtClean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last_word</a:t>
            </a:r>
            <a:r>
              <a:rPr lang="en-US" sz="1800" b="1" dirty="0" smtClean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= </a:t>
            </a:r>
            <a:r>
              <a:rPr lang="en-US" sz="1800" b="1" dirty="0" err="1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cool_words</a:t>
            </a:r>
            <a:r>
              <a:rPr lang="en-US" sz="1800" b="1" dirty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[</a:t>
            </a:r>
            <a:r>
              <a:rPr lang="en-US" sz="1800" b="1" dirty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3</a:t>
            </a:r>
            <a:r>
              <a:rPr lang="en-US" sz="1800" b="1" dirty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]			</a:t>
            </a:r>
            <a:r>
              <a:rPr lang="en-US" sz="1800" b="1" dirty="0" smtClean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		</a:t>
            </a:r>
            <a:r>
              <a:rPr lang="en-US" sz="1800" dirty="0" smtClean="0">
                <a:solidFill>
                  <a:srgbClr val="FF00FF"/>
                </a:solidFill>
                <a:latin typeface="Consolas"/>
                <a:ea typeface="Calibri"/>
                <a:cs typeface="Times New Roman"/>
              </a:rPr>
              <a:t># </a:t>
            </a:r>
            <a:r>
              <a:rPr lang="en-US" sz="1800" dirty="0">
                <a:solidFill>
                  <a:srgbClr val="FF00FF"/>
                </a:solidFill>
                <a:latin typeface="Consolas"/>
                <a:ea typeface="Calibri"/>
                <a:cs typeface="Times New Roman"/>
              </a:rPr>
              <a:t>Correct!</a:t>
            </a:r>
          </a:p>
          <a:p>
            <a:pPr marR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1800" b="1" dirty="0" err="1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last_word</a:t>
            </a:r>
            <a:r>
              <a:rPr lang="en-US" sz="1800" b="1" dirty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 = </a:t>
            </a:r>
            <a:r>
              <a:rPr lang="en-US" sz="1800" b="1" dirty="0" err="1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cool_words</a:t>
            </a:r>
            <a:r>
              <a:rPr lang="en-US" sz="1800" b="1" dirty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[</a:t>
            </a:r>
            <a:r>
              <a:rPr lang="en-US" sz="1800" b="1" dirty="0" err="1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len</a:t>
            </a:r>
            <a:r>
              <a:rPr lang="en-US" sz="1800" b="1" dirty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(</a:t>
            </a:r>
            <a:r>
              <a:rPr lang="en-US" sz="1800" b="1" dirty="0" err="1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cool_words</a:t>
            </a:r>
            <a:r>
              <a:rPr lang="en-US" sz="1800" b="1" dirty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) -</a:t>
            </a:r>
            <a:r>
              <a:rPr lang="en-US" sz="1800" dirty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 1</a:t>
            </a:r>
            <a:r>
              <a:rPr lang="en-US" sz="1800" b="1" dirty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]	</a:t>
            </a:r>
            <a:r>
              <a:rPr lang="en-US" sz="1800" b="1" dirty="0" smtClean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	</a:t>
            </a:r>
            <a:r>
              <a:rPr lang="en-US" sz="1800" dirty="0" smtClean="0">
                <a:solidFill>
                  <a:srgbClr val="FF00FF"/>
                </a:solidFill>
                <a:latin typeface="Consolas"/>
                <a:ea typeface="Calibri"/>
                <a:cs typeface="Times New Roman"/>
              </a:rPr>
              <a:t># </a:t>
            </a:r>
            <a:r>
              <a:rPr lang="en-US" sz="1800" dirty="0">
                <a:solidFill>
                  <a:srgbClr val="FF00FF"/>
                </a:solidFill>
                <a:latin typeface="Consolas"/>
                <a:ea typeface="Calibri"/>
                <a:cs typeface="Times New Roman"/>
              </a:rPr>
              <a:t>Correct!</a:t>
            </a:r>
          </a:p>
          <a:p>
            <a:pPr marR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1800" b="1" dirty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 </a:t>
            </a:r>
            <a:endParaRPr lang="en-US" sz="18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R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1800" b="1" dirty="0" err="1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last_word</a:t>
            </a:r>
            <a:r>
              <a:rPr lang="en-US" sz="1800" b="1" dirty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 = </a:t>
            </a:r>
            <a:r>
              <a:rPr lang="en-US" sz="1800" b="1" dirty="0" err="1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cool_words</a:t>
            </a:r>
            <a:r>
              <a:rPr lang="en-US" sz="1800" b="1" dirty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[</a:t>
            </a:r>
            <a:r>
              <a:rPr lang="en-US" sz="1800" b="1" dirty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4</a:t>
            </a:r>
            <a:r>
              <a:rPr lang="en-US" sz="1800" b="1" dirty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]				</a:t>
            </a:r>
            <a:r>
              <a:rPr lang="en-US" sz="1800" b="1" dirty="0" smtClean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	</a:t>
            </a:r>
            <a:r>
              <a:rPr lang="en-US" sz="1800" dirty="0" smtClean="0">
                <a:solidFill>
                  <a:srgbClr val="FF00FF"/>
                </a:solidFill>
                <a:latin typeface="Consolas"/>
                <a:ea typeface="Calibri"/>
                <a:cs typeface="Times New Roman"/>
              </a:rPr>
              <a:t># </a:t>
            </a:r>
            <a:r>
              <a:rPr lang="en-US" sz="1800" dirty="0">
                <a:solidFill>
                  <a:srgbClr val="FF00FF"/>
                </a:solidFill>
                <a:latin typeface="Consolas"/>
                <a:ea typeface="Calibri"/>
                <a:cs typeface="Times New Roman"/>
              </a:rPr>
              <a:t>WRONG!!!</a:t>
            </a:r>
          </a:p>
          <a:p>
            <a:pPr marR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1800" b="1" dirty="0" err="1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last_word</a:t>
            </a:r>
            <a:r>
              <a:rPr lang="en-US" sz="1800" b="1" dirty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 = </a:t>
            </a:r>
            <a:r>
              <a:rPr lang="en-US" sz="1800" b="1" dirty="0" err="1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cool_words</a:t>
            </a:r>
            <a:r>
              <a:rPr lang="en-US" sz="1800" b="1" dirty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[</a:t>
            </a:r>
            <a:r>
              <a:rPr lang="en-US" sz="1800" b="1" dirty="0" err="1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len</a:t>
            </a:r>
            <a:r>
              <a:rPr lang="en-US" sz="1800" b="1" dirty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(</a:t>
            </a:r>
            <a:r>
              <a:rPr lang="en-US" sz="1800" b="1" dirty="0" err="1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cool_words</a:t>
            </a:r>
            <a:r>
              <a:rPr lang="en-US" sz="1800" b="1" dirty="0">
                <a:solidFill>
                  <a:srgbClr val="FF0000"/>
                </a:solidFill>
                <a:latin typeface="Consolas"/>
                <a:ea typeface="Calibri"/>
                <a:cs typeface="Times New Roman"/>
              </a:rPr>
              <a:t>)</a:t>
            </a:r>
            <a:r>
              <a:rPr lang="en-US" sz="1800" b="1" dirty="0">
                <a:solidFill>
                  <a:schemeClr val="tx1"/>
                </a:solidFill>
                <a:latin typeface="Consolas"/>
                <a:ea typeface="Calibri"/>
                <a:cs typeface="Times New Roman"/>
              </a:rPr>
              <a:t>]		</a:t>
            </a:r>
            <a:r>
              <a:rPr lang="en-US" sz="1800" dirty="0">
                <a:solidFill>
                  <a:srgbClr val="FF00FF"/>
                </a:solidFill>
                <a:latin typeface="Consolas"/>
                <a:ea typeface="Calibri"/>
                <a:cs typeface="Times New Roman"/>
              </a:rPr>
              <a:t># WRONG</a:t>
            </a:r>
            <a:r>
              <a:rPr lang="en-US" sz="1800" dirty="0" smtClean="0">
                <a:solidFill>
                  <a:srgbClr val="FF00FF"/>
                </a:solidFill>
                <a:latin typeface="Consolas"/>
                <a:ea typeface="Calibri"/>
                <a:cs typeface="Times New Roman"/>
              </a:rPr>
              <a:t>!!!</a:t>
            </a:r>
            <a:endParaRPr lang="en-US" sz="1800" dirty="0">
              <a:solidFill>
                <a:srgbClr val="FF00FF"/>
              </a:solidFill>
              <a:latin typeface="Consolas"/>
              <a:ea typeface="Calibri"/>
              <a:cs typeface="Times New Roman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078855" y="1962150"/>
            <a:ext cx="626745" cy="36131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Note!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  <p:cxnSp>
        <p:nvCxnSpPr>
          <p:cNvPr id="16" name="Straight Arrow Connector 15"/>
          <p:cNvCxnSpPr>
            <a:stCxn id="15" idx="1"/>
          </p:cNvCxnSpPr>
          <p:nvPr/>
        </p:nvCxnSpPr>
        <p:spPr>
          <a:xfrm flipH="1">
            <a:off x="5860332" y="2142808"/>
            <a:ext cx="218523" cy="27774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6078855" y="4311478"/>
            <a:ext cx="3008630" cy="594995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>
                <a:solidFill>
                  <a:srgbClr val="000000"/>
                </a:solidFill>
                <a:effectLst/>
                <a:ea typeface="Calibri"/>
                <a:cs typeface="Times New Roman"/>
              </a:rPr>
              <a:t>Cool words taken from:</a:t>
            </a:r>
            <a:br>
              <a:rPr lang="en-US" sz="1200">
                <a:solidFill>
                  <a:srgbClr val="000000"/>
                </a:solidFill>
                <a:effectLst/>
                <a:ea typeface="Calibri"/>
                <a:cs typeface="Times New Roman"/>
              </a:rPr>
            </a:br>
            <a:r>
              <a:rPr lang="en-US" sz="1200" b="1">
                <a:solidFill>
                  <a:srgbClr val="000000"/>
                </a:solidFill>
                <a:effectLst/>
                <a:latin typeface="Consolas"/>
                <a:ea typeface="Calibri"/>
                <a:cs typeface="Times New Roman"/>
              </a:rPr>
              <a:t>www.vocabula.com/vrbestwords.asp</a:t>
            </a:r>
            <a:endParaRPr lang="en-US" sz="1100">
              <a:effectLst/>
              <a:ea typeface="Calibri"/>
              <a:cs typeface="Times New Roman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52399" y="4110355"/>
            <a:ext cx="5817193" cy="899795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  <a:spcBef>
                <a:spcPts val="600"/>
              </a:spcBef>
            </a:pPr>
            <a:r>
              <a:rPr lang="en-US" sz="18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The wrong statements above generate an error message:</a:t>
            </a:r>
          </a:p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1800" b="1" dirty="0" err="1">
                <a:solidFill>
                  <a:srgbClr val="FF0000"/>
                </a:solidFill>
                <a:latin typeface="Consolas"/>
                <a:ea typeface="Calibri"/>
              </a:rPr>
              <a:t>IndexError</a:t>
            </a:r>
            <a:r>
              <a:rPr lang="en-US" sz="1800" b="1" dirty="0">
                <a:solidFill>
                  <a:srgbClr val="FF0000"/>
                </a:solidFill>
                <a:latin typeface="Consolas"/>
                <a:ea typeface="Calibri"/>
              </a:rPr>
              <a:t>: list index out of range</a:t>
            </a:r>
            <a:endParaRPr lang="en-US" sz="1800" b="1" dirty="0"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04554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11198</TotalTime>
  <Words>128</Words>
  <Application>Microsoft Office PowerPoint</Application>
  <PresentationFormat>On-screen Show (16:9)</PresentationFormat>
  <Paragraphs>26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Mutchler, David C</dc:creator>
  <cp:lastModifiedBy>David Mutchler</cp:lastModifiedBy>
  <cp:revision>156</cp:revision>
  <dcterms:created xsi:type="dcterms:W3CDTF">2006-08-16T00:00:00Z</dcterms:created>
  <dcterms:modified xsi:type="dcterms:W3CDTF">2013-03-25T02:47:07Z</dcterms:modified>
</cp:coreProperties>
</file>