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ctiveX/activeX1.xml" ContentType="application/vnd.ms-office.activeX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activeX/activeX2.xml" ContentType="application/vnd.ms-office.activeX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4" r:id="rId4"/>
    <p:sldId id="265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5" d="100"/>
          <a:sy n="145" d="100"/>
        </p:scale>
        <p:origin x="-69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3/24/2013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5.png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461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>
                <a:solidFill>
                  <a:srgbClr val="FF0000"/>
                </a:solidFill>
                <a:latin typeface="Tw Cen MT" pitchFamily="34" charset="0"/>
              </a:rPr>
              <a:t>Sequences</a:t>
            </a:r>
            <a:r>
              <a:rPr lang="en-US" sz="3600" b="1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3600" b="1" dirty="0" smtClean="0">
                <a:latin typeface="Tw Cen MT" pitchFamily="34" charset="0"/>
              </a:rPr>
              <a:t>and </a:t>
            </a:r>
            <a:r>
              <a:rPr lang="en-US" sz="3600" b="1" i="1" dirty="0">
                <a:solidFill>
                  <a:srgbClr val="0070C0"/>
                </a:solidFill>
                <a:latin typeface="Tw Cen MT" pitchFamily="34" charset="0"/>
              </a:rPr>
              <a:t>Indexing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Tw Cen MT" pitchFamily="34" charset="0"/>
              </a:rPr>
              <a:t>A </a:t>
            </a:r>
            <a:r>
              <a:rPr lang="en-US" sz="2000" b="1" i="1" dirty="0" smtClean="0">
                <a:solidFill>
                  <a:srgbClr val="FF0000"/>
                </a:solidFill>
                <a:latin typeface="Tw Cen MT" pitchFamily="34" charset="0"/>
              </a:rPr>
              <a:t>sequence</a:t>
            </a:r>
            <a:r>
              <a:rPr lang="en-US" sz="2000" dirty="0" smtClean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is a type of thing that represents a: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Tw Cen MT" pitchFamily="34" charset="0"/>
              </a:rPr>
              <a:t>Finite, ordered </a:t>
            </a:r>
            <a:r>
              <a:rPr lang="en-US" sz="2000" b="1" i="1" dirty="0" smtClean="0">
                <a:solidFill>
                  <a:srgbClr val="0070C0"/>
                </a:solidFill>
                <a:latin typeface="Tw Cen MT" pitchFamily="34" charset="0"/>
              </a:rPr>
              <a:t>collection</a:t>
            </a:r>
            <a:r>
              <a:rPr lang="en-US" sz="2000" dirty="0" smtClean="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2000" dirty="0" smtClean="0">
                <a:latin typeface="Tw Cen MT" pitchFamily="34" charset="0"/>
              </a:rPr>
              <a:t>of things</a:t>
            </a:r>
          </a:p>
          <a:p>
            <a:pPr marL="283464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1" i="1" dirty="0">
                <a:solidFill>
                  <a:srgbClr val="0070C0"/>
                </a:solidFill>
                <a:latin typeface="Tw Cen MT" pitchFamily="34" charset="0"/>
              </a:rPr>
              <a:t>Indexed</a:t>
            </a:r>
            <a:r>
              <a:rPr lang="en-US" sz="2000" dirty="0">
                <a:latin typeface="Tw Cen MT" pitchFamily="34" charset="0"/>
              </a:rPr>
              <a:t> by non-negative integers.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dirty="0" smtClean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dirty="0" smtClean="0">
                <a:latin typeface="Tw Cen MT" pitchFamily="34" charset="0"/>
              </a:rPr>
              <a:t>For example: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A </a:t>
            </a:r>
            <a:r>
              <a:rPr lang="en-US" sz="2000" dirty="0" smtClean="0"/>
              <a:t>  </a:t>
            </a:r>
            <a:r>
              <a:rPr lang="en-US" sz="2000" b="1" i="1" dirty="0" smtClean="0">
                <a:solidFill>
                  <a:srgbClr val="FF0000"/>
                </a:solidFill>
              </a:rPr>
              <a:t>list</a:t>
            </a:r>
            <a:r>
              <a:rPr lang="en-US" sz="2000" dirty="0" smtClean="0"/>
              <a:t>:	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20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'red'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'white'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'blue'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]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A </a:t>
            </a:r>
            <a:r>
              <a:rPr lang="en-US" sz="2000" dirty="0" smtClean="0"/>
              <a:t>  </a:t>
            </a:r>
            <a:r>
              <a:rPr lang="en-US" sz="2000" b="1" i="1" dirty="0">
                <a:solidFill>
                  <a:srgbClr val="FF0000"/>
                </a:solidFill>
              </a:rPr>
              <a:t>string</a:t>
            </a:r>
            <a:r>
              <a:rPr lang="en-US" sz="2000" dirty="0" smtClean="0"/>
              <a:t>:	</a:t>
            </a:r>
            <a:r>
              <a:rPr lang="en-US" sz="2000" b="1" i="1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'Check out Joan Osborne, super musician'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/>
              <a:t>A </a:t>
            </a:r>
            <a:r>
              <a:rPr lang="en-US" sz="2000" dirty="0" smtClean="0"/>
              <a:t>  </a:t>
            </a:r>
            <a:r>
              <a:rPr lang="en-US" sz="2000" b="1" i="1" dirty="0">
                <a:solidFill>
                  <a:srgbClr val="FF0000"/>
                </a:solidFill>
              </a:rPr>
              <a:t>tuple</a:t>
            </a:r>
            <a:r>
              <a:rPr lang="en-US" sz="2000" dirty="0" smtClean="0"/>
              <a:t>:	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800, 400, 310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283464" lvl="0" indent="-283464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2000" b="1" dirty="0">
              <a:latin typeface="Consolas" pitchFamily="49" charset="0"/>
              <a:cs typeface="Consolas" pitchFamily="49" charset="0"/>
            </a:endParaRPr>
          </a:p>
          <a:p>
            <a:pPr lvl="0">
              <a:lnSpc>
                <a:spcPct val="105000"/>
              </a:lnSpc>
              <a:spcBef>
                <a:spcPts val="600"/>
              </a:spcBef>
            </a:pPr>
            <a:r>
              <a:rPr lang="en-US" dirty="0" smtClean="0">
                <a:latin typeface="Tw Cen MT" pitchFamily="34" charset="0"/>
              </a:rPr>
              <a:t>There are also types in Python for </a:t>
            </a:r>
            <a:r>
              <a:rPr lang="en-US" i="1" dirty="0" smtClean="0">
                <a:latin typeface="Tw Cen MT" pitchFamily="34" charset="0"/>
              </a:rPr>
              <a:t>unordered</a:t>
            </a:r>
            <a:r>
              <a:rPr lang="en-US" dirty="0" smtClean="0">
                <a:latin typeface="Tw Cen MT" pitchFamily="34" charset="0"/>
              </a:rPr>
              <a:t> collections, for example, </a:t>
            </a:r>
            <a:r>
              <a:rPr lang="en-US" b="1" i="1" dirty="0" smtClean="0">
                <a:latin typeface="Tw Cen MT" pitchFamily="34" charset="0"/>
              </a:rPr>
              <a:t>sets</a:t>
            </a:r>
            <a:r>
              <a:rPr lang="en-US" dirty="0" smtClean="0">
                <a:latin typeface="Tw Cen MT" pitchFamily="34" charset="0"/>
              </a:rPr>
              <a:t> and </a:t>
            </a:r>
            <a:r>
              <a:rPr lang="en-US" b="1" i="1" dirty="0">
                <a:latin typeface="Tw Cen MT" pitchFamily="34" charset="0"/>
              </a:rPr>
              <a:t>dictionaries</a:t>
            </a:r>
            <a:r>
              <a:rPr lang="en-US" dirty="0" smtClean="0">
                <a:latin typeface="Tw Cen MT" pitchFamily="34" charset="0"/>
              </a:rPr>
              <a:t>.</a:t>
            </a:r>
            <a:endParaRPr lang="en-US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35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107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Why are sequences important?</a:t>
            </a:r>
            <a:endParaRPr lang="en-US" sz="3600" b="1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dirty="0" smtClean="0">
              <a:latin typeface="Tw Cen MT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4646" y="1047750"/>
            <a:ext cx="8554554" cy="990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Sequences are powerful because they let you refer to an </a:t>
            </a:r>
            <a:r>
              <a:rPr lang="en-US" sz="2400" b="1" i="1" dirty="0">
                <a:solidFill>
                  <a:schemeClr val="tx1"/>
                </a:solidFill>
                <a:latin typeface="Tw Cen MT" pitchFamily="34" charset="0"/>
              </a:rPr>
              <a:t>entire collection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, as well as the </a:t>
            </a:r>
            <a:r>
              <a:rPr lang="en-US" sz="2400" b="1" i="1" dirty="0">
                <a:solidFill>
                  <a:schemeClr val="tx1"/>
                </a:solidFill>
                <a:latin typeface="Tw Cen MT" pitchFamily="34" charset="0"/>
              </a:rPr>
              <a:t>items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 in the collection, using a </a:t>
            </a:r>
            <a:r>
              <a:rPr lang="en-US" sz="2400" b="1" i="1" dirty="0">
                <a:solidFill>
                  <a:srgbClr val="0070C0"/>
                </a:solidFill>
                <a:latin typeface="Tw Cen MT" pitchFamily="34" charset="0"/>
              </a:rPr>
              <a:t>single name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84646" y="2228850"/>
            <a:ext cx="6192354" cy="27813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You can still get to the </a:t>
            </a:r>
            <a:r>
              <a:rPr lang="en-US" sz="2400" b="1" i="1" dirty="0">
                <a:solidFill>
                  <a:srgbClr val="FF0000"/>
                </a:solidFill>
                <a:latin typeface="Tw Cen MT" pitchFamily="34" charset="0"/>
              </a:rPr>
              <a:t>items</a:t>
            </a:r>
            <a:r>
              <a:rPr lang="en-US" sz="2400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(aka </a:t>
            </a: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elements</a:t>
            </a: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)</a:t>
            </a:r>
            <a:b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</a:b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in the </a:t>
            </a:r>
            <a:r>
              <a:rPr lang="en-US" sz="2400" dirty="0">
                <a:solidFill>
                  <a:schemeClr val="tx1"/>
                </a:solidFill>
                <a:latin typeface="Tw Cen MT" pitchFamily="34" charset="0"/>
              </a:rPr>
              <a:t>collection, by </a:t>
            </a:r>
            <a:r>
              <a:rPr lang="en-US" sz="2400" b="1" i="1" dirty="0" smtClean="0">
                <a:solidFill>
                  <a:srgbClr val="FF0000"/>
                </a:solidFill>
                <a:latin typeface="Tw Cen MT" pitchFamily="34" charset="0"/>
              </a:rPr>
              <a:t>indexing</a:t>
            </a:r>
            <a:r>
              <a:rPr lang="en-US" sz="2400" dirty="0" smtClean="0">
                <a:solidFill>
                  <a:schemeClr val="tx1"/>
                </a:solidFill>
                <a:latin typeface="Tw Cen MT" pitchFamily="34" charset="0"/>
              </a:rPr>
              <a:t>:</a:t>
            </a:r>
          </a:p>
          <a:p>
            <a:pPr lvl="1">
              <a:lnSpc>
                <a:spcPct val="105000"/>
              </a:lnSpc>
              <a:spcBef>
                <a:spcPts val="12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'blue</a:t>
            </a:r>
            <a:r>
              <a:rPr lang="en-US" sz="2000" b="1" i="1" dirty="0" smtClean="0">
                <a:solidFill>
                  <a:srgbClr val="00B050"/>
                </a:solidFill>
                <a:latin typeface="Consolas"/>
                <a:ea typeface="Calibri"/>
              </a:rPr>
              <a:t>'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colors[0]</a:t>
            </a:r>
            <a:r>
              <a:rPr lang="en-US" sz="2000" b="1" dirty="0" smtClean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 smtClean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'red'</a:t>
            </a:r>
            <a:endParaRPr lang="en-US" sz="2000" dirty="0" smtClean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colors[1]</a:t>
            </a:r>
            <a:r>
              <a:rPr lang="en-US" sz="20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white'</a:t>
            </a:r>
            <a:endParaRPr lang="en-US" sz="20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  <a:p>
            <a:pPr marL="1524395" lvl="3" indent="-34290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onsolas"/>
                <a:ea typeface="Calibri"/>
                <a:cs typeface="Tw Cen MT"/>
              </a:rPr>
              <a:t>colors[2]</a:t>
            </a:r>
            <a:r>
              <a:rPr lang="en-US" sz="2000" b="1" dirty="0">
                <a:solidFill>
                  <a:srgbClr val="0070C0"/>
                </a:solidFill>
                <a:latin typeface="Courier New"/>
                <a:ea typeface="Calibri"/>
                <a:cs typeface="Tw Cen MT"/>
              </a:rPr>
              <a:t>	</a:t>
            </a:r>
            <a:r>
              <a:rPr lang="en-US" sz="2000" b="1" dirty="0">
                <a:solidFill>
                  <a:srgbClr val="0070C0"/>
                </a:solidFill>
                <a:ea typeface="Calibri"/>
                <a:cs typeface="Calibri"/>
              </a:rPr>
              <a:t>has value	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Calibri"/>
              </a:rPr>
              <a:t>'</a:t>
            </a:r>
            <a:r>
              <a:rPr lang="en-US" sz="2000" b="1" i="1" dirty="0" smtClean="0">
                <a:solidFill>
                  <a:srgbClr val="00AA00"/>
                </a:solidFill>
                <a:latin typeface="Consolas"/>
                <a:ea typeface="Calibri"/>
                <a:cs typeface="Tw Cen MT"/>
              </a:rPr>
              <a:t>blue'</a:t>
            </a:r>
            <a:endParaRPr lang="en-US" sz="2000" dirty="0">
              <a:solidFill>
                <a:srgbClr val="000000"/>
              </a:solidFill>
              <a:latin typeface="Tw Cen MT"/>
              <a:ea typeface="Calibri"/>
              <a:cs typeface="Tw Cen M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66024" y="3240561"/>
            <a:ext cx="2286000" cy="609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Indexing starts at </a:t>
            </a:r>
            <a:r>
              <a:rPr lang="en-US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zero</a:t>
            </a:r>
            <a:r>
              <a:rPr lang="en-US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not at one</a:t>
            </a:r>
            <a:endParaRPr lang="en-US" sz="1400" dirty="0">
              <a:effectLst/>
              <a:ea typeface="Calibri"/>
              <a:cs typeface="Times New Roman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569676" y="3943350"/>
            <a:ext cx="2466340" cy="9334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number (or variable) inside the square brackets is called the </a:t>
            </a:r>
            <a:r>
              <a:rPr lang="en-US" b="1" i="1" dirty="0" smtClean="0">
                <a:solidFill>
                  <a:srgbClr val="0070C0"/>
                </a:solidFill>
                <a:effectLst/>
                <a:ea typeface="Calibri"/>
                <a:cs typeface="Times New Roman"/>
              </a:rPr>
              <a:t>index</a:t>
            </a:r>
            <a:r>
              <a:rPr lang="en-US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.</a:t>
            </a:r>
            <a:endParaRPr lang="en-US" sz="1400" dirty="0">
              <a:effectLst/>
              <a:ea typeface="Calibri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732314" y="3512859"/>
            <a:ext cx="163286" cy="17910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124200" y="3486151"/>
            <a:ext cx="533400" cy="685799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276600" y="3545361"/>
            <a:ext cx="1524000" cy="10538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65199" y="2428905"/>
            <a:ext cx="93764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colors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96200" y="2428905"/>
            <a:ext cx="2743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[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79046" y="2428905"/>
            <a:ext cx="1752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1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07646" y="2419350"/>
            <a:ext cx="27435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>
                <a:latin typeface="Consolas" pitchFamily="49" charset="0"/>
                <a:cs typeface="Consolas" pitchFamily="49" charset="0"/>
              </a:rPr>
              <a:t>]</a:t>
            </a:r>
            <a:endParaRPr lang="en-US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696470" y="2228850"/>
            <a:ext cx="1715976" cy="7239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7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animBg="1"/>
      <p:bldP spid="8" grpId="0" animBg="1"/>
      <p:bldP spid="26" grpId="0"/>
      <p:bldP spid="27" grpId="0"/>
      <p:bldP spid="28" grpId="0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286578"/>
            <a:ext cx="3544202" cy="1810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Looping (“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3600" b="1" i="1" dirty="0" smtClean="0">
                <a:latin typeface="Tw Cen MT" pitchFamily="34" charset="0"/>
              </a:rPr>
              <a:t>”) through the items</a:t>
            </a:r>
            <a:endParaRPr lang="en-US" sz="3600" b="1" i="1" dirty="0">
              <a:latin typeface="Tw Cen MT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6690" y="161924"/>
            <a:ext cx="2795110" cy="48482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Sequences are powerful because they let you refer to an </a:t>
            </a:r>
            <a:r>
              <a:rPr lang="en-US" sz="1800" b="1" i="1" dirty="0">
                <a:solidFill>
                  <a:schemeClr val="tx1"/>
                </a:solidFill>
                <a:latin typeface="Tw Cen MT" pitchFamily="34" charset="0"/>
              </a:rPr>
              <a:t>entire collection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, as well as the </a:t>
            </a:r>
            <a:r>
              <a:rPr lang="en-US" sz="1800" b="1" i="1" dirty="0">
                <a:solidFill>
                  <a:schemeClr val="tx1"/>
                </a:solidFill>
                <a:latin typeface="Tw Cen MT" pitchFamily="34" charset="0"/>
              </a:rPr>
              <a:t>items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 in the collection, using a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single name</a:t>
            </a:r>
            <a: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  <a:t>.</a:t>
            </a:r>
          </a:p>
          <a:p>
            <a:pPr marL="342900" indent="-3429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You can still get to the </a:t>
            </a:r>
            <a:r>
              <a:rPr lang="en-US" sz="1800" b="1" i="1" dirty="0">
                <a:solidFill>
                  <a:srgbClr val="FF0000"/>
                </a:solidFill>
                <a:latin typeface="Tw Cen MT" pitchFamily="34" charset="0"/>
              </a:rPr>
              <a:t>items</a:t>
            </a:r>
            <a:r>
              <a:rPr lang="en-US" sz="1800" dirty="0">
                <a:solidFill>
                  <a:srgbClr val="FF0000"/>
                </a:solidFill>
                <a:latin typeface="Tw Cen MT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(aka </a:t>
            </a:r>
            <a:r>
              <a:rPr lang="en-US" sz="1800" b="1" i="1" dirty="0">
                <a:solidFill>
                  <a:srgbClr val="FF0000"/>
                </a:solidFill>
                <a:latin typeface="Tw Cen MT" pitchFamily="34" charset="0"/>
              </a:rPr>
              <a:t>elements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) in the collection, by </a:t>
            </a:r>
            <a:r>
              <a:rPr lang="en-US" sz="1800" b="1" i="1" dirty="0" smtClean="0">
                <a:solidFill>
                  <a:srgbClr val="FF0000"/>
                </a:solidFill>
                <a:latin typeface="Tw Cen MT" pitchFamily="34" charset="0"/>
              </a:rPr>
              <a:t>indexing</a:t>
            </a:r>
            <a: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  <a:t>.</a:t>
            </a:r>
          </a:p>
          <a:p>
            <a:pPr marL="342900" indent="-34290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  <a:t>And 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you can </a:t>
            </a:r>
            <a:r>
              <a:rPr lang="en-US" sz="1800" b="1" i="1" dirty="0">
                <a:solidFill>
                  <a:schemeClr val="tx1"/>
                </a:solidFill>
                <a:latin typeface="Tw Cen MT" pitchFamily="34" charset="0"/>
              </a:rPr>
              <a:t>loop (“</a:t>
            </a:r>
            <a:r>
              <a:rPr lang="en-US" sz="1800" b="1" i="1" dirty="0">
                <a:solidFill>
                  <a:srgbClr val="FF0000"/>
                </a:solidFill>
                <a:latin typeface="Tw Cen MT" pitchFamily="34" charset="0"/>
              </a:rPr>
              <a:t>iterate</a:t>
            </a:r>
            <a:r>
              <a:rPr lang="en-US" sz="1800" b="1" i="1" dirty="0">
                <a:solidFill>
                  <a:schemeClr val="tx1"/>
                </a:solidFill>
                <a:latin typeface="Tw Cen MT" pitchFamily="34" charset="0"/>
              </a:rPr>
              <a:t>”) through the items </a:t>
            </a:r>
            <a:r>
              <a:rPr lang="en-US" sz="1800" dirty="0">
                <a:solidFill>
                  <a:schemeClr val="tx1"/>
                </a:solidFill>
                <a:latin typeface="Tw Cen MT" pitchFamily="34" charset="0"/>
              </a:rPr>
              <a:t>in the </a:t>
            </a:r>
            <a: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  <a:t>collection,</a:t>
            </a:r>
            <a:b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</a:b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by using a </a:t>
            </a:r>
            <a:r>
              <a:rPr lang="en-US" sz="1800" b="1" i="1" dirty="0" smtClean="0">
                <a:solidFill>
                  <a:schemeClr val="tx1"/>
                </a:solidFill>
                <a:latin typeface="Tw Cen MT" pitchFamily="34" charset="0"/>
              </a:rPr>
              <a:t>variable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 for the index</a:t>
            </a:r>
            <a:r>
              <a:rPr lang="en-US" sz="1800" dirty="0" smtClean="0">
                <a:solidFill>
                  <a:schemeClr val="tx1"/>
                </a:solidFill>
                <a:latin typeface="Tw Cen MT" pitchFamily="34" charset="0"/>
              </a:rPr>
              <a:t>.</a:t>
            </a:r>
            <a:endParaRPr lang="en-US" b="1" i="1" dirty="0">
              <a:solidFill>
                <a:srgbClr val="00AA00"/>
              </a:solidFill>
              <a:latin typeface="Consolas"/>
              <a:ea typeface="Calibri"/>
              <a:cs typeface="Tw Cen M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4803" y="2383970"/>
            <a:ext cx="5754002" cy="2590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circle = </a:t>
            </a:r>
            <a:r>
              <a:rPr lang="en-US" sz="2000" b="1" dirty="0" err="1">
                <a:solidFill>
                  <a:schemeClr val="tx1"/>
                </a:solidFill>
                <a:latin typeface="Consolas"/>
                <a:ea typeface="Calibri"/>
              </a:rPr>
              <a:t>zg.Circle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(...)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 smtClean="0">
                <a:solidFill>
                  <a:srgbClr val="00B050"/>
                </a:solidFill>
                <a:latin typeface="Consolas"/>
                <a:ea typeface="Calibri"/>
              </a:rPr>
              <a:t>'blue'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(colors[0])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(colors[1])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(colors[2])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 ...</a:t>
            </a:r>
            <a:endParaRPr lang="en-US" sz="2000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7" name="ShockwaveFlash1" r:id="rId2" imgW="1763771" imgH="1873217"/>
        </mc:Choice>
        <mc:Fallback>
          <p:control name="ShockwaveFlash1" r:id="rId2" imgW="1763771" imgH="1873217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800" y="133350"/>
                  <a:ext cx="1763713" cy="1873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06325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556" y="272326"/>
            <a:ext cx="3441874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Looping (“</a:t>
            </a: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iterating</a:t>
            </a:r>
            <a:r>
              <a:rPr lang="en-US" sz="3600" b="1" i="1" dirty="0" smtClean="0">
                <a:latin typeface="Tw Cen MT" pitchFamily="34" charset="0"/>
              </a:rPr>
              <a:t>”) through the items</a:t>
            </a:r>
            <a:endParaRPr lang="en-US" sz="3600" b="1" i="1" dirty="0">
              <a:latin typeface="Tw Cen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19600" y="115128"/>
            <a:ext cx="4648200" cy="21518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circle = </a:t>
            </a:r>
            <a:r>
              <a:rPr lang="en-US" b="1" dirty="0" err="1">
                <a:solidFill>
                  <a:schemeClr val="tx1"/>
                </a:solidFill>
                <a:latin typeface="Consolas"/>
                <a:ea typeface="Calibri"/>
              </a:rPr>
              <a:t>zg.Circle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(...)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b="1" i="1" dirty="0" smtClean="0">
                <a:solidFill>
                  <a:srgbClr val="00B050"/>
                </a:solidFill>
                <a:latin typeface="Consolas"/>
                <a:ea typeface="Calibri"/>
              </a:rPr>
              <a:t>'blue'</a:t>
            </a:r>
            <a:r>
              <a:rPr lang="en-US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(colors[0])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(colors[1])</a:t>
            </a:r>
            <a:endParaRPr lang="en-US" b="1" dirty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(colors[2])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b="1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nsolas"/>
                <a:ea typeface="Calibri"/>
              </a:rPr>
              <a:t>  ...</a:t>
            </a:r>
            <a:endParaRPr lang="en-US" b="1" dirty="0">
              <a:solidFill>
                <a:schemeClr val="tx1"/>
              </a:solidFill>
              <a:latin typeface="Consolas"/>
              <a:ea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832" y="2343150"/>
            <a:ext cx="5754002" cy="21336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circle = </a:t>
            </a:r>
            <a:r>
              <a:rPr lang="en-US" sz="2000" b="1" dirty="0" err="1">
                <a:solidFill>
                  <a:schemeClr val="tx1"/>
                </a:solidFill>
                <a:latin typeface="Consolas"/>
                <a:ea typeface="Calibri"/>
              </a:rPr>
              <a:t>zg.Circle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(...)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colors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=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[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'red'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>
                <a:solidFill>
                  <a:srgbClr val="00B050"/>
                </a:solidFill>
                <a:latin typeface="Consolas"/>
                <a:ea typeface="Calibri"/>
              </a:rPr>
              <a:t>'white'</a:t>
            </a:r>
            <a:r>
              <a:rPr lang="en-US" sz="2000" b="1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b="1" i="1" dirty="0" smtClean="0">
                <a:solidFill>
                  <a:srgbClr val="00B050"/>
                </a:solidFill>
                <a:latin typeface="Consolas"/>
                <a:ea typeface="Calibri"/>
              </a:rPr>
              <a:t>'blue'</a:t>
            </a:r>
            <a:r>
              <a:rPr lang="en-US" sz="2000" dirty="0">
                <a:solidFill>
                  <a:schemeClr val="tx1"/>
                </a:solidFill>
                <a:latin typeface="Consolas"/>
                <a:ea typeface="Calibri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Consolas"/>
                <a:ea typeface="Calibri"/>
              </a:rPr>
              <a:t>...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b="1" dirty="0" smtClean="0">
              <a:solidFill>
                <a:schemeClr val="tx1"/>
              </a:solidFill>
              <a:latin typeface="Consolas"/>
              <a:ea typeface="Calibri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k </a:t>
            </a:r>
            <a:r>
              <a:rPr lang="en-US" sz="2000" b="1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range(             ):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    </a:t>
            </a:r>
            <a:r>
              <a:rPr lang="en-US" sz="2000" b="1" dirty="0" err="1" smtClean="0">
                <a:solidFill>
                  <a:schemeClr val="tx1"/>
                </a:solidFill>
                <a:latin typeface="Consolas"/>
                <a:ea typeface="Calibri"/>
              </a:rPr>
              <a:t>circle.setFill</a:t>
            </a:r>
            <a:r>
              <a:rPr lang="en-US" sz="2000" b="1" dirty="0" smtClean="0">
                <a:solidFill>
                  <a:schemeClr val="tx1"/>
                </a:solidFill>
                <a:latin typeface="Consolas"/>
                <a:ea typeface="Calibri"/>
              </a:rPr>
              <a:t>(colors[   ])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90800" y="3619440"/>
            <a:ext cx="1752600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l</a:t>
            </a:r>
            <a:r>
              <a:rPr lang="en-US" sz="2000" b="1" dirty="0" err="1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en</a:t>
            </a:r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(colors)</a:t>
            </a:r>
            <a:endParaRPr lang="en-US" sz="2000" b="1" dirty="0">
              <a:solidFill>
                <a:srgbClr val="7030A0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8657" y="3619440"/>
            <a:ext cx="1752600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???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    </a:t>
            </a:r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76893" y="4019550"/>
            <a:ext cx="644387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???</a:t>
            </a:r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37991" y="4024440"/>
            <a:ext cx="322193" cy="40011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Consolas" pitchFamily="49" charset="0"/>
                <a:cs typeface="Consolas" pitchFamily="49" charset="0"/>
              </a:rPr>
              <a:t>k</a:t>
            </a:r>
            <a:endParaRPr lang="en-US" sz="2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058277" y="2657463"/>
            <a:ext cx="2971800" cy="75248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5000"/>
              </a:lnSpc>
            </a:pPr>
            <a:r>
              <a:rPr lang="en-US" sz="14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  </a:t>
            </a:r>
            <a:r>
              <a:rPr lang="en-US" sz="1400" b="1" i="1" dirty="0" err="1">
                <a:solidFill>
                  <a:srgbClr val="0070C0"/>
                </a:solidFill>
                <a:effectLst/>
                <a:latin typeface="Courier New"/>
                <a:ea typeface="Calibri"/>
                <a:cs typeface="Times New Roman"/>
              </a:rPr>
              <a:t>len</a:t>
            </a:r>
            <a:r>
              <a:rPr lang="en-US" sz="14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   function returns the </a:t>
            </a:r>
            <a:r>
              <a:rPr lang="en-US" sz="1400" b="1" i="1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length</a:t>
            </a:r>
            <a:r>
              <a:rPr lang="en-US" sz="1400" dirty="0" smtClean="0">
                <a:solidFill>
                  <a:srgbClr val="000000"/>
                </a:solidFill>
                <a:effectLst/>
                <a:ea typeface="Calibri"/>
                <a:cs typeface="Times New Roman"/>
              </a:rPr>
              <a:t> of </a:t>
            </a:r>
            <a:r>
              <a:rPr lang="en-US" sz="1400" dirty="0">
                <a:solidFill>
                  <a:srgbClr val="000000"/>
                </a:solidFill>
                <a:effectLst/>
                <a:ea typeface="Calibri"/>
                <a:cs typeface="Times New Roman"/>
              </a:rPr>
              <a:t>the sequence, that is, the number of items in the sequence. </a:t>
            </a:r>
            <a:endParaRPr lang="en-US" sz="1200" dirty="0">
              <a:effectLst/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069" y="4550465"/>
            <a:ext cx="533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 sure that you understand the use of the index </a:t>
            </a:r>
            <a:r>
              <a:rPr lang="en-US" sz="1000" b="1" dirty="0"/>
              <a:t>k</a:t>
            </a:r>
            <a:r>
              <a:rPr lang="en-US" sz="1000" dirty="0"/>
              <a:t> in the above example.  It is not a “magic” symbol; it is just an ordinary variable that goes </a:t>
            </a:r>
            <a:r>
              <a:rPr lang="en-US" sz="1000" b="1" dirty="0"/>
              <a:t>0, 1, 2, ... </a:t>
            </a:r>
            <a:r>
              <a:rPr lang="en-US" sz="1000" dirty="0"/>
              <a:t>per the </a:t>
            </a:r>
            <a:r>
              <a:rPr lang="en-US" sz="1000" b="1" dirty="0"/>
              <a:t>range</a:t>
            </a:r>
            <a:r>
              <a:rPr lang="en-US" sz="1000" dirty="0"/>
              <a:t> statement.  Do you see now why the </a:t>
            </a:r>
            <a:r>
              <a:rPr lang="en-US" sz="1000" b="1" dirty="0"/>
              <a:t>range</a:t>
            </a:r>
            <a:r>
              <a:rPr lang="en-US" sz="1000" dirty="0"/>
              <a:t> statement is defined to start at </a:t>
            </a:r>
            <a:r>
              <a:rPr lang="en-US" sz="1000" b="1" dirty="0"/>
              <a:t>0 </a:t>
            </a:r>
            <a:r>
              <a:rPr lang="en-US" sz="1000" dirty="0"/>
              <a:t>and ends one </a:t>
            </a:r>
            <a:r>
              <a:rPr lang="en-US" sz="1000" i="1" dirty="0"/>
              <a:t>short</a:t>
            </a:r>
            <a:r>
              <a:rPr lang="en-US" sz="1000" dirty="0"/>
              <a:t> of the value of its argument</a:t>
            </a:r>
            <a:r>
              <a:rPr lang="en-US" sz="1000" dirty="0" smtClean="0"/>
              <a:t>?</a:t>
            </a:r>
            <a:endParaRPr lang="en-US" sz="1000" dirty="0"/>
          </a:p>
        </p:txBody>
      </p:sp>
      <p:pic>
        <p:nvPicPr>
          <p:cNvPr id="19" name="Picture 1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69" y="4636329"/>
            <a:ext cx="457200" cy="382270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6199882" y="3510047"/>
            <a:ext cx="2830195" cy="1576303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ea typeface="Calibri"/>
                <a:cs typeface="Calibri"/>
              </a:rPr>
              <a:t>When you don’t need the index itself, here is an alternative notation for looping (iterating) through a sequence:</a:t>
            </a:r>
            <a:endParaRPr lang="en-US" sz="1100" dirty="0">
              <a:effectLst/>
              <a:ea typeface="Calibri"/>
              <a:cs typeface="Times New Roman"/>
            </a:endParaRPr>
          </a:p>
          <a:p>
            <a:pPr marL="0" marR="0">
              <a:lnSpc>
                <a:spcPct val="1050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rgbClr val="0000FF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for</a:t>
            </a:r>
            <a:r>
              <a:rPr lang="en-US" sz="1200" b="1" dirty="0" smtClean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color </a:t>
            </a:r>
            <a:r>
              <a:rPr lang="en-US" sz="1200" b="1" dirty="0">
                <a:solidFill>
                  <a:srgbClr val="0000FF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in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 colors:</a:t>
            </a:r>
            <a:endParaRPr lang="en-US" sz="1200" dirty="0">
              <a:effectLst/>
              <a:latin typeface="Consolas" pitchFamily="49" charset="0"/>
              <a:ea typeface="Calibri"/>
              <a:cs typeface="Consolas" pitchFamily="49" charset="0"/>
            </a:endParaRPr>
          </a:p>
          <a:p>
            <a:pPr marL="0" marR="0">
              <a:lnSpc>
                <a:spcPct val="105000"/>
              </a:lnSpc>
              <a:spcBef>
                <a:spcPts val="300"/>
              </a:spcBef>
            </a:pP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    circle =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zg.Circle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(...)</a:t>
            </a:r>
            <a:endParaRPr lang="en-US" sz="1200" dirty="0">
              <a:effectLst/>
              <a:latin typeface="Consolas" pitchFamily="49" charset="0"/>
              <a:ea typeface="Calibri"/>
              <a:cs typeface="Consolas" pitchFamily="49" charset="0"/>
            </a:endParaRPr>
          </a:p>
          <a:p>
            <a:pPr marL="0" marR="0">
              <a:lnSpc>
                <a:spcPct val="105000"/>
              </a:lnSpc>
              <a:spcBef>
                <a:spcPts val="300"/>
              </a:spcBef>
            </a:pP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circle.setFill</a:t>
            </a:r>
            <a:r>
              <a:rPr lang="en-US" sz="1200" b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(color</a:t>
            </a:r>
            <a:r>
              <a:rPr lang="en-US" sz="1200" b="1" dirty="0" smtClean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)</a:t>
            </a:r>
            <a:r>
              <a:rPr lang="en-US" sz="1200" b="1" i="1" dirty="0">
                <a:solidFill>
                  <a:srgbClr val="000000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 </a:t>
            </a:r>
            <a:endParaRPr lang="en-US" sz="1200" dirty="0">
              <a:effectLst/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010400" y="895350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010400" y="1200150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010400" y="1532283"/>
            <a:ext cx="2286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914400" y="3667095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46687" y="4067205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099" name="ShockwaveFlash1" r:id="rId2" imgW="1230525" imgH="1448002"/>
        </mc:Choice>
        <mc:Fallback>
          <p:control name="ShockwaveFlash1" r:id="rId2" imgW="1230525" imgH="1448002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24200" y="57150"/>
                  <a:ext cx="1230313" cy="1447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16780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8" grpId="1"/>
      <p:bldP spid="11" grpId="0"/>
      <p:bldP spid="11" grpId="1"/>
      <p:bldP spid="12" grpId="0"/>
      <p:bldP spid="18" grpId="0" animBg="1"/>
      <p:bldP spid="5" grpId="0"/>
      <p:bldP spid="20" grpId="0" animBg="1"/>
      <p:bldP spid="7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8554554" cy="107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latin typeface="Tw Cen MT" pitchFamily="34" charset="0"/>
              </a:rPr>
              <a:t>An example of iterating through a sequence</a:t>
            </a:r>
            <a:endParaRPr lang="en-US" sz="3600" b="1" i="1" dirty="0">
              <a:latin typeface="Tw Cen MT" pitchFamily="34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000" dirty="0" smtClean="0">
              <a:latin typeface="Tw Cen MT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4646" y="1504950"/>
            <a:ext cx="6420954" cy="3429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sum_all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(sequence):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total =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0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k 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range(</a:t>
            </a:r>
            <a:r>
              <a:rPr lang="en-US" sz="24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len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(sequence)):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total = total + sequence[k]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endParaRPr lang="en-US" sz="2400" b="1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24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total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0" y="1200150"/>
            <a:ext cx="3946506" cy="13854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""" Returns </a:t>
            </a:r>
            <a:r>
              <a:rPr lang="en-US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the sum of all the </a:t>
            </a: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numbers </a:t>
            </a:r>
            <a:r>
              <a:rPr lang="en-US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in the given sequence.  </a:t>
            </a: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Precondition: The </a:t>
            </a:r>
            <a:r>
              <a:rPr lang="en-US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argument is a sequence containing </a:t>
            </a: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numbers. """</a:t>
            </a:r>
            <a:endParaRPr lang="en-US" dirty="0">
              <a:solidFill>
                <a:srgbClr val="00B050"/>
              </a:solidFill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24224" y="2724150"/>
            <a:ext cx="1920894" cy="6927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5000"/>
              </a:lnSpc>
            </a:pP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[8, 13, 7, 5]</a:t>
            </a:r>
          </a:p>
          <a:p>
            <a:pPr>
              <a:lnSpc>
                <a:spcPct val="105000"/>
              </a:lnSpc>
            </a:pPr>
            <a:r>
              <a:rPr lang="en-US" dirty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nsolas" pitchFamily="49" charset="0"/>
                <a:ea typeface="Calibri"/>
                <a:cs typeface="Consolas" pitchFamily="49" charset="0"/>
              </a:rPr>
              <a:t>   -&gt;  33</a:t>
            </a:r>
            <a:endParaRPr lang="en-US" dirty="0">
              <a:solidFill>
                <a:srgbClr val="00B050"/>
              </a:solidFill>
              <a:latin typeface="Consolas" pitchFamily="49" charset="0"/>
              <a:ea typeface="Calibri"/>
              <a:cs typeface="Consolas" pitchFamily="49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362200" y="1879995"/>
            <a:ext cx="1600200" cy="447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229100" y="2772388"/>
            <a:ext cx="1600200" cy="447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392386" y="3227614"/>
            <a:ext cx="1600200" cy="447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3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4" grpId="0" animBg="1"/>
      <p:bldP spid="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Documents\Courses\120\Public\Videos\Session07\07a-Sequences\PowerPointSlides\Sequences_pptx\Assets\ColorAnimation_2.mp4"/>
  <p:tag name="MMPROD_MANAGE_ASSETS" val="FALSE"/>
  <p:tag name="MMPROD_IS_H264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FLV_FILE_PATH" val="C:\Users\mutchler\Documents\Courses\120\Public\Videos\Session07\07a-Sequences\PowerPointSlides\Sequences_pptx\Assets\ColorAnimation_2.mp4"/>
  <p:tag name="MMPROD_MANAGE_ASSETS" val="FALSE"/>
  <p:tag name="MMPROD_IS_H264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11147</TotalTime>
  <Words>445</Words>
  <Application>Microsoft Office PowerPoint</Application>
  <PresentationFormat>On-screen Show (16:9)</PresentationFormat>
  <Paragraphs>71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150</cp:revision>
  <dcterms:created xsi:type="dcterms:W3CDTF">2006-08-16T00:00:00Z</dcterms:created>
  <dcterms:modified xsi:type="dcterms:W3CDTF">2013-03-24T15:33:10Z</dcterms:modified>
</cp:coreProperties>
</file>