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1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3" r:id="rId2"/>
    <p:sldId id="284" r:id="rId3"/>
    <p:sldId id="289" r:id="rId4"/>
    <p:sldId id="290" r:id="rId5"/>
    <p:sldId id="291" r:id="rId6"/>
    <p:sldId id="292" r:id="rId7"/>
    <p:sldId id="293" r:id="rId8"/>
    <p:sldId id="294" r:id="rId9"/>
    <p:sldId id="317" r:id="rId10"/>
    <p:sldId id="295" r:id="rId11"/>
    <p:sldId id="318" r:id="rId12"/>
    <p:sldId id="296" r:id="rId13"/>
    <p:sldId id="300" r:id="rId14"/>
    <p:sldId id="302" r:id="rId15"/>
    <p:sldId id="303" r:id="rId16"/>
    <p:sldId id="313" r:id="rId17"/>
    <p:sldId id="315" r:id="rId18"/>
    <p:sldId id="297" r:id="rId19"/>
    <p:sldId id="312" r:id="rId20"/>
    <p:sldId id="299" r:id="rId21"/>
    <p:sldId id="311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4" r:id="rId30"/>
    <p:sldId id="316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DDDDD"/>
    <a:srgbClr val="FFFF00"/>
    <a:srgbClr val="FF6600"/>
    <a:srgbClr val="008000"/>
    <a:srgbClr val="008080"/>
    <a:srgbClr val="00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86" autoAdjust="0"/>
  </p:normalViewPr>
  <p:slideViewPr>
    <p:cSldViewPr>
      <p:cViewPr varScale="1">
        <p:scale>
          <a:sx n="80" d="100"/>
          <a:sy n="80" d="100"/>
        </p:scale>
        <p:origin x="-5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C37920-21BC-7D4D-B559-D30E08EF4B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97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E7AC77-978A-E44B-AF5D-56CB04647D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97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</a:rPr>
              <a:t>Image from http://</a:t>
            </a:r>
            <a:r>
              <a:rPr lang="en-US" dirty="0" err="1" smtClean="0">
                <a:latin typeface="Times" charset="0"/>
              </a:rPr>
              <a:t>www.dailyspeculations.com</a:t>
            </a:r>
            <a:r>
              <a:rPr lang="en-US" dirty="0" smtClean="0">
                <a:latin typeface="Times" charset="0"/>
              </a:rPr>
              <a:t>/</a:t>
            </a:r>
            <a:r>
              <a:rPr lang="en-US" dirty="0" err="1" smtClean="0">
                <a:latin typeface="Times" charset="0"/>
              </a:rPr>
              <a:t>wordpress</a:t>
            </a:r>
            <a:r>
              <a:rPr lang="en-US" dirty="0" smtClean="0">
                <a:latin typeface="Times" charset="0"/>
              </a:rPr>
              <a:t>/?cat=251&amp;paged=2.</a:t>
            </a:r>
            <a:endParaRPr lang="en-US" dirty="0">
              <a:latin typeface="Times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17BE39-4D5F-6746-8921-C6310971138E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CFA90C-7E26-6A40-85D2-5C331D42F9D9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5755C5-6E34-B44D-BA0B-268D07E76456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600CE7-4600-F145-8555-F015E57A5EA9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3D9388-80AF-0D47-A335-E785A0AB2701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A4AFEA-D9E0-4245-9981-D36FB21AE423}" type="slidenum">
              <a:rPr lang="en-US" sz="1200"/>
              <a:pPr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7673CD0-BE80-944A-BFB1-A9E2ECEB78F5}" type="slidenum">
              <a:rPr lang="en-US" sz="120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2EBA97-1550-2843-B46B-EFDD25E26A15}" type="slidenum">
              <a:rPr lang="en-US" sz="1200"/>
              <a:pPr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9DAE02-3454-8E42-BB08-841CED6AE10E}" type="slidenum">
              <a:rPr lang="en-US" sz="1200"/>
              <a:pPr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FF47C1-7C19-B246-9061-EE91CD665055}" type="slidenum">
              <a:rPr lang="en-US" sz="1200"/>
              <a:pPr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F1E46E-852C-5944-8054-F4BB415BA4C6}" type="slidenum">
              <a:rPr lang="en-US" sz="1200"/>
              <a:pPr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B21629-AF4C-0740-83E4-4D4878CC2304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86464D-8E69-7D46-9C34-9F55F2D2ADD8}" type="slidenum">
              <a:rPr lang="en-US" sz="1200"/>
              <a:pPr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661A71-8594-3445-9EBE-54B080EC7B22}" type="slidenum">
              <a:rPr lang="en-US" sz="1200"/>
              <a:pPr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F253F0-E452-374A-9B0A-F0750BA814DB}" type="slidenum">
              <a:rPr lang="en-US" sz="1200"/>
              <a:pPr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5BAC41-0E38-D64D-80BC-34885401B68B}" type="slidenum">
              <a:rPr lang="en-US" sz="1200"/>
              <a:pPr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24A4F5-5C17-7343-A7AA-F7F37ADC5142}" type="slidenum">
              <a:rPr lang="en-US" sz="1200"/>
              <a:pPr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6784FF-4BC7-4943-9745-642838A35407}" type="slidenum">
              <a:rPr lang="en-US" sz="1200"/>
              <a:pPr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971ED0-11D3-5641-B6B5-F9143D6F8179}" type="slidenum">
              <a:rPr lang="en-US" sz="1200"/>
              <a:pPr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77AD47-BCF0-8643-BCF4-2839077C7E32}" type="slidenum">
              <a:rPr lang="en-US" sz="1200"/>
              <a:pPr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EDB576-3B80-0148-9F3A-52EF85CA29C2}" type="slidenum">
              <a:rPr lang="en-US" sz="1200"/>
              <a:pPr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7ADBB7-AB88-8045-BC78-15B58EF1C5C8}" type="slidenum">
              <a:rPr lang="en-US" sz="1200"/>
              <a:pPr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AC2952-A607-0A49-AC18-A8A04EA47A1E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5B777D-B89D-7B4B-9668-D0D9D75C3AC6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1F4CB0-1963-1B4D-9F44-F0BED23EFED5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896512-F073-7B43-B10B-88C6E56698F6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7CDF69-7CF8-B047-A0CE-259F28530E46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70BEF2-B1EC-5B4B-9653-0A70D069B7E3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0D7770-48DA-CD44-95ED-9F789A6154D6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F7D6E-BCFC-F546-B019-9BFB9F5CC8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0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5F4DA-91CC-DF41-840B-DC06C97C1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2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27C4B9-A940-874A-AD35-79574AEAE0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2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48B83-8B7C-A643-80A2-D332B7C41D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8DA489-B7FF-BD47-AE19-A1048BB42E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5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FF78C-6A71-B74D-8491-0B091DEAEC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6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744DB-763C-344E-89F4-90D432CCFB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7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75201-0B32-B94D-89AF-C441290C6C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3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3E8B9-3508-914A-83AF-A6C6CE3D61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9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2D345-104C-7D4E-B14A-12600FFA53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1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FEE4B-BEA4-A547-978B-32C692C3EC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4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Helvetic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Helvetic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Helvetica" charset="0"/>
              </a:defRPr>
            </a:lvl1pPr>
          </a:lstStyle>
          <a:p>
            <a:fld id="{6989B07A-160E-4040-9E2D-9E0E3E78C7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fld id="{6989B07A-160E-4040-9E2D-9E0E3E78C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3000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30000"/>
        </a:spcAft>
        <a:buClr>
          <a:schemeClr val="accent2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lnSpc>
          <a:spcPct val="95000"/>
        </a:lnSpc>
        <a:spcBef>
          <a:spcPct val="2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5000"/>
        </a:lnSpc>
        <a:spcBef>
          <a:spcPct val="2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5000"/>
        </a:lnSpc>
        <a:spcBef>
          <a:spcPct val="2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5000"/>
        </a:lnSpc>
        <a:spcBef>
          <a:spcPct val="2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924800" cy="1676400"/>
          </a:xfrm>
          <a:ln w="76200" cmpd="tri"/>
        </p:spPr>
        <p:txBody>
          <a:bodyPr/>
          <a:lstStyle/>
          <a:p>
            <a:r>
              <a:rPr lang="en-US" sz="4400" b="1">
                <a:latin typeface="Comic Sans MS" charset="0"/>
              </a:rPr>
              <a:t>Risk Management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248400" y="3352800"/>
            <a:ext cx="2514600" cy="1752600"/>
          </a:xfrm>
          <a:noFill/>
        </p:spPr>
        <p:txBody>
          <a:bodyPr/>
          <a:lstStyle/>
          <a:p>
            <a:pPr indent="4763"/>
            <a:r>
              <a:rPr lang="en-US" b="1" dirty="0" smtClean="0">
                <a:latin typeface="Comic Sans MS" charset="0"/>
              </a:rPr>
              <a:t>EMGT587</a:t>
            </a:r>
            <a:endParaRPr lang="en-US" b="1" dirty="0">
              <a:latin typeface="Comic Sans MS" charset="0"/>
            </a:endParaRPr>
          </a:p>
          <a:p>
            <a:pPr indent="4763"/>
            <a:r>
              <a:rPr lang="en-US" sz="2400" b="1" dirty="0" smtClean="0">
                <a:latin typeface="Comic Sans MS" charset="0"/>
              </a:rPr>
              <a:t>Something that should be fun to assess with your project!</a:t>
            </a:r>
            <a:endParaRPr lang="en-US" sz="2400" b="1" dirty="0">
              <a:latin typeface="Comic Sans M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895600"/>
            <a:ext cx="4419600" cy="29522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8674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Above</a:t>
            </a:r>
            <a:r>
              <a:rPr lang="en-US" sz="1400" dirty="0" smtClean="0"/>
              <a:t> – In assessing risks, technical people tend to focus on technical issues which have occurred to them, but the major risks for a product may be business-related – obstacles they don’t consider as often..</a:t>
            </a:r>
            <a:endParaRPr lang="en-US" sz="1400" dirty="0"/>
          </a:p>
        </p:txBody>
      </p:sp>
      <p:pic>
        <p:nvPicPr>
          <p:cNvPr id="6" name="Picture 31" descr="ros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5" t="22858"/>
          <a:stretch>
            <a:fillRect/>
          </a:stretch>
        </p:blipFill>
        <p:spPr bwMode="auto">
          <a:xfrm>
            <a:off x="5784850" y="6300788"/>
            <a:ext cx="33591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Risk Model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Risk Model Categories and Weights</a:t>
            </a:r>
          </a:p>
          <a:p>
            <a:endParaRPr lang="en-US">
              <a:latin typeface="Comic Sans MS" charset="0"/>
            </a:endParaRPr>
          </a:p>
          <a:p>
            <a:r>
              <a:rPr lang="en-US">
                <a:latin typeface="Comic Sans MS" charset="0"/>
              </a:rPr>
              <a:t>Risk Analysis and Reporting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>
                <a:latin typeface="Comic Sans MS" charset="0"/>
              </a:rPr>
              <a:t>‘</a:t>
            </a:r>
            <a:r>
              <a:rPr lang="en-US" sz="3200">
                <a:latin typeface="Comic Sans MS" charset="0"/>
              </a:rPr>
              <a:t>Probability/Consequence</a:t>
            </a:r>
            <a:r>
              <a:rPr lang="ja-JP" altLang="en-US" sz="3200">
                <a:latin typeface="Comic Sans MS" charset="0"/>
              </a:rPr>
              <a:t>’</a:t>
            </a:r>
            <a:r>
              <a:rPr lang="en-US" sz="3200">
                <a:latin typeface="Comic Sans MS" charset="0"/>
              </a:rPr>
              <a:t> </a:t>
            </a:r>
            <a:br>
              <a:rPr lang="en-US" sz="3200">
                <a:latin typeface="Comic Sans MS" charset="0"/>
              </a:rPr>
            </a:br>
            <a:r>
              <a:rPr lang="en-US" sz="3200">
                <a:latin typeface="Comic Sans MS" charset="0"/>
              </a:rPr>
              <a:t>Approaches are Common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981200"/>
            <a:ext cx="4314825" cy="402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Example Project Design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>
                <a:latin typeface="Comic Sans MS" charset="0"/>
              </a:rPr>
              <a:t>System design uses off-the-shelf hardware with minor modifications to the software.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>
                <a:latin typeface="Comic Sans MS" charset="0"/>
              </a:rPr>
              <a:t>The design is relatively simple involving the use of standard hardware.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>
                <a:latin typeface="Comic Sans MS" charset="0"/>
              </a:rPr>
              <a:t>The design requires software of somewhat greater complexity.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>
                <a:latin typeface="Comic Sans MS" charset="0"/>
              </a:rPr>
              <a:t>The design requires a new database to be developed by a subcontractor.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>
                <a:latin typeface="Comic Sans MS" charset="0"/>
              </a:rPr>
              <a:t>The consequences of this items failure due to technical factors causes problems of a corrective nature, but the correction causes an 8% cost increase and a 2 month schedule slip.</a:t>
            </a:r>
          </a:p>
        </p:txBody>
      </p:sp>
      <p:pic>
        <p:nvPicPr>
          <p:cNvPr id="13316" name="Picture 4" descr="MCj029194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Risk Model Tables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omic Sans MS" charset="0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58963"/>
            <a:ext cx="78486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2438400" y="6248400"/>
            <a:ext cx="399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P</a:t>
            </a:r>
            <a:r>
              <a:rPr lang="en-US" sz="1800" b="1" baseline="-25000"/>
              <a:t>f</a:t>
            </a:r>
            <a:r>
              <a:rPr lang="en-US" sz="1800" b="1"/>
              <a:t> is the </a:t>
            </a:r>
            <a:r>
              <a:rPr lang="ja-JP" altLang="en-US" sz="1800" b="1"/>
              <a:t>‘</a:t>
            </a:r>
            <a:r>
              <a:rPr lang="en-US" sz="1800" b="1"/>
              <a:t>probability of failure</a:t>
            </a:r>
            <a:r>
              <a:rPr lang="ja-JP" altLang="en-US" sz="1800" b="1"/>
              <a:t>’</a:t>
            </a:r>
            <a:r>
              <a:rPr lang="en-US" sz="1800" b="1"/>
              <a:t> term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Risk Model Tables (cont)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omic Sans MS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46275"/>
            <a:ext cx="792480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438400" y="6248400"/>
            <a:ext cx="470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C</a:t>
            </a:r>
            <a:r>
              <a:rPr lang="en-US" sz="1800" b="1" baseline="-25000"/>
              <a:t>f</a:t>
            </a:r>
            <a:r>
              <a:rPr lang="en-US" sz="1800" b="1"/>
              <a:t> is the </a:t>
            </a:r>
            <a:r>
              <a:rPr lang="ja-JP" altLang="en-US" sz="1800" b="1"/>
              <a:t>‘</a:t>
            </a:r>
            <a:r>
              <a:rPr lang="en-US" sz="1800" b="1"/>
              <a:t>consequence</a:t>
            </a:r>
            <a:r>
              <a:rPr lang="ja-JP" altLang="en-US" sz="1800" b="1"/>
              <a:t>’</a:t>
            </a:r>
            <a:r>
              <a:rPr lang="en-US" sz="1800" b="1"/>
              <a:t> of the failure term</a:t>
            </a: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2057400" y="2209800"/>
            <a:ext cx="7366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   Ct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Risk Model Tables (cont)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omic Sans MS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8243888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Risk Model Calcu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3246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>
                <a:latin typeface="Comic Sans MS" charset="0"/>
              </a:rPr>
              <a:t>Risk Model Process/Decision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7267575" cy="1143000"/>
          </a:xfrm>
        </p:spPr>
        <p:txBody>
          <a:bodyPr/>
          <a:lstStyle/>
          <a:p>
            <a:r>
              <a:rPr lang="en-US" dirty="0">
                <a:latin typeface="Comic Sans MS" charset="0"/>
              </a:rPr>
              <a:t>Example Project </a:t>
            </a:r>
            <a:r>
              <a:rPr lang="en-US" dirty="0" smtClean="0">
                <a:latin typeface="Comic Sans MS" charset="0"/>
              </a:rPr>
              <a:t>Design (</a:t>
            </a:r>
            <a:r>
              <a:rPr lang="en-US" dirty="0" err="1" smtClean="0">
                <a:latin typeface="Comic Sans MS" charset="0"/>
              </a:rPr>
              <a:t>cntd</a:t>
            </a:r>
            <a:r>
              <a:rPr lang="en-US" dirty="0" smtClean="0">
                <a:latin typeface="Comic Sans MS" charset="0"/>
              </a:rPr>
              <a:t>)</a:t>
            </a:r>
            <a:endParaRPr lang="en-US" dirty="0">
              <a:latin typeface="Comic Sans MS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>
                <a:latin typeface="Comic Sans MS" charset="0"/>
              </a:rPr>
              <a:t>System design uses off-the-shelf hardware with minor modifications to the software.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>
                <a:latin typeface="Comic Sans MS" charset="0"/>
              </a:rPr>
              <a:t>The design is relatively simple involving the use of standard hardware.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>
                <a:latin typeface="Comic Sans MS" charset="0"/>
              </a:rPr>
              <a:t>The design requires software of somewhat greater complexity.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>
                <a:latin typeface="Comic Sans MS" charset="0"/>
              </a:rPr>
              <a:t>The design requires a new database to be developed by a subcontractor.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400">
                <a:latin typeface="Comic Sans MS" charset="0"/>
              </a:rPr>
              <a:t>The consequences of this items failure due to technical factors causes problems of a corrective nature, but the correction causes an 8% cost increase and a 2 month schedule slip.</a:t>
            </a:r>
          </a:p>
        </p:txBody>
      </p:sp>
      <p:pic>
        <p:nvPicPr>
          <p:cNvPr id="18436" name="Picture 4" descr="MCj029194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Comic Sans MS" charset="0"/>
              </a:rPr>
              <a:t>Calculations</a:t>
            </a:r>
          </a:p>
        </p:txBody>
      </p:sp>
      <p:graphicFrame>
        <p:nvGraphicFramePr>
          <p:cNvPr id="125204" name="Group 276"/>
          <p:cNvGraphicFramePr>
            <a:graphicFrameLocks noGrp="1"/>
          </p:cNvGraphicFramePr>
          <p:nvPr/>
        </p:nvGraphicFramePr>
        <p:xfrm>
          <a:off x="1219200" y="1690688"/>
          <a:ext cx="4038600" cy="4770443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Factors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Weights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PMhw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0.1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0.2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PMsw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0.3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0.1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PChw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0.1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0.4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PCsw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0.3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0.1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Pd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0.9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0.2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Pf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0.3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Ct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0.3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0.4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Cc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0.5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0.5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Cs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0.3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0.1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Cf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0.4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RF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0.58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sp>
        <p:nvSpPr>
          <p:cNvPr id="125205" name="Text Box 277"/>
          <p:cNvSpPr txBox="1">
            <a:spLocks noChangeArrowheads="1"/>
          </p:cNvSpPr>
          <p:nvPr/>
        </p:nvSpPr>
        <p:spPr bwMode="auto">
          <a:xfrm>
            <a:off x="5865813" y="5710238"/>
            <a:ext cx="2492375" cy="650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This is a Medium Risk </a:t>
            </a:r>
          </a:p>
          <a:p>
            <a:pPr algn="ctr"/>
            <a:r>
              <a:rPr lang="en-US" sz="1800"/>
              <a:t>Project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2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Benefits of the Risk Model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Identify overall project risk.</a:t>
            </a:r>
          </a:p>
          <a:p>
            <a:r>
              <a:rPr lang="en-US">
                <a:latin typeface="Comic Sans MS" charset="0"/>
              </a:rPr>
              <a:t>Identify areas of the project for closer tracking and monitoring.</a:t>
            </a:r>
          </a:p>
        </p:txBody>
      </p:sp>
      <p:pic>
        <p:nvPicPr>
          <p:cNvPr id="20484" name="Picture 4" descr="magnifying_g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0"/>
            <a:ext cx="16319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C:\Users\kline\AppData\Local\Microsoft\Windows\Temporary Internet Files\Content.IE5\4X86Q39W\MC90043379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152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  <a:ln cmpd="dbl"/>
        </p:spPr>
        <p:txBody>
          <a:bodyPr lIns="90487" tIns="44450" rIns="90487" bIns="44450"/>
          <a:lstStyle/>
          <a:p>
            <a:r>
              <a:rPr lang="en-US">
                <a:latin typeface="Comic Sans MS" charset="0"/>
              </a:rPr>
              <a:t>Risk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19600"/>
          </a:xfrm>
          <a:noFill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buFontTx/>
              <a:buNone/>
            </a:pPr>
            <a:r>
              <a:rPr lang="en-US" sz="2400" i="1" u="sng">
                <a:solidFill>
                  <a:schemeClr val="tx2"/>
                </a:solidFill>
                <a:latin typeface="Comic Sans MS" charset="0"/>
              </a:rPr>
              <a:t>Definition </a:t>
            </a:r>
            <a:r>
              <a:rPr lang="en-US" sz="2400" i="1" u="sng">
                <a:latin typeface="Comic Sans MS" charset="0"/>
              </a:rPr>
              <a:t>     </a:t>
            </a:r>
          </a:p>
          <a:p>
            <a:pPr marL="285750" indent="-285750">
              <a:lnSpc>
                <a:spcPct val="90000"/>
              </a:lnSpc>
            </a:pPr>
            <a:endParaRPr lang="en-US" sz="700" u="sng">
              <a:latin typeface="Comic Sans MS" charset="0"/>
            </a:endParaRPr>
          </a:p>
          <a:p>
            <a:pPr marL="285750" indent="-285750">
              <a:lnSpc>
                <a:spcPct val="90000"/>
              </a:lnSpc>
            </a:pPr>
            <a:r>
              <a:rPr lang="en-US">
                <a:latin typeface="Comic Sans MS" charset="0"/>
              </a:rPr>
              <a:t>Risk is the potential that something will go wrong as a result of one or a series of events.</a:t>
            </a:r>
          </a:p>
          <a:p>
            <a:pPr marL="285750" indent="-285750">
              <a:lnSpc>
                <a:spcPct val="90000"/>
              </a:lnSpc>
            </a:pPr>
            <a:r>
              <a:rPr lang="en-US">
                <a:latin typeface="Comic Sans MS" charset="0"/>
              </a:rPr>
              <a:t>Measured as the combined effect of the </a:t>
            </a:r>
            <a:r>
              <a:rPr lang="en-US" u="sng">
                <a:latin typeface="Comic Sans MS" charset="0"/>
              </a:rPr>
              <a:t>probability</a:t>
            </a:r>
            <a:r>
              <a:rPr lang="en-US">
                <a:latin typeface="Comic Sans MS" charset="0"/>
              </a:rPr>
              <a:t> of occurrence and the assessed </a:t>
            </a:r>
            <a:r>
              <a:rPr lang="en-US" u="sng">
                <a:latin typeface="Comic Sans MS" charset="0"/>
              </a:rPr>
              <a:t>consequences</a:t>
            </a:r>
            <a:r>
              <a:rPr lang="en-US">
                <a:latin typeface="Comic Sans MS" charset="0"/>
              </a:rPr>
              <a:t> of the occurrence.</a:t>
            </a:r>
          </a:p>
        </p:txBody>
      </p:sp>
      <p:pic>
        <p:nvPicPr>
          <p:cNvPr id="3076" name="Picture 5" descr="BD05649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65688"/>
            <a:ext cx="1627188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>
                <a:latin typeface="Comic Sans MS" charset="0"/>
              </a:rPr>
              <a:t>Risk Abatement-1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z="2800">
                <a:latin typeface="Comic Sans MS" charset="0"/>
              </a:rPr>
              <a:t>Accept, Assign, Eliminate, Reduce, or Control the Risk</a:t>
            </a:r>
          </a:p>
          <a:p>
            <a:pPr>
              <a:lnSpc>
                <a:spcPct val="75000"/>
              </a:lnSpc>
            </a:pPr>
            <a:r>
              <a:rPr lang="en-US" sz="2800">
                <a:latin typeface="Comic Sans MS" charset="0"/>
              </a:rPr>
              <a:t>Possible Actions:</a:t>
            </a:r>
          </a:p>
          <a:p>
            <a:pPr lvl="1">
              <a:lnSpc>
                <a:spcPct val="75000"/>
              </a:lnSpc>
            </a:pPr>
            <a:r>
              <a:rPr lang="en-US" sz="2400" i="1">
                <a:latin typeface="Comic Sans MS" charset="0"/>
              </a:rPr>
              <a:t>Just live with it….</a:t>
            </a:r>
          </a:p>
          <a:p>
            <a:pPr lvl="1">
              <a:lnSpc>
                <a:spcPct val="75000"/>
              </a:lnSpc>
            </a:pPr>
            <a:r>
              <a:rPr lang="en-US" sz="2400" i="1">
                <a:latin typeface="Comic Sans MS" charset="0"/>
              </a:rPr>
              <a:t>Assign to someone else (insurance) ..</a:t>
            </a:r>
          </a:p>
          <a:p>
            <a:pPr lvl="1">
              <a:lnSpc>
                <a:spcPct val="75000"/>
              </a:lnSpc>
            </a:pPr>
            <a:r>
              <a:rPr lang="en-US" sz="2400" i="1">
                <a:latin typeface="Comic Sans MS" charset="0"/>
              </a:rPr>
              <a:t>Redesign the system for lower risk.</a:t>
            </a:r>
          </a:p>
          <a:p>
            <a:pPr lvl="1">
              <a:lnSpc>
                <a:spcPct val="75000"/>
              </a:lnSpc>
            </a:pPr>
            <a:r>
              <a:rPr lang="en-US" sz="2400" i="1">
                <a:latin typeface="Comic Sans MS" charset="0"/>
              </a:rPr>
              <a:t>If risk concentrated in one subsystem, allocate it differently.</a:t>
            </a:r>
          </a:p>
          <a:p>
            <a:pPr lvl="1">
              <a:lnSpc>
                <a:spcPct val="75000"/>
              </a:lnSpc>
            </a:pPr>
            <a:r>
              <a:rPr lang="en-US" sz="2400" i="1">
                <a:latin typeface="Comic Sans MS" charset="0"/>
              </a:rPr>
              <a:t>If risk spread throughout the system, concentrate it in a few.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>
                <a:latin typeface="Comic Sans MS" charset="0"/>
              </a:rPr>
              <a:t>Risk Abatement-2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>
                <a:latin typeface="Comic Sans MS" charset="0"/>
              </a:rPr>
              <a:t>Eliminate, Reduce, or Control the Risk</a:t>
            </a:r>
          </a:p>
          <a:p>
            <a:pPr>
              <a:lnSpc>
                <a:spcPct val="85000"/>
              </a:lnSpc>
            </a:pPr>
            <a:r>
              <a:rPr lang="en-US" sz="2800">
                <a:latin typeface="Comic Sans MS" charset="0"/>
              </a:rPr>
              <a:t>Possible Actions:</a:t>
            </a:r>
          </a:p>
          <a:p>
            <a:pPr lvl="1">
              <a:lnSpc>
                <a:spcPct val="85000"/>
              </a:lnSpc>
            </a:pPr>
            <a:r>
              <a:rPr lang="en-US" sz="2000" i="1">
                <a:latin typeface="Comic Sans MS" charset="0"/>
              </a:rPr>
              <a:t>Increased management reporting and review,</a:t>
            </a:r>
          </a:p>
          <a:p>
            <a:pPr lvl="1">
              <a:lnSpc>
                <a:spcPct val="85000"/>
              </a:lnSpc>
            </a:pPr>
            <a:r>
              <a:rPr lang="en-US" sz="2000" i="1">
                <a:latin typeface="Comic Sans MS" charset="0"/>
              </a:rPr>
              <a:t>Allocate more resources,</a:t>
            </a:r>
          </a:p>
          <a:p>
            <a:pPr lvl="1">
              <a:lnSpc>
                <a:spcPct val="85000"/>
              </a:lnSpc>
            </a:pPr>
            <a:r>
              <a:rPr lang="en-US" sz="2000" i="1">
                <a:latin typeface="Comic Sans MS" charset="0"/>
              </a:rPr>
              <a:t>Adjust schedules,</a:t>
            </a:r>
          </a:p>
          <a:p>
            <a:pPr lvl="1">
              <a:lnSpc>
                <a:spcPct val="85000"/>
              </a:lnSpc>
            </a:pPr>
            <a:r>
              <a:rPr lang="en-US" sz="2000" i="1">
                <a:latin typeface="Comic Sans MS" charset="0"/>
              </a:rPr>
              <a:t>Hire consultants or specialists,</a:t>
            </a:r>
          </a:p>
          <a:p>
            <a:pPr lvl="1">
              <a:lnSpc>
                <a:spcPct val="85000"/>
              </a:lnSpc>
            </a:pPr>
            <a:r>
              <a:rPr lang="en-US" sz="2000" i="1">
                <a:latin typeface="Comic Sans MS" charset="0"/>
              </a:rPr>
              <a:t>Implement testing plan to identify causes,</a:t>
            </a:r>
          </a:p>
          <a:p>
            <a:pPr lvl="1">
              <a:lnSpc>
                <a:spcPct val="85000"/>
              </a:lnSpc>
            </a:pPr>
            <a:r>
              <a:rPr lang="en-US" sz="2000" i="1">
                <a:latin typeface="Comic Sans MS" charset="0"/>
              </a:rPr>
              <a:t>Start special R&amp;D activities,</a:t>
            </a:r>
          </a:p>
          <a:p>
            <a:pPr lvl="1">
              <a:lnSpc>
                <a:spcPct val="85000"/>
              </a:lnSpc>
            </a:pPr>
            <a:r>
              <a:rPr lang="en-US" sz="2000" i="1">
                <a:latin typeface="Comic Sans MS" charset="0"/>
              </a:rPr>
              <a:t>Develop a </a:t>
            </a:r>
            <a:r>
              <a:rPr lang="ja-JP" altLang="en-US" sz="2000" i="1">
                <a:latin typeface="Comic Sans MS" charset="0"/>
              </a:rPr>
              <a:t>‘</a:t>
            </a:r>
            <a:r>
              <a:rPr lang="en-US" sz="2000" i="1">
                <a:latin typeface="Comic Sans MS" charset="0"/>
              </a:rPr>
              <a:t>Plan B or fall-back</a:t>
            </a:r>
            <a:r>
              <a:rPr lang="ja-JP" altLang="en-US" sz="2000" i="1">
                <a:latin typeface="Comic Sans MS" charset="0"/>
              </a:rPr>
              <a:t>’</a:t>
            </a:r>
            <a:r>
              <a:rPr lang="en-US" sz="2000" i="1">
                <a:latin typeface="Comic Sans MS" charset="0"/>
              </a:rPr>
              <a:t> plan</a:t>
            </a:r>
            <a:r>
              <a:rPr lang="en-US" sz="2400">
                <a:latin typeface="Comic Sans MS" charset="0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295400"/>
          </a:xfrm>
        </p:spPr>
        <p:txBody>
          <a:bodyPr/>
          <a:lstStyle/>
          <a:p>
            <a:r>
              <a:rPr lang="en-US" sz="3600">
                <a:latin typeface="Comic Sans MS" charset="0"/>
              </a:rPr>
              <a:t>Risk Management in</a:t>
            </a:r>
            <a:br>
              <a:rPr lang="en-US" sz="3600">
                <a:latin typeface="Comic Sans MS" charset="0"/>
              </a:rPr>
            </a:br>
            <a:r>
              <a:rPr lang="en-US" sz="3600">
                <a:latin typeface="Comic Sans MS" charset="0"/>
              </a:rPr>
              <a:t>Large-Scale Systems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2209800"/>
            <a:ext cx="9144000" cy="4114800"/>
          </a:xfrm>
        </p:spPr>
        <p:txBody>
          <a:bodyPr/>
          <a:lstStyle/>
          <a:p>
            <a:pPr marL="990600" lvl="1" indent="-533400">
              <a:buFontTx/>
              <a:buNone/>
            </a:pPr>
            <a:r>
              <a:rPr lang="en-US" sz="2000" u="sng">
                <a:latin typeface="Comic Sans MS" charset="0"/>
              </a:rPr>
              <a:t>Characteristics</a:t>
            </a:r>
          </a:p>
          <a:p>
            <a:pPr marL="990600" lvl="1" indent="-533400">
              <a:buFontTx/>
              <a:buAutoNum type="arabicPeriod"/>
            </a:pPr>
            <a:r>
              <a:rPr lang="en-US" b="1" i="1">
                <a:latin typeface="Comic Sans MS" charset="0"/>
              </a:rPr>
              <a:t>Simultaneous Autonomy and Interdependence</a:t>
            </a:r>
          </a:p>
          <a:p>
            <a:pPr marL="990600" lvl="1" indent="-533400">
              <a:buFontTx/>
              <a:buAutoNum type="arabicPeriod"/>
            </a:pPr>
            <a:r>
              <a:rPr lang="en-US" b="1" i="1">
                <a:latin typeface="Comic Sans MS" charset="0"/>
              </a:rPr>
              <a:t>Intended and Unintended Consequences</a:t>
            </a:r>
          </a:p>
          <a:p>
            <a:pPr marL="990600" lvl="1" indent="-533400">
              <a:buFontTx/>
              <a:buAutoNum type="arabicPeriod"/>
            </a:pPr>
            <a:r>
              <a:rPr lang="en-US" b="1" i="1">
                <a:latin typeface="Comic Sans MS" charset="0"/>
              </a:rPr>
              <a:t>Long Incubation Periods</a:t>
            </a:r>
          </a:p>
          <a:p>
            <a:pPr marL="990600" lvl="1" indent="-533400">
              <a:buFontTx/>
              <a:buAutoNum type="arabicPeriod"/>
            </a:pPr>
            <a:r>
              <a:rPr lang="en-US" b="1" i="1">
                <a:latin typeface="Comic Sans MS" charset="0"/>
              </a:rPr>
              <a:t>Risk Migration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r>
              <a:rPr lang="en-US" sz="3600">
                <a:latin typeface="Comic Sans MS" charset="0"/>
              </a:rPr>
              <a:t>Simultaneous Autonomy and Interdependence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467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omic Sans MS" charset="0"/>
              </a:rPr>
              <a:t>Sub-systems function independently and are responsible for their own survival and growth.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charset="0"/>
              </a:rPr>
              <a:t>Yet are linked with other systems.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899150" y="4572000"/>
            <a:ext cx="3092450" cy="1825625"/>
            <a:chOff x="3696" y="2688"/>
            <a:chExt cx="1948" cy="1150"/>
          </a:xfrm>
        </p:grpSpPr>
        <p:pic>
          <p:nvPicPr>
            <p:cNvPr id="24582" name="Picture 5" descr="qcev2xjj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688"/>
              <a:ext cx="844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6" descr="qcev2xjj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3360"/>
              <a:ext cx="844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4" name="Picture 7" descr="qcev2xjj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360"/>
              <a:ext cx="844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Line 8"/>
            <p:cNvSpPr>
              <a:spLocks noChangeShapeType="1"/>
            </p:cNvSpPr>
            <p:nvPr/>
          </p:nvSpPr>
          <p:spPr bwMode="auto">
            <a:xfrm flipH="1">
              <a:off x="4224" y="3168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Line 9"/>
            <p:cNvSpPr>
              <a:spLocks noChangeShapeType="1"/>
            </p:cNvSpPr>
            <p:nvPr/>
          </p:nvSpPr>
          <p:spPr bwMode="auto">
            <a:xfrm>
              <a:off x="4512" y="3600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Line 10"/>
            <p:cNvSpPr>
              <a:spLocks noChangeShapeType="1"/>
            </p:cNvSpPr>
            <p:nvPr/>
          </p:nvSpPr>
          <p:spPr bwMode="auto">
            <a:xfrm>
              <a:off x="4944" y="3168"/>
              <a:ext cx="9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914400" y="4267200"/>
            <a:ext cx="5486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FontTx/>
              <a:buChar char="•"/>
            </a:pPr>
            <a:r>
              <a:rPr lang="en-US" sz="3200">
                <a:latin typeface="Comic Sans MS" charset="0"/>
              </a:rPr>
              <a:t>Actions to reduce risk at the subsystem level might increase risk at the system level.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r>
              <a:rPr lang="en-US" sz="3600">
                <a:latin typeface="Comic Sans MS" charset="0"/>
              </a:rPr>
              <a:t>Intended and Unintended Consequences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162800" cy="4114800"/>
          </a:xfrm>
        </p:spPr>
        <p:txBody>
          <a:bodyPr/>
          <a:lstStyle/>
          <a:p>
            <a:r>
              <a:rPr lang="en-US">
                <a:latin typeface="Comic Sans MS" charset="0"/>
              </a:rPr>
              <a:t>Due to complexity, size, and interactions in systems and projects– decisions have </a:t>
            </a:r>
            <a:r>
              <a:rPr lang="en-US" u="sng">
                <a:latin typeface="Comic Sans MS" charset="0"/>
              </a:rPr>
              <a:t>intended and unintended consequences</a:t>
            </a:r>
            <a:r>
              <a:rPr lang="en-US">
                <a:latin typeface="Comic Sans MS" charset="0"/>
              </a:rPr>
              <a:t>.</a:t>
            </a:r>
          </a:p>
          <a:p>
            <a:endParaRPr lang="en-US">
              <a:latin typeface="Comic Sans MS" charset="0"/>
            </a:endParaRPr>
          </a:p>
          <a:p>
            <a:r>
              <a:rPr lang="en-US">
                <a:latin typeface="Comic Sans MS" charset="0"/>
              </a:rPr>
              <a:t>Decisions made with imperfect data and sometimes </a:t>
            </a:r>
            <a:r>
              <a:rPr lang="ja-JP" altLang="en-US">
                <a:latin typeface="Comic Sans MS" charset="0"/>
              </a:rPr>
              <a:t>‘</a:t>
            </a:r>
            <a:r>
              <a:rPr lang="en-US">
                <a:latin typeface="Comic Sans MS" charset="0"/>
              </a:rPr>
              <a:t>negotiated</a:t>
            </a:r>
            <a:r>
              <a:rPr lang="ja-JP" altLang="en-US">
                <a:latin typeface="Comic Sans MS" charset="0"/>
              </a:rPr>
              <a:t>’</a:t>
            </a:r>
            <a:r>
              <a:rPr lang="en-US">
                <a:latin typeface="Comic Sans MS" charset="0"/>
              </a:rPr>
              <a:t>.</a:t>
            </a:r>
          </a:p>
        </p:txBody>
      </p:sp>
      <p:pic>
        <p:nvPicPr>
          <p:cNvPr id="25604" name="Picture 4" descr="BD0542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5" y="4724400"/>
            <a:ext cx="16541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Long Incubation Periods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Accidents and disasters </a:t>
            </a:r>
            <a:r>
              <a:rPr lang="en-US" sz="1800" b="1" i="1">
                <a:latin typeface="Comic Sans MS" charset="0"/>
              </a:rPr>
              <a:t>(failure to see risks)</a:t>
            </a:r>
            <a:r>
              <a:rPr lang="en-US">
                <a:latin typeface="Comic Sans MS" charset="0"/>
              </a:rPr>
              <a:t> often have long incubation periods:</a:t>
            </a:r>
          </a:p>
          <a:p>
            <a:pPr lvl="1"/>
            <a:r>
              <a:rPr lang="en-US">
                <a:latin typeface="Comic Sans MS" charset="0"/>
              </a:rPr>
              <a:t>Events often signal danger during incubation period – but ignored or overlooked.</a:t>
            </a:r>
          </a:p>
          <a:p>
            <a:pPr lvl="1"/>
            <a:r>
              <a:rPr lang="en-US">
                <a:latin typeface="Comic Sans MS" charset="0"/>
              </a:rPr>
              <a:t>The longer unnoticed, </a:t>
            </a:r>
          </a:p>
          <a:p>
            <a:pPr lvl="2"/>
            <a:r>
              <a:rPr lang="en-US">
                <a:latin typeface="Comic Sans MS" charset="0"/>
              </a:rPr>
              <a:t>more difficult to recognized them,</a:t>
            </a:r>
          </a:p>
          <a:p>
            <a:pPr lvl="2"/>
            <a:r>
              <a:rPr lang="en-US">
                <a:latin typeface="Comic Sans MS" charset="0"/>
              </a:rPr>
              <a:t>more difficult to correct them.</a:t>
            </a:r>
          </a:p>
        </p:txBody>
      </p:sp>
      <p:pic>
        <p:nvPicPr>
          <p:cNvPr id="26628" name="Picture 4" descr="22a20my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181292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Risk Migration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Long incubation periods present opportunities for risk to migrate to other subsystems and parts of the project.</a:t>
            </a:r>
          </a:p>
        </p:txBody>
      </p:sp>
      <p:pic>
        <p:nvPicPr>
          <p:cNvPr id="27652" name="Picture 4" descr="BD20256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76800"/>
            <a:ext cx="18764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r>
              <a:rPr lang="en-US" sz="3600">
                <a:latin typeface="Comic Sans MS" charset="0"/>
              </a:rPr>
              <a:t>Focus Items for</a:t>
            </a:r>
            <a:br>
              <a:rPr lang="en-US" sz="3600">
                <a:latin typeface="Comic Sans MS" charset="0"/>
              </a:rPr>
            </a:br>
            <a:r>
              <a:rPr lang="en-US" sz="3600">
                <a:latin typeface="Comic Sans MS" charset="0"/>
              </a:rPr>
              <a:t>Risk Mitigation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>
                <a:latin typeface="Comic Sans MS" charset="0"/>
              </a:rPr>
              <a:t>Organizational excellence at: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>
                <a:latin typeface="Comic Sans MS" charset="0"/>
              </a:rPr>
              <a:t>	</a:t>
            </a:r>
            <a:r>
              <a:rPr lang="en-US" u="sng">
                <a:latin typeface="Comic Sans MS" charset="0"/>
              </a:rPr>
              <a:t>Communication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>
                <a:latin typeface="Comic Sans MS" charset="0"/>
              </a:rPr>
              <a:t>Make </a:t>
            </a:r>
            <a:r>
              <a:rPr lang="ja-JP" altLang="en-US">
                <a:latin typeface="Comic Sans MS" charset="0"/>
              </a:rPr>
              <a:t>‘</a:t>
            </a:r>
            <a:r>
              <a:rPr lang="en-US">
                <a:latin typeface="Comic Sans MS" charset="0"/>
              </a:rPr>
              <a:t>autonomy and interdependence</a:t>
            </a:r>
            <a:r>
              <a:rPr lang="ja-JP" altLang="en-US">
                <a:latin typeface="Comic Sans MS" charset="0"/>
              </a:rPr>
              <a:t>’</a:t>
            </a:r>
            <a:r>
              <a:rPr lang="en-US">
                <a:latin typeface="Comic Sans MS" charset="0"/>
              </a:rPr>
              <a:t> explicit.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>
                <a:latin typeface="Comic Sans MS" charset="0"/>
              </a:rPr>
              <a:t>	</a:t>
            </a:r>
            <a:r>
              <a:rPr lang="en-US" u="sng">
                <a:latin typeface="Comic Sans MS" charset="0"/>
              </a:rPr>
              <a:t>Decision Making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>
                <a:latin typeface="Comic Sans MS" charset="0"/>
              </a:rPr>
              <a:t>Ownership, </a:t>
            </a:r>
            <a:r>
              <a:rPr lang="ja-JP" altLang="en-US">
                <a:latin typeface="Comic Sans MS" charset="0"/>
              </a:rPr>
              <a:t>‘</a:t>
            </a:r>
            <a:r>
              <a:rPr lang="en-US">
                <a:latin typeface="Comic Sans MS" charset="0"/>
              </a:rPr>
              <a:t>buck stops everywhere</a:t>
            </a:r>
            <a:r>
              <a:rPr lang="ja-JP" altLang="en-US">
                <a:latin typeface="Comic Sans MS" charset="0"/>
              </a:rPr>
              <a:t>’</a:t>
            </a:r>
            <a:r>
              <a:rPr lang="en-US">
                <a:latin typeface="Comic Sans MS" charset="0"/>
              </a:rPr>
              <a:t>.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>
                <a:latin typeface="Comic Sans MS" charset="0"/>
              </a:rPr>
              <a:t>	</a:t>
            </a:r>
            <a:r>
              <a:rPr lang="en-US" u="sng">
                <a:latin typeface="Comic Sans MS" charset="0"/>
              </a:rPr>
              <a:t>Culture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>
                <a:latin typeface="Comic Sans MS" charset="0"/>
              </a:rPr>
              <a:t>Oversight, strong norms, checks/balances.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>
                <a:latin typeface="Comic Sans MS" charset="0"/>
              </a:rPr>
              <a:t>Multiple authority structures.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>
                <a:latin typeface="Comic Sans MS" charset="0"/>
              </a:rPr>
              <a:t>	</a:t>
            </a:r>
            <a:r>
              <a:rPr lang="en-US" u="sng">
                <a:latin typeface="Comic Sans MS" charset="0"/>
              </a:rPr>
              <a:t>Interfaces</a:t>
            </a:r>
          </a:p>
        </p:txBody>
      </p:sp>
      <p:pic>
        <p:nvPicPr>
          <p:cNvPr id="28676" name="Picture 4" descr="j01986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86200"/>
            <a:ext cx="1216025" cy="1068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n-US" sz="2800">
                <a:latin typeface="Comic Sans MS" charset="0"/>
              </a:rPr>
              <a:t>Risk Maturity Levels</a:t>
            </a:r>
          </a:p>
        </p:txBody>
      </p:sp>
      <p:graphicFrame>
        <p:nvGraphicFramePr>
          <p:cNvPr id="29699" name="Object 3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1060848867"/>
              </p:ext>
            </p:extLst>
          </p:nvPr>
        </p:nvGraphicFramePr>
        <p:xfrm>
          <a:off x="838200" y="990600"/>
          <a:ext cx="7543800" cy="531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Document" r:id="rId4" imgW="8769952" imgH="6964646" progId="Word.Document.8">
                  <p:embed/>
                </p:oleObj>
              </mc:Choice>
              <mc:Fallback>
                <p:oleObj name="Document" r:id="rId4" imgW="8769952" imgH="696464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90600"/>
                        <a:ext cx="7543800" cy="53197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>
                <a:latin typeface="Comic Sans MS" charset="0"/>
              </a:rPr>
              <a:t>Exercise</a:t>
            </a:r>
            <a:r>
              <a:rPr lang="en-US" dirty="0">
                <a:latin typeface="Comic Sans MS" charset="0"/>
              </a:rPr>
              <a:t> : Company </a:t>
            </a:r>
            <a:r>
              <a:rPr lang="en-US" dirty="0" smtClean="0">
                <a:latin typeface="Comic Sans MS" charset="0"/>
              </a:rPr>
              <a:t>X</a:t>
            </a:r>
            <a:endParaRPr lang="en-US" dirty="0">
              <a:latin typeface="Comic Sans MS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omic Sans MS" charset="0"/>
              </a:rPr>
              <a:t>Company X is a small entrepreneurial company, three years old, selling monitoring products and systems into an emerging industrial and technical market.  The company faces a decision to select a product development direction for the next generation of the companies</a:t>
            </a:r>
            <a:r>
              <a:rPr lang="ja-JP" altLang="en-US" sz="2400" dirty="0">
                <a:latin typeface="Comic Sans MS" charset="0"/>
              </a:rPr>
              <a:t>’</a:t>
            </a:r>
            <a:r>
              <a:rPr lang="en-US" sz="2400" dirty="0">
                <a:latin typeface="Comic Sans MS" charset="0"/>
              </a:rPr>
              <a:t> product lines.  Two major directions and product platforms have been proposed and are being considered. 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omic Sans MS" charset="0"/>
              </a:rPr>
              <a:t>See the case </a:t>
            </a:r>
            <a:r>
              <a:rPr lang="en-US" sz="2400" dirty="0" err="1">
                <a:latin typeface="Comic Sans MS" charset="0"/>
              </a:rPr>
              <a:t>writeup</a:t>
            </a:r>
            <a:r>
              <a:rPr lang="en-US" sz="2400" dirty="0">
                <a:latin typeface="Comic Sans MS" charset="0"/>
              </a:rPr>
              <a:t> for more </a:t>
            </a:r>
            <a:r>
              <a:rPr lang="en-US" sz="2400" dirty="0" smtClean="0">
                <a:latin typeface="Comic Sans MS" charset="0"/>
              </a:rPr>
              <a:t>details </a:t>
            </a:r>
            <a:br>
              <a:rPr lang="en-US" sz="2400" dirty="0" smtClean="0">
                <a:latin typeface="Comic Sans MS" charset="0"/>
              </a:rPr>
            </a:br>
            <a:r>
              <a:rPr lang="en-US" sz="2400" dirty="0" smtClean="0">
                <a:latin typeface="Comic Sans MS" charset="0"/>
              </a:rPr>
              <a:t>(</a:t>
            </a:r>
            <a:r>
              <a:rPr lang="en-US" sz="2400" dirty="0" smtClean="0">
                <a:latin typeface="Comic Sans MS" charset="0"/>
                <a:sym typeface="Wingdings"/>
              </a:rPr>
              <a:t></a:t>
            </a:r>
            <a:r>
              <a:rPr lang="en-US" sz="2400" dirty="0" smtClean="0">
                <a:latin typeface="Comic Sans MS" charset="0"/>
              </a:rPr>
              <a:t>the doc file in Week08 stuff).</a:t>
            </a:r>
            <a:endParaRPr lang="en-US" sz="2400" dirty="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  <a:ln cmpd="dbl"/>
        </p:spPr>
        <p:txBody>
          <a:bodyPr lIns="90487" tIns="44450" rIns="90487" bIns="44450"/>
          <a:lstStyle/>
          <a:p>
            <a:r>
              <a:rPr lang="en-US">
                <a:latin typeface="Comic Sans MS" charset="0"/>
              </a:rPr>
              <a:t>Risk Management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648200"/>
          </a:xfrm>
          <a:noFill/>
        </p:spPr>
        <p:txBody>
          <a:bodyPr lIns="90487" tIns="44450" rIns="90487" bIns="44450"/>
          <a:lstStyle/>
          <a:p>
            <a:pPr marL="285750" indent="-285750">
              <a:buFontTx/>
              <a:buNone/>
            </a:pPr>
            <a:r>
              <a:rPr lang="en-US" sz="2000" i="1" u="sng">
                <a:solidFill>
                  <a:schemeClr val="tx2"/>
                </a:solidFill>
                <a:latin typeface="Comic Sans MS" charset="0"/>
              </a:rPr>
              <a:t>Definition </a:t>
            </a:r>
            <a:r>
              <a:rPr lang="en-US" sz="2000" i="1" u="sng">
                <a:latin typeface="Comic Sans MS" charset="0"/>
              </a:rPr>
              <a:t>     </a:t>
            </a:r>
          </a:p>
          <a:p>
            <a:pPr marL="285750" indent="-285750"/>
            <a:endParaRPr lang="en-US" sz="600" u="sng">
              <a:latin typeface="Comic Sans MS" charset="0"/>
            </a:endParaRPr>
          </a:p>
          <a:p>
            <a:pPr marL="285750" indent="-285750"/>
            <a:r>
              <a:rPr lang="en-US" sz="2800" b="1">
                <a:latin typeface="Comic Sans MS" charset="0"/>
              </a:rPr>
              <a:t>Risk management is an organized method for identifying and measuring risk and for selecting and developing options for handling risk.</a:t>
            </a:r>
          </a:p>
          <a:p>
            <a:pPr marL="285750" indent="-285750"/>
            <a:r>
              <a:rPr lang="en-US" sz="2800">
                <a:latin typeface="Comic Sans MS" charset="0"/>
              </a:rPr>
              <a:t>Basic Elements are:</a:t>
            </a:r>
          </a:p>
          <a:p>
            <a:pPr marL="685800" lvl="1" indent="-228600"/>
            <a:r>
              <a:rPr lang="en-US" sz="2400">
                <a:latin typeface="Comic Sans MS" charset="0"/>
              </a:rPr>
              <a:t>Risk Assessment</a:t>
            </a:r>
          </a:p>
          <a:p>
            <a:pPr marL="685800" lvl="1" indent="-228600"/>
            <a:r>
              <a:rPr lang="en-US" sz="2400">
                <a:latin typeface="Comic Sans MS" charset="0"/>
              </a:rPr>
              <a:t>Risk Analysis</a:t>
            </a:r>
          </a:p>
          <a:p>
            <a:pPr marL="685800" lvl="1" indent="-228600"/>
            <a:r>
              <a:rPr lang="en-US" sz="2400">
                <a:latin typeface="Comic Sans MS" charset="0"/>
              </a:rPr>
              <a:t>Risk Abatement</a:t>
            </a:r>
          </a:p>
        </p:txBody>
      </p:sp>
      <p:grpSp>
        <p:nvGrpSpPr>
          <p:cNvPr id="4100" name="Group 11"/>
          <p:cNvGrpSpPr>
            <a:grpSpLocks/>
          </p:cNvGrpSpPr>
          <p:nvPr/>
        </p:nvGrpSpPr>
        <p:grpSpPr bwMode="auto">
          <a:xfrm>
            <a:off x="4953000" y="4038600"/>
            <a:ext cx="3652838" cy="2276475"/>
            <a:chOff x="3486" y="2835"/>
            <a:chExt cx="1935" cy="1143"/>
          </a:xfrm>
        </p:grpSpPr>
        <p:sp>
          <p:nvSpPr>
            <p:cNvPr id="4101" name="AutoShape 5"/>
            <p:cNvSpPr>
              <a:spLocks noChangeAspect="1" noChangeArrowheads="1"/>
            </p:cNvSpPr>
            <p:nvPr/>
          </p:nvSpPr>
          <p:spPr bwMode="auto">
            <a:xfrm>
              <a:off x="4128" y="3149"/>
              <a:ext cx="685" cy="531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 b="1"/>
                <a:t>   Risk</a:t>
              </a:r>
            </a:p>
          </p:txBody>
        </p:sp>
        <p:sp>
          <p:nvSpPr>
            <p:cNvPr id="4102" name="Oval 6"/>
            <p:cNvSpPr>
              <a:spLocks noChangeArrowheads="1"/>
            </p:cNvSpPr>
            <p:nvPr/>
          </p:nvSpPr>
          <p:spPr bwMode="auto">
            <a:xfrm>
              <a:off x="3486" y="3645"/>
              <a:ext cx="738" cy="333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000" b="1"/>
                <a:t>Analysis</a:t>
              </a:r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auto">
            <a:xfrm>
              <a:off x="4109" y="2835"/>
              <a:ext cx="739" cy="333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000" b="1"/>
                <a:t>Assessment</a:t>
              </a:r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auto">
            <a:xfrm>
              <a:off x="4683" y="3645"/>
              <a:ext cx="738" cy="333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000" b="1"/>
                <a:t>Abatement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>
                <a:latin typeface="Comic Sans MS" charset="0"/>
              </a:rPr>
              <a:t>Exercise</a:t>
            </a:r>
            <a:r>
              <a:rPr lang="en-US">
                <a:latin typeface="Comic Sans MS" charset="0"/>
              </a:rPr>
              <a:t> : Company X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What are the risk scores for each option?</a:t>
            </a:r>
          </a:p>
          <a:p>
            <a:r>
              <a:rPr lang="en-US">
                <a:latin typeface="Comic Sans MS" charset="0"/>
              </a:rPr>
              <a:t>Where are areas of high risk?</a:t>
            </a:r>
          </a:p>
          <a:p>
            <a:r>
              <a:rPr lang="en-US">
                <a:latin typeface="Comic Sans MS" charset="0"/>
              </a:rPr>
              <a:t>What would a risk management plan look like for each option (develop an outline) ?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  <a:ln cmpd="dbl"/>
        </p:spPr>
        <p:txBody>
          <a:bodyPr lIns="90487" tIns="44450" rIns="90487" bIns="44450"/>
          <a:lstStyle/>
          <a:p>
            <a:r>
              <a:rPr lang="en-US">
                <a:latin typeface="Comic Sans MS" charset="0"/>
              </a:rPr>
              <a:t>Risk Assessment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495800"/>
          </a:xfrm>
          <a:noFill/>
        </p:spPr>
        <p:txBody>
          <a:bodyPr lIns="90487" tIns="44450" rIns="90487" bIns="44450"/>
          <a:lstStyle/>
          <a:p>
            <a:pPr marL="285750" indent="-285750"/>
            <a:r>
              <a:rPr lang="en-US">
                <a:latin typeface="Comic Sans MS" charset="0"/>
              </a:rPr>
              <a:t>Risk assessment involves the ongoing review of technical design and/or program management decisions, and the identification of potential areas of risk.</a:t>
            </a:r>
          </a:p>
          <a:p>
            <a:pPr marL="285750" indent="-285750"/>
            <a:endParaRPr lang="en-US"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  <a:ln cmpd="dbl"/>
        </p:spPr>
        <p:txBody>
          <a:bodyPr lIns="90487" tIns="44450" rIns="90487" bIns="44450"/>
          <a:lstStyle/>
          <a:p>
            <a:r>
              <a:rPr lang="en-US">
                <a:latin typeface="Comic Sans MS" charset="0"/>
              </a:rPr>
              <a:t>Risk Analysis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001000" cy="4648200"/>
          </a:xfrm>
          <a:noFill/>
        </p:spPr>
        <p:txBody>
          <a:bodyPr lIns="90487" tIns="44450" rIns="90487" bIns="44450"/>
          <a:lstStyle/>
          <a:p>
            <a:pPr marL="285750" indent="-285750"/>
            <a:r>
              <a:rPr lang="en-US" dirty="0">
                <a:latin typeface="Comic Sans MS" charset="0"/>
              </a:rPr>
              <a:t>Risk analysis includes analyzing the probability of events and the consequences associated with their occurrence.</a:t>
            </a:r>
          </a:p>
          <a:p>
            <a:pPr marL="685800" lvl="1" indent="-228600"/>
            <a:r>
              <a:rPr lang="en-US" b="1" i="1" dirty="0" smtClean="0">
                <a:latin typeface="Comic Sans MS" charset="0"/>
              </a:rPr>
              <a:t>Event </a:t>
            </a:r>
            <a:r>
              <a:rPr lang="en-US" b="1" i="1" dirty="0" smtClean="0">
                <a:latin typeface="Comic Sans MS" charset="0"/>
                <a:cs typeface="Arial" charset="0"/>
              </a:rPr>
              <a:t>→ </a:t>
            </a:r>
            <a:r>
              <a:rPr lang="en-US" b="1" i="1" dirty="0" smtClean="0">
                <a:latin typeface="Comic Sans MS" charset="0"/>
              </a:rPr>
              <a:t>Cause </a:t>
            </a:r>
            <a:r>
              <a:rPr lang="en-US" b="1" i="1" dirty="0" smtClean="0">
                <a:latin typeface="Comic Sans MS" charset="0"/>
                <a:cs typeface="Arial" charset="0"/>
              </a:rPr>
              <a:t>→ </a:t>
            </a:r>
            <a:r>
              <a:rPr lang="en-US" b="1" i="1" dirty="0" smtClean="0">
                <a:latin typeface="Comic Sans MS" charset="0"/>
              </a:rPr>
              <a:t>Effects </a:t>
            </a:r>
            <a:r>
              <a:rPr lang="en-US" b="1" i="1" dirty="0" smtClean="0">
                <a:latin typeface="Comic Sans MS" charset="0"/>
                <a:cs typeface="Arial" charset="0"/>
              </a:rPr>
              <a:t>→ </a:t>
            </a:r>
            <a:r>
              <a:rPr lang="en-US" b="1" i="1" dirty="0" smtClean="0">
                <a:latin typeface="Comic Sans MS" charset="0"/>
              </a:rPr>
              <a:t>Risk </a:t>
            </a:r>
            <a:r>
              <a:rPr lang="en-US" b="1" i="1" dirty="0">
                <a:latin typeface="Comic Sans MS" charset="0"/>
              </a:rPr>
              <a:t>level.</a:t>
            </a:r>
          </a:p>
          <a:p>
            <a:pPr marL="685800" lvl="1" indent="-228600"/>
            <a:endParaRPr lang="en-US" sz="2400" b="1" i="1" dirty="0">
              <a:latin typeface="Comic Sans MS" charset="0"/>
            </a:endParaRPr>
          </a:p>
          <a:p>
            <a:pPr marL="285750" indent="-285750"/>
            <a:r>
              <a:rPr lang="en-US" dirty="0">
                <a:latin typeface="Comic Sans MS" charset="0"/>
              </a:rPr>
              <a:t>Tools Include</a:t>
            </a:r>
          </a:p>
          <a:p>
            <a:pPr marL="685800" lvl="1" indent="-228600"/>
            <a:r>
              <a:rPr lang="en-US" dirty="0">
                <a:latin typeface="Comic Sans MS" charset="0"/>
              </a:rPr>
              <a:t>Network analysis, Fishbone, FMEA, Hazard Analysis, etc.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  <a:ln cmpd="dbl"/>
        </p:spPr>
        <p:txBody>
          <a:bodyPr lIns="90487" tIns="44450" rIns="90487" bIns="44450"/>
          <a:lstStyle/>
          <a:p>
            <a:r>
              <a:rPr lang="en-US">
                <a:latin typeface="Comic Sans MS" charset="0"/>
              </a:rPr>
              <a:t>Risk Abatement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648200"/>
          </a:xfrm>
          <a:noFill/>
        </p:spPr>
        <p:txBody>
          <a:bodyPr lIns="90487" tIns="44450" rIns="90487" bIns="44450"/>
          <a:lstStyle/>
          <a:p>
            <a:pPr marL="285750" indent="-285750"/>
            <a:r>
              <a:rPr lang="en-US" sz="3600">
                <a:latin typeface="Comic Sans MS" charset="0"/>
              </a:rPr>
              <a:t>Planning for risk.  Techniques and methods to reduce or control the risk.  </a:t>
            </a:r>
          </a:p>
          <a:p>
            <a:pPr marL="285750" indent="-285750"/>
            <a:r>
              <a:rPr lang="en-US" sz="3600">
                <a:latin typeface="Comic Sans MS" charset="0"/>
              </a:rPr>
              <a:t>Identify and monitor high risk items or areas more closely or frequently.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  <a:ln cmpd="dbl"/>
        </p:spPr>
        <p:txBody>
          <a:bodyPr lIns="90487" tIns="44450" rIns="90487" bIns="44450"/>
          <a:lstStyle/>
          <a:p>
            <a:r>
              <a:rPr lang="en-US">
                <a:latin typeface="Comic Sans MS" charset="0"/>
              </a:rPr>
              <a:t>Areas of Risk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648200"/>
          </a:xfrm>
          <a:noFill/>
        </p:spPr>
        <p:txBody>
          <a:bodyPr lIns="90487" tIns="44450" rIns="90487" bIns="44450"/>
          <a:lstStyle/>
          <a:p>
            <a:pPr marL="285750" indent="-285750"/>
            <a:r>
              <a:rPr lang="en-US" sz="3600">
                <a:latin typeface="Comic Sans MS" charset="0"/>
              </a:rPr>
              <a:t>Project areas of risk can include:</a:t>
            </a:r>
          </a:p>
          <a:p>
            <a:pPr marL="685800" lvl="1" indent="-228600"/>
            <a:r>
              <a:rPr lang="en-US" sz="3200">
                <a:latin typeface="Comic Sans MS" charset="0"/>
              </a:rPr>
              <a:t>Technical,</a:t>
            </a:r>
          </a:p>
          <a:p>
            <a:pPr marL="685800" lvl="1" indent="-228600"/>
            <a:r>
              <a:rPr lang="en-US" sz="3200">
                <a:latin typeface="Comic Sans MS" charset="0"/>
              </a:rPr>
              <a:t>Schedule,</a:t>
            </a:r>
          </a:p>
          <a:p>
            <a:pPr marL="685800" lvl="1" indent="-228600"/>
            <a:r>
              <a:rPr lang="en-US" sz="3200">
                <a:latin typeface="Comic Sans MS" charset="0"/>
              </a:rPr>
              <a:t>Resources, </a:t>
            </a:r>
          </a:p>
          <a:p>
            <a:pPr marL="685800" lvl="1" indent="-228600"/>
            <a:r>
              <a:rPr lang="en-US" sz="3200">
                <a:latin typeface="Comic Sans MS" charset="0"/>
              </a:rPr>
              <a:t>Personnel,</a:t>
            </a:r>
          </a:p>
          <a:p>
            <a:pPr marL="685800" lvl="1" indent="-228600"/>
            <a:r>
              <a:rPr lang="en-US" sz="3200">
                <a:latin typeface="Comic Sans MS" charset="0"/>
              </a:rPr>
              <a:t>Budget,</a:t>
            </a:r>
          </a:p>
          <a:p>
            <a:pPr marL="685800" lvl="1" indent="-228600"/>
            <a:r>
              <a:rPr lang="en-US" sz="3200">
                <a:latin typeface="Comic Sans MS" charset="0"/>
              </a:rPr>
              <a:t>Political  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3527425" y="2590800"/>
            <a:ext cx="4016375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/>
              <a:t>Not meeting a design requirement</a:t>
            </a:r>
          </a:p>
        </p:txBody>
      </p:sp>
      <p:pic>
        <p:nvPicPr>
          <p:cNvPr id="8197" name="Picture 5" descr="MCj029596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95800"/>
            <a:ext cx="2022475" cy="1828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Risk Models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At the Project or System level</a:t>
            </a:r>
          </a:p>
          <a:p>
            <a:r>
              <a:rPr lang="en-US">
                <a:latin typeface="Comic Sans MS" charset="0"/>
              </a:rPr>
              <a:t>At the Component or Subsystem level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85800"/>
            <a:ext cx="13716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" y="5013325"/>
            <a:ext cx="8378825" cy="1016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For the soda machine:</a:t>
            </a:r>
          </a:p>
          <a:p>
            <a:pPr>
              <a:buFontTx/>
              <a:buAutoNum type="arabicPeriod"/>
            </a:pPr>
            <a:r>
              <a:rPr lang="en-US" sz="2000"/>
              <a:t>In an overall sense, is this a high risk project?</a:t>
            </a:r>
          </a:p>
          <a:p>
            <a:pPr>
              <a:buFontTx/>
              <a:buAutoNum type="arabicPeriod"/>
            </a:pPr>
            <a:r>
              <a:rPr lang="en-US" sz="2000"/>
              <a:t>Where are the areas of high risk, which modules, what functionality 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>
                <a:latin typeface="Comic Sans MS" charset="0"/>
              </a:rPr>
              <a:t>Risk Models- System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Quantitative models incorporating:</a:t>
            </a:r>
          </a:p>
          <a:p>
            <a:pPr lvl="1"/>
            <a:r>
              <a:rPr lang="en-US">
                <a:latin typeface="Comic Sans MS" charset="0"/>
              </a:rPr>
              <a:t>Probability of occurrence, P</a:t>
            </a:r>
            <a:r>
              <a:rPr lang="en-US" baseline="-25000">
                <a:latin typeface="Comic Sans MS" charset="0"/>
              </a:rPr>
              <a:t>i</a:t>
            </a:r>
          </a:p>
          <a:p>
            <a:pPr lvl="1"/>
            <a:r>
              <a:rPr lang="en-US">
                <a:latin typeface="Comic Sans MS" charset="0"/>
              </a:rPr>
              <a:t>Consequences of occurrence, C</a:t>
            </a:r>
            <a:r>
              <a:rPr lang="en-US" baseline="-25000">
                <a:latin typeface="Comic Sans MS" charset="0"/>
              </a:rPr>
              <a:t>i</a:t>
            </a:r>
            <a:r>
              <a:rPr lang="en-US">
                <a:latin typeface="Comic Sans MS" charset="0"/>
              </a:rPr>
              <a:t>.</a:t>
            </a:r>
          </a:p>
          <a:p>
            <a:r>
              <a:rPr lang="en-US">
                <a:latin typeface="Comic Sans MS" charset="0"/>
              </a:rPr>
              <a:t>Models often tailored to circumstances.</a:t>
            </a:r>
          </a:p>
          <a:p>
            <a:r>
              <a:rPr lang="en-US">
                <a:latin typeface="Comic Sans MS" charset="0"/>
              </a:rPr>
              <a:t>Risk Factor R</a:t>
            </a:r>
            <a:r>
              <a:rPr lang="en-US" baseline="-25000">
                <a:latin typeface="Comic Sans MS" charset="0"/>
              </a:rPr>
              <a:t>f</a:t>
            </a:r>
            <a:r>
              <a:rPr lang="en-US">
                <a:latin typeface="Comic Sans MS" charset="0"/>
              </a:rPr>
              <a:t> = P</a:t>
            </a:r>
            <a:r>
              <a:rPr lang="en-US" baseline="-25000">
                <a:latin typeface="Comic Sans MS" charset="0"/>
              </a:rPr>
              <a:t>f</a:t>
            </a:r>
            <a:r>
              <a:rPr lang="en-US">
                <a:latin typeface="Comic Sans MS" charset="0"/>
              </a:rPr>
              <a:t> + C</a:t>
            </a:r>
            <a:r>
              <a:rPr lang="en-US" baseline="-25000">
                <a:latin typeface="Comic Sans MS" charset="0"/>
              </a:rPr>
              <a:t>f</a:t>
            </a:r>
            <a:r>
              <a:rPr lang="en-US">
                <a:latin typeface="Comic Sans MS" charset="0"/>
              </a:rPr>
              <a:t> – P</a:t>
            </a:r>
            <a:r>
              <a:rPr lang="en-US" baseline="-25000">
                <a:latin typeface="Comic Sans MS" charset="0"/>
              </a:rPr>
              <a:t>f</a:t>
            </a:r>
            <a:r>
              <a:rPr lang="en-US">
                <a:latin typeface="Comic Sans MS" charset="0"/>
              </a:rPr>
              <a:t>C</a:t>
            </a:r>
            <a:r>
              <a:rPr lang="en-US" baseline="-25000">
                <a:latin typeface="Comic Sans MS" charset="0"/>
              </a:rPr>
              <a:t>f</a:t>
            </a:r>
          </a:p>
          <a:p>
            <a:pPr lvl="1"/>
            <a:r>
              <a:rPr lang="en-US" sz="2000" i="1">
                <a:latin typeface="Comic Sans MS" charset="0"/>
              </a:rPr>
              <a:t>Defense Systems Management College model.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85800"/>
            <a:ext cx="13716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lass/Chapter Slides Template">
  <a:themeElements>
    <a:clrScheme name="">
      <a:dk1>
        <a:srgbClr val="000000"/>
      </a:dk1>
      <a:lt1>
        <a:srgbClr val="FFFFFF"/>
      </a:lt1>
      <a:dk2>
        <a:srgbClr val="000099"/>
      </a:dk2>
      <a:lt2>
        <a:srgbClr val="808080"/>
      </a:lt2>
      <a:accent1>
        <a:srgbClr val="FF00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B9"/>
      </a:accent6>
      <a:hlink>
        <a:srgbClr val="FFFF00"/>
      </a:hlink>
      <a:folHlink>
        <a:srgbClr val="009900"/>
      </a:folHlink>
    </a:clrScheme>
    <a:fontScheme name="Class/Chapter Slides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ass/Chapter Slid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/Chapter Slid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/Chapter Slid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/Chapter Slid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/Chapter Slid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/Chapter Slid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/Chapter Slid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Epp G3 HD:Documents:Teaching:15.783J:Slides for Class:Class/Chapter Slides Template</Template>
  <TotalTime>1149</TotalTime>
  <Words>1087</Words>
  <Application>Microsoft Macintosh PowerPoint</Application>
  <PresentationFormat>On-screen Show (4:3)</PresentationFormat>
  <Paragraphs>214</Paragraphs>
  <Slides>30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Class/Chapter Slides Template</vt:lpstr>
      <vt:lpstr>Document</vt:lpstr>
      <vt:lpstr>Risk Management</vt:lpstr>
      <vt:lpstr>Risk</vt:lpstr>
      <vt:lpstr>Risk Management</vt:lpstr>
      <vt:lpstr>Risk Assessment</vt:lpstr>
      <vt:lpstr>Risk Analysis</vt:lpstr>
      <vt:lpstr>Risk Abatement</vt:lpstr>
      <vt:lpstr>Areas of Risk</vt:lpstr>
      <vt:lpstr>Risk Models</vt:lpstr>
      <vt:lpstr>Risk Models- System Level</vt:lpstr>
      <vt:lpstr>Risk Model</vt:lpstr>
      <vt:lpstr>‘Probability/Consequence’  Approaches are Common</vt:lpstr>
      <vt:lpstr>Example Project Design</vt:lpstr>
      <vt:lpstr>Risk Model Tables</vt:lpstr>
      <vt:lpstr>Risk Model Tables (cont)</vt:lpstr>
      <vt:lpstr>Risk Model Tables (cont)</vt:lpstr>
      <vt:lpstr>Risk Model Process/Decision</vt:lpstr>
      <vt:lpstr>Example Project Design (cntd)</vt:lpstr>
      <vt:lpstr>Calculations</vt:lpstr>
      <vt:lpstr>Benefits of the Risk Model</vt:lpstr>
      <vt:lpstr>Risk Abatement-1</vt:lpstr>
      <vt:lpstr>Risk Abatement-2</vt:lpstr>
      <vt:lpstr>Risk Management in Large-Scale Systems</vt:lpstr>
      <vt:lpstr>Simultaneous Autonomy and Interdependence</vt:lpstr>
      <vt:lpstr>Intended and Unintended Consequences</vt:lpstr>
      <vt:lpstr>Long Incubation Periods</vt:lpstr>
      <vt:lpstr>Risk Migration</vt:lpstr>
      <vt:lpstr>Focus Items for Risk Mitigation</vt:lpstr>
      <vt:lpstr>Risk Maturity Levels</vt:lpstr>
      <vt:lpstr>Exercise : Company X</vt:lpstr>
      <vt:lpstr>Exercise : Company X </vt:lpstr>
    </vt:vector>
  </TitlesOfParts>
  <Company>RHIT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Management</dc:title>
  <dc:creator>Bill Kline</dc:creator>
  <cp:lastModifiedBy>Steve Chenoweth</cp:lastModifiedBy>
  <cp:revision>68</cp:revision>
  <cp:lastPrinted>2002-04-08T18:03:53Z</cp:lastPrinted>
  <dcterms:created xsi:type="dcterms:W3CDTF">2001-06-01T15:47:43Z</dcterms:created>
  <dcterms:modified xsi:type="dcterms:W3CDTF">2015-07-28T20:57:37Z</dcterms:modified>
</cp:coreProperties>
</file>