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42" r:id="rId2"/>
    <p:sldId id="414" r:id="rId3"/>
    <p:sldId id="373" r:id="rId4"/>
    <p:sldId id="375" r:id="rId5"/>
    <p:sldId id="418" r:id="rId6"/>
    <p:sldId id="445" r:id="rId7"/>
    <p:sldId id="446" r:id="rId8"/>
    <p:sldId id="447" r:id="rId9"/>
    <p:sldId id="429" r:id="rId10"/>
    <p:sldId id="440" r:id="rId11"/>
    <p:sldId id="448" r:id="rId12"/>
    <p:sldId id="449" r:id="rId13"/>
    <p:sldId id="458" r:id="rId14"/>
    <p:sldId id="453" r:id="rId15"/>
    <p:sldId id="454" r:id="rId16"/>
    <p:sldId id="455" r:id="rId17"/>
    <p:sldId id="456" r:id="rId18"/>
    <p:sldId id="457" r:id="rId19"/>
    <p:sldId id="438" r:id="rId20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339933"/>
    <a:srgbClr val="002663"/>
    <a:srgbClr val="FFE1E1"/>
    <a:srgbClr val="FFD5D5"/>
    <a:srgbClr val="D1E3FF"/>
    <a:srgbClr val="5C0000"/>
    <a:srgbClr val="FFC1C1"/>
    <a:srgbClr val="B3D0FF"/>
    <a:srgbClr val="28A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5231" autoAdjust="0"/>
  </p:normalViewPr>
  <p:slideViewPr>
    <p:cSldViewPr snapToGrid="0" snapToObjects="1">
      <p:cViewPr>
        <p:scale>
          <a:sx n="75" d="100"/>
          <a:sy n="75" d="100"/>
        </p:scale>
        <p:origin x="-2088" y="-282"/>
      </p:cViewPr>
      <p:guideLst>
        <p:guide orient="horz" pos="2199"/>
        <p:guide orient="horz" pos="4230"/>
        <p:guide orient="horz" pos="3884"/>
        <p:guide orient="horz" pos="994"/>
        <p:guide orient="horz" pos="807"/>
        <p:guide orient="horz" pos="506"/>
        <p:guide orient="horz" pos="2064"/>
        <p:guide orient="horz" pos="3533"/>
        <p:guide pos="303"/>
        <p:guide pos="5530"/>
        <p:guide pos="394"/>
        <p:guide pos="3061"/>
        <p:guide pos="443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764" y="-8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FB1EE4-8484-4C6C-901C-0B88F06C67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8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065DBF-37BE-440E-B463-9F4527EA9F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258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de-DE" smtClean="0"/>
              <a:t>„quasikomplementär“ - schön.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b="0" dirty="0" smtClean="0"/>
              <a:t>Durchmesser 8 cm, h</a:t>
            </a:r>
            <a:r>
              <a:rPr lang="de-DE" b="0" baseline="-25000" dirty="0" smtClean="0"/>
              <a:t>0</a:t>
            </a:r>
            <a:r>
              <a:rPr lang="de-DE" b="0" dirty="0" smtClean="0"/>
              <a:t> bis</a:t>
            </a:r>
            <a:r>
              <a:rPr lang="de-DE" b="0" baseline="0" dirty="0" smtClean="0"/>
              <a:t> 5 cm , </a:t>
            </a:r>
            <a:r>
              <a:rPr lang="el-GR" sz="1200" b="0" dirty="0" smtClean="0"/>
              <a:t>Δ</a:t>
            </a:r>
            <a:r>
              <a:rPr lang="de-DE" sz="1200" b="0" dirty="0" smtClean="0"/>
              <a:t>h bis 4,5 cm</a:t>
            </a:r>
            <a:endParaRPr lang="de-DE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360488"/>
            <a:ext cx="4081462" cy="444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0488"/>
            <a:ext cx="4081463" cy="444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534988" algn="l"/>
              </a:tabLst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92467" y="6415918"/>
            <a:ext cx="6421349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91440" bIns="0" rtlCol="0" anchor="b">
            <a:spAutoFit/>
          </a:bodyPr>
          <a:lstStyle/>
          <a:p>
            <a:fld id="{5A9CC293-7768-478C-BD58-D5D35A2CCADD}" type="slidenum">
              <a:rPr lang="en-US" sz="1400" smtClean="0"/>
              <a:pPr/>
              <a:t>‹Nr.›</a:t>
            </a:fld>
            <a:r>
              <a:rPr lang="en-US" sz="1400" dirty="0" smtClean="0"/>
              <a:t> |</a:t>
            </a:r>
            <a:r>
              <a:rPr lang="en-US" sz="1400" baseline="0" dirty="0" smtClean="0"/>
              <a:t> February 16, 2012 | Team 1 - </a:t>
            </a:r>
            <a:r>
              <a:rPr lang="en-US" sz="1400" dirty="0" smtClean="0"/>
              <a:t>Pizza</a:t>
            </a:r>
            <a:r>
              <a:rPr lang="en-US" sz="1400" baseline="0" dirty="0" smtClean="0"/>
              <a:t> Vending Machine</a:t>
            </a:r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35" y="6348977"/>
            <a:ext cx="2810005" cy="45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92467" y="6415918"/>
            <a:ext cx="6421349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91440" bIns="0" rtlCol="0" anchor="b">
            <a:spAutoFit/>
          </a:bodyPr>
          <a:lstStyle/>
          <a:p>
            <a:fld id="{5A9CC293-7768-478C-BD58-D5D35A2CCADD}" type="slidenum">
              <a:rPr lang="en-US" sz="1400" smtClean="0"/>
              <a:pPr/>
              <a:t>‹Nr.›</a:t>
            </a:fld>
            <a:r>
              <a:rPr lang="en-US" sz="1400" dirty="0" smtClean="0"/>
              <a:t> |</a:t>
            </a:r>
            <a:r>
              <a:rPr lang="en-US" sz="1400" baseline="0" dirty="0" smtClean="0"/>
              <a:t> February 16, 2012 | Team 1 - </a:t>
            </a:r>
            <a:r>
              <a:rPr lang="en-US" sz="1400" dirty="0" smtClean="0"/>
              <a:t>Pizza</a:t>
            </a:r>
            <a:r>
              <a:rPr lang="en-US" sz="1400" baseline="0" dirty="0" smtClean="0"/>
              <a:t> Vending Machine</a:t>
            </a:r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3" y="6348977"/>
            <a:ext cx="2810005" cy="4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7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511175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360488"/>
            <a:ext cx="81010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gray">
          <a:xfrm>
            <a:off x="0" y="6706938"/>
            <a:ext cx="9144000" cy="0"/>
          </a:xfrm>
          <a:prstGeom prst="line">
            <a:avLst/>
          </a:prstGeom>
          <a:noFill/>
          <a:ln w="25400">
            <a:solidFill>
              <a:srgbClr val="B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gray">
          <a:xfrm>
            <a:off x="249037" y="6492585"/>
            <a:ext cx="172800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sz="1200" dirty="0">
                <a:cs typeface="+mn-cs"/>
              </a:rPr>
              <a:t>Seite </a:t>
            </a:r>
            <a:fld id="{F932B7D6-CA4C-47A9-96B8-00CDE212D59F}" type="slidenum">
              <a:rPr lang="de-DE" sz="1200">
                <a:cs typeface="+mn-cs"/>
              </a:rPr>
              <a:pPr algn="ctr">
                <a:defRPr/>
              </a:pPr>
              <a:t>‹Nr.›</a:t>
            </a:fld>
            <a:r>
              <a:rPr lang="de-DE" sz="1200" dirty="0">
                <a:cs typeface="+mn-cs"/>
              </a:rPr>
              <a:t> | </a:t>
            </a:r>
            <a:r>
              <a:rPr lang="de-DE" sz="1200" dirty="0" smtClean="0">
                <a:cs typeface="+mn-cs"/>
              </a:rPr>
              <a:t>Januar  2011 </a:t>
            </a:r>
            <a:endParaRPr lang="de-DE" sz="12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63563"/>
            <a:ext cx="482600" cy="238125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497638" y="6643688"/>
            <a:ext cx="2263775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785293">
            <a:off x="6489700" y="6538913"/>
            <a:ext cx="16510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732838" y="6610100"/>
            <a:ext cx="52387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gray">
          <a:xfrm>
            <a:off x="2203062" y="6492585"/>
            <a:ext cx="126000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sz="1200" dirty="0" smtClean="0"/>
              <a:t>Apfelsinenpresse   </a:t>
            </a:r>
            <a:endParaRPr lang="de-DE" sz="1200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561138" y="6251575"/>
            <a:ext cx="2287587" cy="573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3" name="Picture 17" descr="OvGU_Logo_gra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4438" y="6378285"/>
            <a:ext cx="12176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 l="14881" t="9311" r="69966" b="50000"/>
          <a:stretch>
            <a:fillRect/>
          </a:stretch>
        </p:blipFill>
        <p:spPr bwMode="auto">
          <a:xfrm>
            <a:off x="6588613" y="6409422"/>
            <a:ext cx="913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>
            <a:spLocks noChangeArrowheads="1"/>
          </p:cNvSpPr>
          <p:nvPr userDrawn="1"/>
        </p:nvSpPr>
        <p:spPr bwMode="gray">
          <a:xfrm>
            <a:off x="3732961" y="6492222"/>
            <a:ext cx="2446438" cy="19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sz="1200" dirty="0" smtClean="0"/>
              <a:t>Robert Hörning, Robert Dienemann</a:t>
            </a:r>
            <a:endParaRPr lang="de-D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202" r:id="rId8"/>
    <p:sldLayoutId id="2147484203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B00000"/>
        </a:buClr>
        <a:buSzPct val="120000"/>
        <a:buFont typeface="Wingdings" pitchFamily="1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Wingdings" pitchFamily="1" charset="2"/>
        <a:buChar char="§"/>
        <a:defRPr sz="1600">
          <a:solidFill>
            <a:schemeClr val="tx1"/>
          </a:solidFill>
          <a:latin typeface="+mn-lt"/>
        </a:defRPr>
      </a:lvl2pPr>
      <a:lvl3pPr marL="1049338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Wingdings" pitchFamily="1" charset="2"/>
        <a:buChar char="§"/>
        <a:defRPr sz="1600">
          <a:solidFill>
            <a:schemeClr val="tx1"/>
          </a:solidFill>
          <a:latin typeface="+mn-lt"/>
        </a:defRPr>
      </a:lvl3pPr>
      <a:lvl4pPr marL="1427163" indent="-1857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Wingdings" pitchFamily="1" charset="2"/>
        <a:buChar char="§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Wingdings" pitchFamily="1" charset="2"/>
        <a:buChar char="§"/>
        <a:defRPr sz="1600">
          <a:solidFill>
            <a:schemeClr val="tx1"/>
          </a:solidFill>
          <a:latin typeface="+mn-lt"/>
        </a:defRPr>
      </a:lvl5pPr>
      <a:lvl6pPr marL="1531938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>
          <a:tab pos="266700" algn="l"/>
        </a:tabLst>
        <a:defRPr sz="1600">
          <a:solidFill>
            <a:schemeClr val="tx1"/>
          </a:solidFill>
          <a:latin typeface="+mn-lt"/>
        </a:defRPr>
      </a:lvl6pPr>
      <a:lvl7pPr marL="1989138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>
          <a:tab pos="266700" algn="l"/>
        </a:tabLst>
        <a:defRPr sz="1600">
          <a:solidFill>
            <a:schemeClr val="tx1"/>
          </a:solidFill>
          <a:latin typeface="+mn-lt"/>
        </a:defRPr>
      </a:lvl7pPr>
      <a:lvl8pPr marL="2446338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>
          <a:tab pos="266700" algn="l"/>
        </a:tabLst>
        <a:defRPr sz="1600">
          <a:solidFill>
            <a:schemeClr val="tx1"/>
          </a:solidFill>
          <a:latin typeface="+mn-lt"/>
        </a:defRPr>
      </a:lvl8pPr>
      <a:lvl9pPr marL="2903538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>
          <a:tab pos="26670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lice.seriouseats.com/archives/2009/03/lets-pizza-italian-italy-pizza-vending-machine.html" TargetMode="External"/><Relationship Id="rId2" Type="http://schemas.openxmlformats.org/officeDocument/2006/relationships/hyperlink" Target="http://www.turbosquid.com/3d-models/pizza-vending-machine-3d-model/45359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Systems Engineering Project - Pizza </a:t>
            </a:r>
            <a:r>
              <a:rPr lang="de-DE" dirty="0" err="1" smtClean="0"/>
              <a:t>Vending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gray">
          <a:xfrm>
            <a:off x="614363" y="944563"/>
            <a:ext cx="810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de-DE" dirty="0" smtClean="0"/>
              <a:t>Project </a:t>
            </a:r>
            <a:r>
              <a:rPr lang="en-US" dirty="0" smtClean="0"/>
              <a:t>Presentation</a:t>
            </a:r>
            <a:r>
              <a:rPr lang="de-DE" dirty="0" smtClean="0"/>
              <a:t> Team 1</a:t>
            </a:r>
            <a:endParaRPr lang="de-DE" dirty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gray">
          <a:xfrm>
            <a:off x="2961617" y="2123290"/>
            <a:ext cx="6073521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de-DE" sz="6000" b="1" dirty="0" smtClean="0">
                <a:solidFill>
                  <a:srgbClr val="8F8F8C"/>
                </a:solidFill>
              </a:rPr>
              <a:t>EMGT587</a:t>
            </a:r>
          </a:p>
          <a:p>
            <a:pPr eaLnBrk="0" hangingPunct="0"/>
            <a:r>
              <a:rPr lang="de-DE" sz="6000" b="1" dirty="0" smtClean="0">
                <a:solidFill>
                  <a:srgbClr val="8F8F8C"/>
                </a:solidFill>
              </a:rPr>
              <a:t>Systems Engineering</a:t>
            </a:r>
            <a:endParaRPr lang="de-DE" sz="6000" dirty="0">
              <a:solidFill>
                <a:srgbClr val="8F8F8C"/>
              </a:solidFill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gray">
          <a:xfrm>
            <a:off x="113796" y="2101148"/>
            <a:ext cx="2389909" cy="265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50000"/>
              </a:lnSpc>
            </a:pPr>
            <a:r>
              <a:rPr lang="de-DE" sz="6000" b="1" dirty="0" smtClean="0">
                <a:solidFill>
                  <a:srgbClr val="B00000"/>
                </a:solidFill>
              </a:rPr>
              <a:t>Winter</a:t>
            </a:r>
            <a:r>
              <a:rPr lang="de-DE" sz="10000" b="1" dirty="0">
                <a:solidFill>
                  <a:srgbClr val="B00000"/>
                </a:solidFill>
              </a:rPr>
              <a:t/>
            </a:r>
            <a:br>
              <a:rPr lang="de-DE" sz="10000" b="1" dirty="0">
                <a:solidFill>
                  <a:srgbClr val="B00000"/>
                </a:solidFill>
              </a:rPr>
            </a:br>
            <a:r>
              <a:rPr lang="de-DE" sz="6000" b="1" dirty="0" smtClean="0">
                <a:solidFill>
                  <a:srgbClr val="B00000"/>
                </a:solidFill>
              </a:rPr>
              <a:t>11/12</a:t>
            </a:r>
            <a:endParaRPr lang="de-DE" sz="6000" dirty="0">
              <a:solidFill>
                <a:srgbClr val="002F7B"/>
              </a:solidFill>
            </a:endParaRPr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663575" y="3398838"/>
            <a:ext cx="1317625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 rot="-315937">
            <a:off x="3658403" y="4712369"/>
            <a:ext cx="4679950" cy="1060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>
                <a:solidFill>
                  <a:schemeClr val="bg1"/>
                </a:solidFill>
              </a:rPr>
              <a:t>Department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Engineering Management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Rose-</a:t>
            </a:r>
            <a:r>
              <a:rPr lang="de-DE" dirty="0" err="1" smtClean="0">
                <a:solidFill>
                  <a:schemeClr val="bg1"/>
                </a:solidFill>
              </a:rPr>
              <a:t>Hulman</a:t>
            </a:r>
            <a:r>
              <a:rPr lang="de-DE" dirty="0" smtClean="0">
                <a:solidFill>
                  <a:schemeClr val="bg1"/>
                </a:solidFill>
              </a:rPr>
              <a:t> Institute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Technology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>
                <a:latin typeface="+mj-lt"/>
              </a:rPr>
              <a:t>Sample </a:t>
            </a:r>
            <a:r>
              <a:rPr lang="de-DE" sz="2400" b="1" dirty="0" smtClean="0">
                <a:latin typeface="+mj-lt"/>
              </a:rPr>
              <a:t>Input/Output </a:t>
            </a:r>
            <a:r>
              <a:rPr lang="de-DE" sz="2400" b="1" dirty="0" smtClean="0">
                <a:latin typeface="+mj-lt"/>
              </a:rPr>
              <a:t>Requirements</a:t>
            </a:r>
            <a:endParaRPr lang="de-DE" sz="2400" b="1" dirty="0">
              <a:latin typeface="+mj-lt"/>
            </a:endParaRPr>
          </a:p>
          <a:p>
            <a:pPr lvl="0" eaLnBrk="0" hangingPunct="0">
              <a:tabLst>
                <a:tab pos="542925" algn="l"/>
              </a:tabLst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1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6438" y="1544590"/>
            <a:ext cx="81140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Input / Output Requirements for </a:t>
            </a:r>
            <a:r>
              <a:rPr lang="en-US" b="1" dirty="0" smtClean="0"/>
              <a:t>Operations</a:t>
            </a:r>
          </a:p>
          <a:p>
            <a:pPr lvl="1"/>
            <a:endParaRPr lang="en-US" b="1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b="1" dirty="0" smtClean="0"/>
              <a:t>Input </a:t>
            </a:r>
            <a:r>
              <a:rPr lang="en-US" b="1" dirty="0"/>
              <a:t>Requirements for </a:t>
            </a:r>
            <a:r>
              <a:rPr lang="en-US" b="1" dirty="0" smtClean="0"/>
              <a:t>Operations</a:t>
            </a:r>
          </a:p>
          <a:p>
            <a:pPr lvl="3"/>
            <a:r>
              <a:rPr lang="en-US" dirty="0"/>
              <a:t>The machine shall accept cash (legal tender) of the region in which it is operating.</a:t>
            </a:r>
            <a:endParaRPr lang="en-US" b="1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b="1" dirty="0"/>
              <a:t>Output Requirements for </a:t>
            </a:r>
            <a:r>
              <a:rPr lang="en-US" b="1" dirty="0" smtClean="0"/>
              <a:t>Operations</a:t>
            </a:r>
          </a:p>
          <a:p>
            <a:pPr lvl="3"/>
            <a:r>
              <a:rPr lang="en-US" dirty="0"/>
              <a:t>The machine shall provide an acknowledgement of funds received to the customer.</a:t>
            </a:r>
            <a:endParaRPr lang="en-US" b="1" dirty="0"/>
          </a:p>
          <a:p>
            <a:pPr marL="1257300" lvl="2" indent="-342900">
              <a:buFont typeface="+mj-lt"/>
              <a:buAutoNum type="arabicPeriod"/>
            </a:pPr>
            <a:r>
              <a:rPr lang="en-US" b="1" dirty="0"/>
              <a:t>External Interface Requirements for </a:t>
            </a:r>
            <a:r>
              <a:rPr lang="en-US" b="1" dirty="0" smtClean="0"/>
              <a:t>Operations</a:t>
            </a:r>
          </a:p>
          <a:p>
            <a:pPr lvl="3"/>
            <a:r>
              <a:rPr lang="en-US" dirty="0"/>
              <a:t>The machine shall interface with the internet to provide communication with the service center.</a:t>
            </a:r>
            <a:endParaRPr lang="en-US" b="1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b="1" dirty="0"/>
              <a:t>Functional Requirements for </a:t>
            </a:r>
            <a:r>
              <a:rPr lang="en-US" b="1" dirty="0" smtClean="0"/>
              <a:t>Operations</a:t>
            </a:r>
          </a:p>
          <a:p>
            <a:pPr lvl="3"/>
            <a:r>
              <a:rPr lang="en-US" dirty="0"/>
              <a:t>The machine shall remain in operating state until the machine is unlocked by a maintenance operator.</a:t>
            </a:r>
            <a:endParaRPr lang="en-US" b="1" dirty="0" smtClean="0"/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Other </a:t>
            </a:r>
            <a:r>
              <a:rPr lang="de-DE" sz="2400" b="1" dirty="0" smtClean="0">
                <a:latin typeface="+mj-lt"/>
              </a:rPr>
              <a:t>Sample </a:t>
            </a:r>
            <a:r>
              <a:rPr lang="de-DE" sz="2400" b="1" dirty="0">
                <a:latin typeface="+mj-lt"/>
              </a:rPr>
              <a:t>Requirements</a:t>
            </a:r>
          </a:p>
          <a:p>
            <a:pPr lvl="0" eaLnBrk="0" hangingPunct="0">
              <a:tabLst>
                <a:tab pos="542925" algn="l"/>
              </a:tabLst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00100" y="1741587"/>
            <a:ext cx="7861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System-wide / Technology Requirements for </a:t>
            </a:r>
            <a:r>
              <a:rPr lang="en-US" b="1" dirty="0" smtClean="0"/>
              <a:t>Operations</a:t>
            </a:r>
          </a:p>
          <a:p>
            <a:pPr lvl="2"/>
            <a:r>
              <a:rPr lang="en-US" dirty="0"/>
              <a:t>The machine shall follow the UL Standard No. 541 for refrigerated vending machines and UL Standard No. 923 for Cooking Appliances</a:t>
            </a:r>
            <a:r>
              <a:rPr lang="en-US" dirty="0" smtClean="0"/>
              <a:t>.</a:t>
            </a:r>
          </a:p>
          <a:p>
            <a:pPr lvl="2"/>
            <a:endParaRPr lang="en-US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Trade-off </a:t>
            </a:r>
            <a:r>
              <a:rPr lang="en-US" b="1" dirty="0" smtClean="0"/>
              <a:t>Requirements</a:t>
            </a:r>
          </a:p>
          <a:p>
            <a:r>
              <a:rPr lang="en-US" dirty="0" smtClean="0"/>
              <a:t>	Power-Cost </a:t>
            </a:r>
            <a:r>
              <a:rPr lang="en-US" dirty="0"/>
              <a:t>Trade-offs</a:t>
            </a:r>
          </a:p>
          <a:p>
            <a:r>
              <a:rPr lang="en-US" dirty="0" smtClean="0"/>
              <a:t>	The </a:t>
            </a:r>
            <a:r>
              <a:rPr lang="en-US" dirty="0"/>
              <a:t>power output level directly relates to the costs for heating. The </a:t>
            </a:r>
            <a:r>
              <a:rPr lang="en-US" dirty="0" smtClean="0"/>
              <a:t>	relative </a:t>
            </a:r>
            <a:r>
              <a:rPr lang="en-US" dirty="0"/>
              <a:t>weights of the power and cost requirement are .75 and </a:t>
            </a:r>
            <a:r>
              <a:rPr lang="en-US" dirty="0" smtClean="0"/>
              <a:t>	.</a:t>
            </a:r>
            <a:r>
              <a:rPr lang="en-US" dirty="0"/>
              <a:t>25, respectively.</a:t>
            </a:r>
          </a:p>
          <a:p>
            <a:pPr lvl="2"/>
            <a:endParaRPr lang="en-U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Qualifications Requirements for Operations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machine shall provide the pizza to the customer within a temperature range of 140 to 150 degrees Fahrenheit</a:t>
            </a:r>
            <a:r>
              <a:rPr lang="en-US" sz="1600" dirty="0"/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9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Textfeld 15"/>
          <p:cNvSpPr txBox="1">
            <a:spLocks noChangeArrowheads="1"/>
          </p:cNvSpPr>
          <p:nvPr/>
        </p:nvSpPr>
        <p:spPr bwMode="auto">
          <a:xfrm>
            <a:off x="547688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err="1" smtClean="0"/>
              <a:t>blabla</a:t>
            </a:r>
            <a:endParaRPr lang="de-DE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 err="1" smtClean="0">
                <a:latin typeface="+mj-lt"/>
              </a:rPr>
              <a:t>Functional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Architecture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6" name="Inhaltsplatzhalter 10"/>
          <p:cNvSpPr txBox="1">
            <a:spLocks/>
          </p:cNvSpPr>
          <p:nvPr/>
        </p:nvSpPr>
        <p:spPr bwMode="auto">
          <a:xfrm>
            <a:off x="832644" y="1884362"/>
            <a:ext cx="7879556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00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49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27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5319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63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035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8913" indent="-188913"/>
            <a:r>
              <a:rPr lang="de-DE" dirty="0" err="1" smtClean="0"/>
              <a:t>blabla</a:t>
            </a:r>
            <a:endParaRPr lang="de-DE" dirty="0" smtClean="0"/>
          </a:p>
          <a:p>
            <a:pPr marL="188913" indent="-188913"/>
            <a:r>
              <a:rPr lang="en-US" dirty="0" err="1" smtClean="0"/>
              <a:t>Asdasd</a:t>
            </a:r>
            <a:endParaRPr lang="en-US" dirty="0" smtClean="0"/>
          </a:p>
          <a:p>
            <a:pPr marL="188913" indent="-188913"/>
            <a:r>
              <a:rPr lang="en-US" dirty="0" smtClean="0"/>
              <a:t>PHIL</a:t>
            </a:r>
            <a:endParaRPr lang="de-D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174133" y="1202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871538"/>
            <a:ext cx="9143738" cy="59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noProof="0" dirty="0">
                <a:latin typeface="+mj-lt"/>
                <a:ea typeface="+mj-ea"/>
                <a:cs typeface="+mj-cs"/>
              </a:rPr>
              <a:t>7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Generic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latin typeface="+mj-lt"/>
                <a:ea typeface="+mj-ea"/>
                <a:cs typeface="+mj-cs"/>
              </a:rPr>
              <a:t>Physical</a:t>
            </a:r>
            <a:r>
              <a:rPr lang="de-DE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 smtClean="0">
                <a:latin typeface="+mj-lt"/>
              </a:rPr>
              <a:t>Architecture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5" name="Rectangle 4"/>
          <p:cNvSpPr/>
          <p:nvPr/>
        </p:nvSpPr>
        <p:spPr>
          <a:xfrm>
            <a:off x="-541867" y="1338763"/>
            <a:ext cx="10549467" cy="56885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36000" rIns="0" bIns="36000"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6333" y="1065176"/>
            <a:ext cx="6019800" cy="52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Instantiated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latin typeface="+mj-lt"/>
                <a:ea typeface="+mj-ea"/>
                <a:cs typeface="+mj-cs"/>
              </a:rPr>
              <a:t>Physical</a:t>
            </a:r>
            <a:r>
              <a:rPr lang="de-DE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 smtClean="0">
                <a:latin typeface="+mj-lt"/>
              </a:rPr>
              <a:t>Architecture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121" r="1160" b="14413"/>
          <a:stretch/>
        </p:blipFill>
        <p:spPr>
          <a:xfrm>
            <a:off x="706438" y="1544590"/>
            <a:ext cx="8114034" cy="38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Textfeld 15"/>
          <p:cNvSpPr txBox="1">
            <a:spLocks noChangeArrowheads="1"/>
          </p:cNvSpPr>
          <p:nvPr/>
        </p:nvSpPr>
        <p:spPr bwMode="auto">
          <a:xfrm>
            <a:off x="547688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err="1" smtClean="0"/>
              <a:t>blabla</a:t>
            </a:r>
            <a:endParaRPr lang="de-DE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 smtClean="0">
                <a:latin typeface="+mj-lt"/>
              </a:rPr>
              <a:t>State Transition </a:t>
            </a:r>
            <a:r>
              <a:rPr lang="de-DE" sz="2400" b="1" dirty="0" err="1" smtClean="0">
                <a:latin typeface="+mj-lt"/>
              </a:rPr>
              <a:t>Diagram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6" name="Inhaltsplatzhalter 10"/>
          <p:cNvSpPr txBox="1">
            <a:spLocks/>
          </p:cNvSpPr>
          <p:nvPr/>
        </p:nvSpPr>
        <p:spPr bwMode="auto">
          <a:xfrm>
            <a:off x="832644" y="1884362"/>
            <a:ext cx="7879556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00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49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27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5319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63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035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8913" indent="-188913"/>
            <a:r>
              <a:rPr lang="de-DE" dirty="0" err="1" smtClean="0"/>
              <a:t>blabla</a:t>
            </a:r>
            <a:endParaRPr lang="de-DE" dirty="0" smtClean="0"/>
          </a:p>
          <a:p>
            <a:pPr marL="188913" indent="-188913"/>
            <a:r>
              <a:rPr lang="en-US" dirty="0" err="1" smtClean="0"/>
              <a:t>Asdasd</a:t>
            </a:r>
            <a:endParaRPr lang="en-US" dirty="0" smtClean="0"/>
          </a:p>
          <a:p>
            <a:pPr marL="188913" indent="-188913"/>
            <a:r>
              <a:rPr lang="en-US" dirty="0" smtClean="0"/>
              <a:t>PHIL</a:t>
            </a:r>
            <a:endParaRPr lang="de-DE" dirty="0" smtClean="0"/>
          </a:p>
        </p:txBody>
      </p:sp>
      <p:sp>
        <p:nvSpPr>
          <p:cNvPr id="9" name="Rectangle 8"/>
          <p:cNvSpPr/>
          <p:nvPr/>
        </p:nvSpPr>
        <p:spPr>
          <a:xfrm>
            <a:off x="-728133" y="1066800"/>
            <a:ext cx="10854265" cy="618066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36000" rIns="0" bIns="36000"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070977"/>
            <a:ext cx="6412212" cy="557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9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 smtClean="0">
                <a:latin typeface="+mj-lt"/>
              </a:rPr>
              <a:t>Interfaces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6" name="Inhaltsplatzhalter 10"/>
          <p:cNvSpPr txBox="1">
            <a:spLocks/>
          </p:cNvSpPr>
          <p:nvPr/>
        </p:nvSpPr>
        <p:spPr bwMode="auto">
          <a:xfrm>
            <a:off x="832644" y="1884362"/>
            <a:ext cx="7879556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00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49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27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5319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63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035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8913" indent="-188913"/>
            <a:endParaRPr lang="de-DE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2281"/>
              </p:ext>
            </p:extLst>
          </p:nvPr>
        </p:nvGraphicFramePr>
        <p:xfrm>
          <a:off x="706438" y="1562100"/>
          <a:ext cx="8114034" cy="4448302"/>
        </p:xfrm>
        <a:graphic>
          <a:graphicData uri="http://schemas.openxmlformats.org/drawingml/2006/table">
            <a:tbl>
              <a:tblPr/>
              <a:tblGrid>
                <a:gridCol w="1060448"/>
                <a:gridCol w="1060448"/>
                <a:gridCol w="1060448"/>
                <a:gridCol w="1060448"/>
                <a:gridCol w="1060448"/>
                <a:gridCol w="1116022"/>
                <a:gridCol w="1695772"/>
              </a:tblGrid>
              <a:tr h="386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 or Physical Element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Signals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or Output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 Interface Attributes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SOA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Description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Physical input 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Payment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 needed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and electrical 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Cash receiver/ dispenser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Magnetic strip reader and cash receiver/dispenser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input 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Ingredients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 needed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Ingredient compartments and ingredient level sensors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Ingredient compartments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Deactivation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command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 circuitry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Activation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command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 circuitry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Ingredients refilled message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command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Logic circuitry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 request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 needed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Interface button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Processing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Payment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command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Interface screen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Processing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 needed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Oven and mechanical processing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 handling and product door mechanism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Settings change feedback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command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Interface screen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 request confirmation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 needed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Optical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Interface screen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 err="1" smtClean="0">
                <a:latin typeface="+mj-lt"/>
              </a:rPr>
              <a:t>Risk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6" name="Inhaltsplatzhalter 10"/>
          <p:cNvSpPr txBox="1">
            <a:spLocks/>
          </p:cNvSpPr>
          <p:nvPr/>
        </p:nvSpPr>
        <p:spPr bwMode="auto">
          <a:xfrm>
            <a:off x="832644" y="1884362"/>
            <a:ext cx="7879556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00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49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27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5319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63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035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8913" indent="-188913"/>
            <a:endParaRPr lang="de-DE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10605"/>
              </p:ext>
            </p:extLst>
          </p:nvPr>
        </p:nvGraphicFramePr>
        <p:xfrm>
          <a:off x="706438" y="1544587"/>
          <a:ext cx="8114034" cy="4465814"/>
        </p:xfrm>
        <a:graphic>
          <a:graphicData uri="http://schemas.openxmlformats.org/drawingml/2006/table">
            <a:tbl>
              <a:tblPr/>
              <a:tblGrid>
                <a:gridCol w="1488966"/>
                <a:gridCol w="1355129"/>
                <a:gridCol w="1488966"/>
                <a:gridCol w="334600"/>
                <a:gridCol w="334600"/>
                <a:gridCol w="334600"/>
                <a:gridCol w="418248"/>
                <a:gridCol w="2358925"/>
              </a:tblGrid>
              <a:tr h="19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Item/Function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Failure Mode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Effects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RPN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 Controls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Oven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Thermometer fails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Damage to oven components;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 sensing and timer for heating element to shut off 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Controller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Loss of communication with server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Unable to process payments;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Periodic handshake between server and unit to ensure check communication status, temporarily deactivates unit if handshake fails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Unable to send unit status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5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Oven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Ingredient level sensors fail to signal low level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 generates product with missing ingredient(s)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Routine maintenance based on unit usage to check ingredient levels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Controller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Loss of communication with User Interface 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Unable to process payments;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Diagnostic tool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Unable to process product request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Oven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Ingredient dispensing quantity sensors fail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 generates product with missing/too little/too much ingredient(s)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Redundant sensor system to check amount after dispensing</a:t>
                      </a:r>
                    </a:p>
                  </a:txBody>
                  <a:tcPr marL="8932" marR="8932" marT="8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11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 err="1" smtClean="0">
                <a:latin typeface="+mj-lt"/>
              </a:rPr>
              <a:t>Qualification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6" name="Inhaltsplatzhalter 10"/>
          <p:cNvSpPr txBox="1">
            <a:spLocks/>
          </p:cNvSpPr>
          <p:nvPr/>
        </p:nvSpPr>
        <p:spPr bwMode="auto">
          <a:xfrm>
            <a:off x="832644" y="1884362"/>
            <a:ext cx="7879556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00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49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27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85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5319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63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035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2667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8913" indent="-188913"/>
            <a:endParaRPr lang="de-DE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6438" y="1391336"/>
            <a:ext cx="8437562" cy="478086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5" y="1544590"/>
            <a:ext cx="7987828" cy="4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1042988" y="1360488"/>
            <a:ext cx="8101012" cy="4448175"/>
          </a:xfrm>
        </p:spPr>
        <p:txBody>
          <a:bodyPr/>
          <a:lstStyle/>
          <a:p>
            <a:pPr>
              <a:tabLst>
                <a:tab pos="6464300" algn="l"/>
              </a:tabLst>
            </a:pP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r>
              <a:rPr lang="de-DE" dirty="0" smtClean="0"/>
              <a:t>:</a:t>
            </a:r>
          </a:p>
          <a:p>
            <a:pPr>
              <a:tabLst>
                <a:tab pos="6464300" algn="l"/>
              </a:tabLst>
            </a:pPr>
            <a:endParaRPr lang="de-DE" dirty="0" smtClean="0"/>
          </a:p>
          <a:p>
            <a:pPr lvl="1" defTabSz="787400">
              <a:tabLst>
                <a:tab pos="6273800" algn="l"/>
              </a:tabLst>
            </a:pPr>
            <a:r>
              <a:rPr lang="de-DE" dirty="0" smtClean="0"/>
              <a:t>[</a:t>
            </a:r>
            <a:r>
              <a:rPr lang="de-DE" dirty="0" err="1"/>
              <a:t>F</a:t>
            </a:r>
            <a:r>
              <a:rPr lang="de-DE" dirty="0" err="1" smtClean="0"/>
              <a:t>igure</a:t>
            </a:r>
            <a:r>
              <a:rPr lang="de-DE" dirty="0" smtClean="0"/>
              <a:t> 1]: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www.turbosquid.com/3d-models/pizza-vending-machine-3d-model/453595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de-DE" dirty="0" smtClean="0"/>
              <a:t>(Access 1/10/12)</a:t>
            </a:r>
          </a:p>
          <a:p>
            <a:pPr lvl="1">
              <a:tabLst>
                <a:tab pos="6273800" algn="l"/>
              </a:tabLst>
            </a:pPr>
            <a:r>
              <a:rPr lang="de-DE" dirty="0" smtClean="0"/>
              <a:t>[</a:t>
            </a:r>
            <a:r>
              <a:rPr lang="de-DE" dirty="0" err="1" smtClean="0"/>
              <a:t>Figure</a:t>
            </a:r>
            <a:r>
              <a:rPr lang="de-DE" dirty="0" smtClean="0"/>
              <a:t> 2]: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slice.seriouseats.com/archives/2009/03/lets-pizza-italian-italy-pizza-vending-machine.html</a:t>
            </a:r>
            <a:r>
              <a:rPr lang="de-DE" dirty="0" smtClean="0"/>
              <a:t>	(Access 1/10/12)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 bwMode="gray">
          <a:xfrm>
            <a:off x="1039812" y="501650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lang="de-DE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	</a:t>
            </a:r>
            <a:r>
              <a:rPr lang="de-DE" sz="2400" b="1" dirty="0" err="1" smtClean="0">
                <a:latin typeface="+mj-lt"/>
              </a:rPr>
              <a:t>Sources</a:t>
            </a:r>
            <a:endParaRPr lang="de-DE" sz="2400" b="1" dirty="0">
              <a:latin typeface="+mj-lt"/>
            </a:endParaRPr>
          </a:p>
          <a:p>
            <a:pPr lvl="0" eaLnBrk="0" hangingPunct="0">
              <a:tabLst>
                <a:tab pos="542925" algn="l"/>
              </a:tabLst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1042988" y="511175"/>
            <a:ext cx="8101012" cy="369888"/>
          </a:xfrm>
        </p:spPr>
        <p:txBody>
          <a:bodyPr/>
          <a:lstStyle/>
          <a:p>
            <a:r>
              <a:rPr lang="de-DE" dirty="0" err="1" smtClean="0"/>
              <a:t>Structure</a:t>
            </a:r>
            <a:endParaRPr lang="de-DE" dirty="0" smtClean="0"/>
          </a:p>
        </p:txBody>
      </p:sp>
      <p:sp>
        <p:nvSpPr>
          <p:cNvPr id="28676" name="Textfeld 3"/>
          <p:cNvSpPr txBox="1">
            <a:spLocks noChangeArrowheads="1"/>
          </p:cNvSpPr>
          <p:nvPr/>
        </p:nvSpPr>
        <p:spPr bwMode="auto">
          <a:xfrm>
            <a:off x="1182688" y="1107882"/>
            <a:ext cx="44793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de-DE" sz="2000" dirty="0" smtClean="0"/>
              <a:t>Project Team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Pizza </a:t>
            </a:r>
            <a:r>
              <a:rPr lang="de-DE" sz="2000" dirty="0" err="1" smtClean="0"/>
              <a:t>Vending</a:t>
            </a:r>
            <a:r>
              <a:rPr lang="de-DE" sz="2000" dirty="0" smtClean="0"/>
              <a:t>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?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de-DE" sz="2000" dirty="0" smtClean="0"/>
              <a:t>Operational Scenarios </a:t>
            </a:r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de-DE" sz="2000" dirty="0" err="1" smtClean="0"/>
              <a:t>External</a:t>
            </a:r>
            <a:r>
              <a:rPr lang="de-DE" sz="2000" dirty="0" smtClean="0"/>
              <a:t> Systems </a:t>
            </a:r>
            <a:r>
              <a:rPr lang="de-DE" sz="2000" dirty="0" err="1" smtClean="0"/>
              <a:t>Diagram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5"/>
            </a:pPr>
            <a:r>
              <a:rPr lang="de-DE" sz="2000" dirty="0" smtClean="0"/>
              <a:t>Sample </a:t>
            </a:r>
            <a:r>
              <a:rPr lang="de-DE" sz="2000" dirty="0" err="1" smtClean="0"/>
              <a:t>Requirements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6"/>
            </a:pPr>
            <a:r>
              <a:rPr lang="de-DE" sz="2000" dirty="0" err="1" smtClean="0"/>
              <a:t>Functional</a:t>
            </a:r>
            <a:r>
              <a:rPr lang="de-DE" sz="2000" dirty="0" smtClean="0"/>
              <a:t> </a:t>
            </a:r>
            <a:r>
              <a:rPr lang="de-DE" sz="2000" dirty="0" err="1" smtClean="0"/>
              <a:t>Architecture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6"/>
            </a:pPr>
            <a:r>
              <a:rPr lang="de-DE" sz="2000" dirty="0" err="1" smtClean="0"/>
              <a:t>Physical</a:t>
            </a:r>
            <a:r>
              <a:rPr lang="de-DE" sz="2000" dirty="0" smtClean="0"/>
              <a:t> </a:t>
            </a:r>
            <a:r>
              <a:rPr lang="de-DE" sz="2000" dirty="0" err="1" smtClean="0"/>
              <a:t>Architecture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6"/>
            </a:pPr>
            <a:r>
              <a:rPr lang="de-DE" sz="2000" dirty="0" smtClean="0"/>
              <a:t>State Transition </a:t>
            </a:r>
            <a:r>
              <a:rPr lang="de-DE" sz="2000" dirty="0" err="1" smtClean="0"/>
              <a:t>Diagram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6"/>
            </a:pPr>
            <a:r>
              <a:rPr lang="de-DE" sz="2000" dirty="0" smtClean="0"/>
              <a:t>Interfaces</a:t>
            </a:r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6"/>
            </a:pPr>
            <a:r>
              <a:rPr lang="de-DE" sz="2000" dirty="0" smtClean="0"/>
              <a:t> </a:t>
            </a:r>
            <a:r>
              <a:rPr lang="de-DE" sz="2000" dirty="0" err="1" smtClean="0"/>
              <a:t>Risk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Clr>
                <a:srgbClr val="B00000"/>
              </a:buClr>
              <a:buAutoNum type="arabicPeriod" startAt="6"/>
            </a:pPr>
            <a:r>
              <a:rPr lang="de-DE" sz="2000" dirty="0" smtClean="0"/>
              <a:t> </a:t>
            </a:r>
            <a:r>
              <a:rPr lang="de-DE" sz="2000" dirty="0" err="1" smtClean="0"/>
              <a:t>Qualification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25475" y="1474230"/>
            <a:ext cx="8515350" cy="39095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706438" y="1555477"/>
            <a:ext cx="8072437" cy="37470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8425" y="511176"/>
            <a:ext cx="3703638" cy="369888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dirty="0" smtClean="0">
                <a:solidFill>
                  <a:srgbClr val="C00000"/>
                </a:solidFill>
              </a:rPr>
              <a:t>1.	</a:t>
            </a:r>
            <a:r>
              <a:rPr lang="de-DE" dirty="0" smtClean="0"/>
              <a:t>Project </a:t>
            </a:r>
            <a:r>
              <a:rPr lang="de-DE" dirty="0"/>
              <a:t>T</a:t>
            </a:r>
            <a:r>
              <a:rPr lang="de-DE" dirty="0" smtClean="0"/>
              <a:t>eam</a:t>
            </a:r>
          </a:p>
        </p:txBody>
      </p:sp>
      <p:sp>
        <p:nvSpPr>
          <p:cNvPr id="29707" name="Textfeld 15"/>
          <p:cNvSpPr txBox="1">
            <a:spLocks noChangeArrowheads="1"/>
          </p:cNvSpPr>
          <p:nvPr/>
        </p:nvSpPr>
        <p:spPr bwMode="auto">
          <a:xfrm>
            <a:off x="519113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/>
              <a:t>Project Team 1 - Pizza </a:t>
            </a:r>
            <a:r>
              <a:rPr lang="de-DE" sz="1600" dirty="0" err="1" smtClean="0"/>
              <a:t>Vending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| Rose-</a:t>
            </a:r>
            <a:r>
              <a:rPr lang="de-DE" sz="1600" dirty="0" err="1" smtClean="0"/>
              <a:t>Hulman</a:t>
            </a:r>
            <a:r>
              <a:rPr lang="de-DE" sz="1600" dirty="0" smtClean="0"/>
              <a:t> Institute </a:t>
            </a:r>
            <a:r>
              <a:rPr lang="de-DE" sz="1600" dirty="0" err="1" smtClean="0"/>
              <a:t>of</a:t>
            </a:r>
            <a:r>
              <a:rPr lang="de-DE" sz="1600" dirty="0" smtClean="0"/>
              <a:t> Technology</a:t>
            </a:r>
            <a:endParaRPr lang="de-DE" sz="1600" dirty="0"/>
          </a:p>
        </p:txBody>
      </p:sp>
      <p:sp>
        <p:nvSpPr>
          <p:cNvPr id="10" name="Inhaltsplatzhalter 10"/>
          <p:cNvSpPr txBox="1">
            <a:spLocks/>
          </p:cNvSpPr>
          <p:nvPr/>
        </p:nvSpPr>
        <p:spPr bwMode="auto">
          <a:xfrm>
            <a:off x="1169988" y="5020927"/>
            <a:ext cx="8101012" cy="5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8913" indent="-188913" eaLnBrk="0" hangingPunct="0">
              <a:spcBef>
                <a:spcPct val="20000"/>
              </a:spcBef>
              <a:buClr>
                <a:srgbClr val="B00000"/>
              </a:buClr>
              <a:buSzPct val="120000"/>
              <a:buFont typeface="Wingdings" pitchFamily="1" charset="2"/>
              <a:buChar char="§"/>
            </a:pPr>
            <a:r>
              <a:rPr lang="de-DE" sz="1600" dirty="0"/>
              <a:t>Robert </a:t>
            </a:r>
            <a:r>
              <a:rPr lang="de-DE" sz="1600" dirty="0" smtClean="0"/>
              <a:t>Hoerning, Jonathan Nibert, Philipp Jonigkeit, </a:t>
            </a:r>
            <a:r>
              <a:rPr lang="de-DE" sz="1600" dirty="0"/>
              <a:t>John Hollingshead </a:t>
            </a:r>
          </a:p>
          <a:p>
            <a:pPr marL="188913" indent="-188913" eaLnBrk="0" hangingPunct="0">
              <a:spcBef>
                <a:spcPct val="20000"/>
              </a:spcBef>
              <a:buClr>
                <a:srgbClr val="B00000"/>
              </a:buClr>
              <a:buSzPct val="120000"/>
              <a:buFont typeface="Wingdings" pitchFamily="1" charset="2"/>
              <a:buChar char="§"/>
            </a:pPr>
            <a:endParaRPr lang="de-DE" sz="1600" dirty="0"/>
          </a:p>
          <a:p>
            <a:pPr marL="188913" indent="-188913" eaLnBrk="0" hangingPunct="0">
              <a:spcBef>
                <a:spcPct val="20000"/>
              </a:spcBef>
              <a:buClr>
                <a:srgbClr val="B00000"/>
              </a:buClr>
              <a:buSzPct val="120000"/>
              <a:buFont typeface="Wingdings" pitchFamily="1" charset="2"/>
              <a:buChar char="§"/>
            </a:pPr>
            <a:endParaRPr lang="de-DE" sz="1600" dirty="0"/>
          </a:p>
          <a:p>
            <a:pPr marL="188913" indent="-188913" eaLnBrk="0" hangingPunct="0">
              <a:spcBef>
                <a:spcPct val="20000"/>
              </a:spcBef>
              <a:buClr>
                <a:srgbClr val="B00000"/>
              </a:buClr>
              <a:buSzPct val="120000"/>
              <a:buFont typeface="Wingdings" pitchFamily="1" charset="2"/>
              <a:buChar char="§"/>
            </a:pPr>
            <a:endParaRPr lang="de-DE" sz="1600" dirty="0"/>
          </a:p>
        </p:txBody>
      </p:sp>
      <p:pic>
        <p:nvPicPr>
          <p:cNvPr id="7" name="Picture 2" descr="Macintosh HD:Users:philippjonigkeit:Pictures:iPhoto Library:Masters:2012:02:09:20120209-211116:IMG_06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b="17280"/>
          <a:stretch/>
        </p:blipFill>
        <p:spPr bwMode="auto">
          <a:xfrm>
            <a:off x="1284888" y="1601230"/>
            <a:ext cx="6763135" cy="340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5475" y="1474230"/>
            <a:ext cx="8515350" cy="39095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06438" y="1555477"/>
            <a:ext cx="8186042" cy="37470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3072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32102" y="511175"/>
            <a:ext cx="8101012" cy="369888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dirty="0" smtClean="0">
                <a:solidFill>
                  <a:srgbClr val="C00000"/>
                </a:solidFill>
              </a:rPr>
              <a:t>2.	</a:t>
            </a:r>
            <a:r>
              <a:rPr lang="en-US" dirty="0"/>
              <a:t>What is a Pizza Vending Machine?</a:t>
            </a:r>
          </a:p>
        </p:txBody>
      </p:sp>
      <p:sp>
        <p:nvSpPr>
          <p:cNvPr id="30725" name="Inhaltsplatzhalter 10"/>
          <p:cNvSpPr>
            <a:spLocks noGrp="1"/>
          </p:cNvSpPr>
          <p:nvPr>
            <p:ph idx="4294967295"/>
          </p:nvPr>
        </p:nvSpPr>
        <p:spPr bwMode="auto">
          <a:xfrm>
            <a:off x="1042988" y="5453063"/>
            <a:ext cx="8101012" cy="908050"/>
          </a:xfrm>
        </p:spPr>
        <p:txBody>
          <a:bodyPr/>
          <a:lstStyle/>
          <a:p>
            <a:pPr marL="188913" indent="-188913"/>
            <a:r>
              <a:rPr lang="de-DE" dirty="0" smtClean="0"/>
              <a:t>Works </a:t>
            </a:r>
            <a:r>
              <a:rPr lang="de-DE" dirty="0" err="1" smtClean="0"/>
              <a:t>like</a:t>
            </a:r>
            <a:r>
              <a:rPr lang="de-DE" dirty="0" smtClean="0"/>
              <a:t> a </a:t>
            </a:r>
            <a:r>
              <a:rPr lang="de-DE" dirty="0" err="1" smtClean="0"/>
              <a:t>conventional</a:t>
            </a:r>
            <a:r>
              <a:rPr lang="de-DE" dirty="0" smtClean="0"/>
              <a:t> </a:t>
            </a:r>
            <a:r>
              <a:rPr lang="de-DE" dirty="0" err="1" smtClean="0"/>
              <a:t>vending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marL="188913" indent="-188913"/>
            <a:r>
              <a:rPr lang="de-DE" dirty="0" smtClean="0"/>
              <a:t>Customer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favourite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pizza</a:t>
            </a:r>
            <a:endParaRPr lang="de-DE" dirty="0" smtClean="0"/>
          </a:p>
          <a:p>
            <a:pPr marL="188913" indent="-188913"/>
            <a:r>
              <a:rPr lang="de-DE" dirty="0" smtClean="0"/>
              <a:t>Pizza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in 120 </a:t>
            </a:r>
            <a:r>
              <a:rPr lang="de-DE" dirty="0" err="1" smtClean="0"/>
              <a:t>seconds</a:t>
            </a:r>
            <a:endParaRPr lang="de-DE" dirty="0" smtClean="0"/>
          </a:p>
        </p:txBody>
      </p:sp>
      <p:sp>
        <p:nvSpPr>
          <p:cNvPr id="30731" name="Textfeld 15"/>
          <p:cNvSpPr txBox="1">
            <a:spLocks noChangeArrowheads="1"/>
          </p:cNvSpPr>
          <p:nvPr/>
        </p:nvSpPr>
        <p:spPr bwMode="auto">
          <a:xfrm>
            <a:off x="550863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/>
              <a:t>Pizza </a:t>
            </a:r>
            <a:r>
              <a:rPr lang="de-DE" sz="1600" dirty="0" err="1" smtClean="0"/>
              <a:t>Vending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endParaRPr 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3" y="1703614"/>
            <a:ext cx="3450772" cy="34507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19" y="2142955"/>
            <a:ext cx="3878000" cy="2572089"/>
          </a:xfrm>
          <a:prstGeom prst="rect">
            <a:avLst/>
          </a:prstGeom>
        </p:spPr>
      </p:pic>
      <p:sp>
        <p:nvSpPr>
          <p:cNvPr id="20" name="Textfeld 15"/>
          <p:cNvSpPr txBox="1">
            <a:spLocks noChangeArrowheads="1"/>
          </p:cNvSpPr>
          <p:nvPr/>
        </p:nvSpPr>
        <p:spPr bwMode="auto">
          <a:xfrm>
            <a:off x="2044700" y="4992128"/>
            <a:ext cx="124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[</a:t>
            </a:r>
            <a:r>
              <a:rPr lang="de-DE" sz="1400" dirty="0" err="1" smtClean="0"/>
              <a:t>Figure</a:t>
            </a:r>
            <a:r>
              <a:rPr lang="de-DE" sz="1400" dirty="0" smtClean="0"/>
              <a:t> 1]</a:t>
            </a:r>
            <a:endParaRPr lang="de-DE" sz="1400" dirty="0"/>
          </a:p>
        </p:txBody>
      </p:sp>
      <p:sp>
        <p:nvSpPr>
          <p:cNvPr id="21" name="Textfeld 15"/>
          <p:cNvSpPr txBox="1">
            <a:spLocks noChangeArrowheads="1"/>
          </p:cNvSpPr>
          <p:nvPr/>
        </p:nvSpPr>
        <p:spPr bwMode="auto">
          <a:xfrm>
            <a:off x="6032500" y="4769279"/>
            <a:ext cx="101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[</a:t>
            </a:r>
            <a:r>
              <a:rPr lang="de-DE" sz="1400" dirty="0" err="1" smtClean="0"/>
              <a:t>Figure</a:t>
            </a:r>
            <a:r>
              <a:rPr lang="de-DE" sz="1400" dirty="0" smtClean="0"/>
              <a:t> 2]</a:t>
            </a:r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33802" name="Textfeld 15"/>
          <p:cNvSpPr txBox="1">
            <a:spLocks noChangeArrowheads="1"/>
          </p:cNvSpPr>
          <p:nvPr/>
        </p:nvSpPr>
        <p:spPr bwMode="auto">
          <a:xfrm>
            <a:off x="547688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/>
              <a:t>Scenario #1: </a:t>
            </a:r>
            <a:r>
              <a:rPr lang="de-DE" sz="1600" dirty="0" err="1" smtClean="0"/>
              <a:t>Vending</a:t>
            </a:r>
            <a:r>
              <a:rPr lang="de-DE" sz="1600" dirty="0" smtClean="0"/>
              <a:t> Scenario</a:t>
            </a:r>
            <a:endParaRPr lang="de-DE" sz="1600" dirty="0"/>
          </a:p>
        </p:txBody>
      </p:sp>
      <p:sp>
        <p:nvSpPr>
          <p:cNvPr id="1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42988" y="511175"/>
            <a:ext cx="8101012" cy="369888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dirty="0">
                <a:solidFill>
                  <a:srgbClr val="C00000"/>
                </a:solidFill>
              </a:rPr>
              <a:t>3</a:t>
            </a:r>
            <a:r>
              <a:rPr lang="de-DE" dirty="0" smtClean="0">
                <a:solidFill>
                  <a:srgbClr val="C00000"/>
                </a:solidFill>
              </a:rPr>
              <a:t>.	</a:t>
            </a:r>
            <a:r>
              <a:rPr lang="de-DE" dirty="0" smtClean="0"/>
              <a:t>Operational Scenarios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744663"/>
            <a:ext cx="7852361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33802" name="Textfeld 15"/>
          <p:cNvSpPr txBox="1">
            <a:spLocks noChangeArrowheads="1"/>
          </p:cNvSpPr>
          <p:nvPr/>
        </p:nvSpPr>
        <p:spPr bwMode="auto">
          <a:xfrm>
            <a:off x="547688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/>
              <a:t>Scenario #2: Maintenance – Ingredient Replenishment and Cleaning</a:t>
            </a:r>
            <a:endParaRPr lang="de-DE" sz="1600" dirty="0"/>
          </a:p>
        </p:txBody>
      </p:sp>
      <p:sp>
        <p:nvSpPr>
          <p:cNvPr id="1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42988" y="511175"/>
            <a:ext cx="8101012" cy="369888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dirty="0">
                <a:solidFill>
                  <a:srgbClr val="C00000"/>
                </a:solidFill>
              </a:rPr>
              <a:t>3</a:t>
            </a:r>
            <a:r>
              <a:rPr lang="de-DE" dirty="0" smtClean="0">
                <a:solidFill>
                  <a:srgbClr val="C00000"/>
                </a:solidFill>
              </a:rPr>
              <a:t>.	</a:t>
            </a:r>
            <a:r>
              <a:rPr lang="de-DE" dirty="0" smtClean="0"/>
              <a:t>Operational Scenarios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728788"/>
            <a:ext cx="7560198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33802" name="Textfeld 15"/>
          <p:cNvSpPr txBox="1">
            <a:spLocks noChangeArrowheads="1"/>
          </p:cNvSpPr>
          <p:nvPr/>
        </p:nvSpPr>
        <p:spPr bwMode="auto">
          <a:xfrm>
            <a:off x="547688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/>
              <a:t>Scenario #3: </a:t>
            </a:r>
            <a:r>
              <a:rPr lang="de-DE" sz="1600" dirty="0"/>
              <a:t>Maintenance – </a:t>
            </a:r>
            <a:r>
              <a:rPr lang="de-DE" sz="1600" dirty="0" smtClean="0"/>
              <a:t>Settings </a:t>
            </a:r>
            <a:endParaRPr lang="de-DE" sz="1600" dirty="0"/>
          </a:p>
        </p:txBody>
      </p:sp>
      <p:sp>
        <p:nvSpPr>
          <p:cNvPr id="1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42988" y="511175"/>
            <a:ext cx="8101012" cy="369888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dirty="0">
                <a:solidFill>
                  <a:srgbClr val="C00000"/>
                </a:solidFill>
              </a:rPr>
              <a:t>3</a:t>
            </a:r>
            <a:r>
              <a:rPr lang="de-DE" dirty="0" smtClean="0">
                <a:solidFill>
                  <a:srgbClr val="C00000"/>
                </a:solidFill>
              </a:rPr>
              <a:t>.	</a:t>
            </a:r>
            <a:r>
              <a:rPr lang="de-DE" dirty="0" smtClean="0"/>
              <a:t>Operational Scenarios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747790"/>
            <a:ext cx="6488263" cy="40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5475" y="1474231"/>
            <a:ext cx="8515350" cy="461906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sp>
        <p:nvSpPr>
          <p:cNvPr id="33802" name="Textfeld 15"/>
          <p:cNvSpPr txBox="1">
            <a:spLocks noChangeArrowheads="1"/>
          </p:cNvSpPr>
          <p:nvPr/>
        </p:nvSpPr>
        <p:spPr bwMode="auto">
          <a:xfrm>
            <a:off x="547688" y="1066800"/>
            <a:ext cx="831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/>
              <a:t>Scenario #4: Customer </a:t>
            </a:r>
            <a:r>
              <a:rPr lang="de-DE" sz="1600" dirty="0" err="1" smtClean="0"/>
              <a:t>Complaint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1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42988" y="511175"/>
            <a:ext cx="8101012" cy="369888"/>
          </a:xfrm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dirty="0">
                <a:solidFill>
                  <a:srgbClr val="C00000"/>
                </a:solidFill>
              </a:rPr>
              <a:t>3</a:t>
            </a:r>
            <a:r>
              <a:rPr lang="de-DE" dirty="0" smtClean="0">
                <a:solidFill>
                  <a:srgbClr val="C00000"/>
                </a:solidFill>
              </a:rPr>
              <a:t>.	</a:t>
            </a:r>
            <a:r>
              <a:rPr lang="de-DE" dirty="0" smtClean="0"/>
              <a:t>Operational Scenarios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6438" y="1544590"/>
            <a:ext cx="8114034" cy="44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4" y="1892300"/>
            <a:ext cx="7966782" cy="30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5"/>
          <p:cNvSpPr txBox="1">
            <a:spLocks/>
          </p:cNvSpPr>
          <p:nvPr/>
        </p:nvSpPr>
        <p:spPr bwMode="gray">
          <a:xfrm>
            <a:off x="1042987" y="511175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tabLst>
                <a:tab pos="542925" algn="l"/>
              </a:tabLst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	</a:t>
            </a:r>
            <a:r>
              <a:rPr lang="de-DE" sz="2400" b="1" dirty="0" err="1">
                <a:latin typeface="+mj-lt"/>
              </a:rPr>
              <a:t>External</a:t>
            </a:r>
            <a:r>
              <a:rPr lang="de-DE" sz="2400" b="1" dirty="0">
                <a:latin typeface="+mj-lt"/>
              </a:rPr>
              <a:t> Systems Diagramm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936134"/>
            <a:ext cx="8585199" cy="57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A_ROTORION">
  <a:themeElements>
    <a:clrScheme name="Tognum 1">
      <a:dk1>
        <a:srgbClr val="000000"/>
      </a:dk1>
      <a:lt1>
        <a:srgbClr val="FFFFFF"/>
      </a:lt1>
      <a:dk2>
        <a:srgbClr val="8F8F8C"/>
      </a:dk2>
      <a:lt2>
        <a:srgbClr val="4F4F4E"/>
      </a:lt2>
      <a:accent1>
        <a:srgbClr val="002663"/>
      </a:accent1>
      <a:accent2>
        <a:srgbClr val="506B92"/>
      </a:accent2>
      <a:accent3>
        <a:srgbClr val="FFFFFF"/>
      </a:accent3>
      <a:accent4>
        <a:srgbClr val="000000"/>
      </a:accent4>
      <a:accent5>
        <a:srgbClr val="AAACB7"/>
      </a:accent5>
      <a:accent6>
        <a:srgbClr val="486084"/>
      </a:accent6>
      <a:hlink>
        <a:srgbClr val="6A9900"/>
      </a:hlink>
      <a:folHlink>
        <a:srgbClr val="92D400"/>
      </a:folHlink>
    </a:clrScheme>
    <a:fontScheme name="Togn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00000"/>
        </a:solidFill>
        <a:ln>
          <a:solidFill>
            <a:srgbClr val="B00000"/>
          </a:solidFill>
        </a:ln>
      </a:spPr>
      <a:bodyPr wrap="square" lIns="0" tIns="36000" rIns="0" bIns="36000" rtlCol="0" anchor="ctr"/>
      <a:lstStyle>
        <a:defPPr algn="ctr">
          <a:defRPr sz="1400" dirty="0" smtClean="0">
            <a:solidFill>
              <a:schemeClr val="bg1"/>
            </a:solidFill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ognum 1">
        <a:dk1>
          <a:srgbClr val="000000"/>
        </a:dk1>
        <a:lt1>
          <a:srgbClr val="FFFFFF"/>
        </a:lt1>
        <a:dk2>
          <a:srgbClr val="8F8F8C"/>
        </a:dk2>
        <a:lt2>
          <a:srgbClr val="4F4F4E"/>
        </a:lt2>
        <a:accent1>
          <a:srgbClr val="002663"/>
        </a:accent1>
        <a:accent2>
          <a:srgbClr val="506B92"/>
        </a:accent2>
        <a:accent3>
          <a:srgbClr val="FFFFFF"/>
        </a:accent3>
        <a:accent4>
          <a:srgbClr val="000000"/>
        </a:accent4>
        <a:accent5>
          <a:srgbClr val="AAACB7"/>
        </a:accent5>
        <a:accent6>
          <a:srgbClr val="486084"/>
        </a:accent6>
        <a:hlink>
          <a:srgbClr val="6A9900"/>
        </a:hlink>
        <a:folHlink>
          <a:srgbClr val="92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IFA_ROTORION</Template>
  <TotalTime>0</TotalTime>
  <Words>619</Words>
  <Application>Microsoft Office PowerPoint</Application>
  <PresentationFormat>Bildschirmpräsentation (4:3)</PresentationFormat>
  <Paragraphs>210</Paragraphs>
  <Slides>19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IFA_ROTORION</vt:lpstr>
      <vt:lpstr>Systems Engineering Project - Pizza Vending Machine</vt:lpstr>
      <vt:lpstr>Structure</vt:lpstr>
      <vt:lpstr>1. Project Team</vt:lpstr>
      <vt:lpstr>2. What is a Pizza Vending Machine?</vt:lpstr>
      <vt:lpstr>3. Operational Scenarios</vt:lpstr>
      <vt:lpstr>3. Operational Scenarios</vt:lpstr>
      <vt:lpstr>3. Operational Scenarios</vt:lpstr>
      <vt:lpstr>3. Operational Scenarios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jgersdorff</dc:creator>
  <cp:lastModifiedBy>Rebford</cp:lastModifiedBy>
  <cp:revision>895</cp:revision>
  <cp:lastPrinted>2010-05-25T12:55:27Z</cp:lastPrinted>
  <dcterms:created xsi:type="dcterms:W3CDTF">2010-02-23T08:24:47Z</dcterms:created>
  <dcterms:modified xsi:type="dcterms:W3CDTF">2012-02-16T22:50:32Z</dcterms:modified>
</cp:coreProperties>
</file>