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59" r:id="rId2"/>
    <p:sldId id="475" r:id="rId3"/>
    <p:sldId id="458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59" r:id="rId19"/>
    <p:sldId id="460" r:id="rId20"/>
  </p:sldIdLst>
  <p:sldSz cx="9144000" cy="6858000" type="screen4x3"/>
  <p:notesSz cx="7315200" cy="96012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33"/>
    <a:srgbClr val="336699"/>
    <a:srgbClr val="FFFF00"/>
    <a:srgbClr val="0033CC"/>
    <a:srgbClr val="800000"/>
    <a:srgbClr val="990000"/>
    <a:srgbClr val="000066"/>
    <a:srgbClr val="CC33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3" autoAdjust="0"/>
    <p:restoredTop sz="81734" autoAdjust="0"/>
  </p:normalViewPr>
  <p:slideViewPr>
    <p:cSldViewPr>
      <p:cViewPr varScale="1">
        <p:scale>
          <a:sx n="47" d="100"/>
          <a:sy n="47" d="100"/>
        </p:scale>
        <p:origin x="-1240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52"/>
    </p:cViewPr>
  </p:sorterViewPr>
  <p:notesViewPr>
    <p:cSldViewPr>
      <p:cViewPr varScale="1">
        <p:scale>
          <a:sx n="59" d="100"/>
          <a:sy n="59" d="100"/>
        </p:scale>
        <p:origin x="-1542" y="-84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829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1" tIns="47691" rIns="95381" bIns="47691" numCol="1" anchor="t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0838" y="0"/>
            <a:ext cx="3182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1" tIns="47691" rIns="95381" bIns="47691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829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1" tIns="47691" rIns="95381" bIns="47691" numCol="1" anchor="b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0838" y="9109075"/>
            <a:ext cx="3182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1" tIns="47691" rIns="95381" bIns="47691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fld id="{BE7C2961-80AF-1046-8E90-A8097193FC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17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7" tIns="48594" rIns="97187" bIns="4859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7" tIns="48594" rIns="97187" bIns="4859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7" tIns="48594" rIns="97187" bIns="485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7" tIns="48594" rIns="97187" bIns="4859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18600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87" tIns="48594" rIns="97187" bIns="4859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1D48FDC5-0FF0-AA44-98DE-252E54AB5E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9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C3301-B4F8-9C4A-A4A6-B086B24BB786}" type="slidenum">
              <a:rPr lang="en-US"/>
              <a:pPr/>
              <a:t>1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Some material for this discussion taken from </a:t>
            </a:r>
            <a:r>
              <a:rPr lang="en-US" i="1" dirty="0" smtClean="0"/>
              <a:t>Software Maintenance:  Effective Practices</a:t>
            </a:r>
            <a:r>
              <a:rPr lang="en-US" i="1" baseline="0" dirty="0" smtClean="0"/>
              <a:t> for Geographically Distributed Environments</a:t>
            </a:r>
            <a:r>
              <a:rPr lang="en-US" baseline="0" dirty="0" smtClean="0"/>
              <a:t>, by </a:t>
            </a:r>
            <a:r>
              <a:rPr lang="en-US" baseline="0" dirty="0" err="1" smtClean="0"/>
              <a:t>Gopalaswamy</a:t>
            </a:r>
            <a:r>
              <a:rPr lang="en-US" baseline="0" dirty="0" smtClean="0"/>
              <a:t> Ramesh and Ramesh </a:t>
            </a:r>
            <a:r>
              <a:rPr lang="en-US" baseline="0" dirty="0" err="1" smtClean="0"/>
              <a:t>Bhattiprolu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E.g.,, In “Measurements of Software Maintainability,” </a:t>
            </a:r>
            <a:r>
              <a:rPr lang="en-US" dirty="0" err="1" smtClean="0"/>
              <a:t>Rikard</a:t>
            </a:r>
            <a:r>
              <a:rPr lang="en-US" dirty="0" smtClean="0"/>
              <a:t> Land defines</a:t>
            </a:r>
            <a:r>
              <a:rPr lang="en-US" baseline="0" dirty="0" smtClean="0"/>
              <a:t> “maintainability” as  “The  ease  with  which  a software system or component can be modified to correct   faults,   improve   performance   or   other attributes, or adapt to a changed environment.”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8FDC5-0FF0-AA44-98DE-252E54AB5E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1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Horseshoe</a:t>
            </a:r>
            <a:r>
              <a:rPr lang="en-US" baseline="0" dirty="0" smtClean="0"/>
              <a:t> maintenance model from http://learning.infocollections.com/ebook%202/Computer/Microsoft%20Technologies/General/Modernizing_Legacy_Systems/0321118847_ch05lev1sec2.html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8FDC5-0FF0-AA44-98DE-252E54AB5E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9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baseline="0" dirty="0" smtClean="0"/>
              <a:t>Ramesh and </a:t>
            </a:r>
            <a:r>
              <a:rPr lang="en-US" baseline="0" dirty="0" err="1" smtClean="0"/>
              <a:t>Bhattiprolu</a:t>
            </a:r>
            <a:r>
              <a:rPr lang="en-US" baseline="0" dirty="0" smtClean="0"/>
              <a:t>, p. 154.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8FDC5-0FF0-AA44-98DE-252E54AB5E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80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= Specific, Measurable,</a:t>
            </a:r>
            <a:r>
              <a:rPr lang="en-US" baseline="0" dirty="0" smtClean="0"/>
              <a:t> Aggressive yet achievable, Results-oriented, and Time-bound.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8FDC5-0FF0-AA44-98DE-252E54AB5EC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80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article is in the handouts on the </a:t>
            </a:r>
            <a:r>
              <a:rPr lang="en-US" smtClean="0"/>
              <a:t>course website.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8FDC5-0FF0-AA44-98DE-252E54AB5EC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6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9593-710C-4ACA-9DF2-656318B6B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14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3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8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7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1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5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6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0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FCEEE-9DC8-B543-AC3A-75A414BF23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fld id="{A74FCEEE-9DC8-B543-AC3A-75A414BF2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-76200"/>
            <a:ext cx="7772400" cy="2819400"/>
          </a:xfrm>
          <a:effectLst>
            <a:outerShdw blurRad="63500" dist="35921" dir="2700000" algn="ctr" rotWithShape="0">
              <a:schemeClr val="bg2">
                <a:alpha val="74998"/>
              </a:schemeClr>
            </a:outerShdw>
          </a:effectLst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Software </a:t>
            </a: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Architecture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CSSE </a:t>
            </a:r>
            <a:r>
              <a:rPr lang="en-US" sz="2400" b="1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477: Week 5, Day 1</a:t>
            </a:r>
            <a:r>
              <a:rPr lang="en-US" sz="20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/>
            </a:r>
            <a:br>
              <a:rPr lang="en-US" sz="20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800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/>
            </a:r>
            <a:br>
              <a:rPr lang="en-US" sz="2800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3600" i="1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Statistical Modeling to Achieve Maintainability</a:t>
            </a:r>
            <a:endParaRPr lang="en-US" sz="3600" i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3657600"/>
            <a:ext cx="3733800" cy="2057400"/>
          </a:xfrm>
        </p:spPr>
        <p:txBody>
          <a:bodyPr>
            <a:noAutofit/>
          </a:bodyPr>
          <a:lstStyle/>
          <a:p>
            <a:r>
              <a:rPr lang="en-US" sz="2000" dirty="0">
                <a:ea typeface="ＭＳ Ｐゴシック"/>
                <a:cs typeface="ＭＳ Ｐゴシック"/>
              </a:rPr>
              <a:t>Steve Chenoweth</a:t>
            </a:r>
          </a:p>
          <a:p>
            <a:r>
              <a:rPr lang="en-US" sz="2000" dirty="0">
                <a:ea typeface="ＭＳ Ｐゴシック"/>
                <a:cs typeface="ＭＳ Ｐゴシック"/>
              </a:rPr>
              <a:t>Office Phone: (812) 877-8974</a:t>
            </a:r>
          </a:p>
          <a:p>
            <a:r>
              <a:rPr lang="en-US" sz="2000" dirty="0">
                <a:ea typeface="ＭＳ Ｐゴシック"/>
                <a:cs typeface="ＭＳ Ｐゴシック"/>
              </a:rPr>
              <a:t>Cell: (937) 657-3885</a:t>
            </a:r>
            <a:br>
              <a:rPr lang="en-US" sz="2000" dirty="0">
                <a:ea typeface="ＭＳ Ｐゴシック"/>
                <a:cs typeface="ＭＳ Ｐゴシック"/>
              </a:rPr>
            </a:br>
            <a:r>
              <a:rPr lang="en-US" sz="2000" dirty="0">
                <a:ea typeface="ＭＳ Ｐゴシック"/>
                <a:cs typeface="ＭＳ Ｐゴシック"/>
              </a:rPr>
              <a:t>Email: chenowet@rose-hulman.edu</a:t>
            </a:r>
          </a:p>
        </p:txBody>
      </p:sp>
      <p:pic>
        <p:nvPicPr>
          <p:cNvPr id="8202" name="Picture 10" descr="rose4"/>
          <p:cNvPicPr>
            <a:picLocks noChangeAspect="1" noChangeArrowheads="1"/>
          </p:cNvPicPr>
          <p:nvPr/>
        </p:nvPicPr>
        <p:blipFill>
          <a:blip r:embed="rId4"/>
          <a:srcRect l="12895" t="22858"/>
          <a:stretch>
            <a:fillRect/>
          </a:stretch>
        </p:blipFill>
        <p:spPr bwMode="auto">
          <a:xfrm>
            <a:off x="6527800" y="6376988"/>
            <a:ext cx="2616200" cy="4349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" y="595080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Above</a:t>
            </a:r>
            <a:r>
              <a:rPr lang="en-US" sz="1600" dirty="0" smtClean="0"/>
              <a:t> – Modeling evolution requires setting up processes that can lead to taking meaningful measurements. </a:t>
            </a:r>
            <a:endParaRPr lang="en-US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9" y="2640001"/>
            <a:ext cx="5250712" cy="315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Deming applied to </a:t>
            </a:r>
            <a:r>
              <a:rPr lang="en-US" dirty="0" err="1" smtClean="0"/>
              <a:t>swre</a:t>
            </a:r>
            <a:r>
              <a:rPr lang="en-US" dirty="0" smtClean="0"/>
              <a:t> evolution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Check = </a:t>
            </a:r>
          </a:p>
          <a:p>
            <a:r>
              <a:rPr lang="en-US" dirty="0" smtClean="0"/>
              <a:t>Periodically check end-goal and in-process metrics</a:t>
            </a:r>
          </a:p>
          <a:p>
            <a:pPr lvl="1"/>
            <a:r>
              <a:rPr lang="en-US" dirty="0" smtClean="0"/>
              <a:t>If you have a project manager whose main job this is, “periodically” can mean “daily”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19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Deming applied to </a:t>
            </a:r>
            <a:r>
              <a:rPr lang="en-US" dirty="0" err="1" smtClean="0"/>
              <a:t>swre</a:t>
            </a:r>
            <a:r>
              <a:rPr lang="en-US" dirty="0" smtClean="0"/>
              <a:t> evolution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Act = </a:t>
            </a:r>
          </a:p>
          <a:p>
            <a:r>
              <a:rPr lang="en-US" dirty="0" smtClean="0"/>
              <a:t>Modify processes</a:t>
            </a:r>
          </a:p>
          <a:p>
            <a:r>
              <a:rPr lang="en-US" dirty="0" err="1" smtClean="0"/>
              <a:t>Replan</a:t>
            </a:r>
            <a:endParaRPr lang="en-US" dirty="0" smtClean="0"/>
          </a:p>
          <a:p>
            <a:r>
              <a:rPr lang="en-US" dirty="0" smtClean="0"/>
              <a:t>Keys – like managing other processes:</a:t>
            </a:r>
          </a:p>
          <a:p>
            <a:pPr lvl="1"/>
            <a:r>
              <a:rPr lang="en-US" dirty="0" smtClean="0"/>
              <a:t>What is your goal and where do you want to go?</a:t>
            </a:r>
          </a:p>
          <a:p>
            <a:pPr lvl="1"/>
            <a:r>
              <a:rPr lang="en-US" dirty="0" smtClean="0"/>
              <a:t>What is your current position</a:t>
            </a:r>
          </a:p>
          <a:p>
            <a:pPr lvl="1"/>
            <a:r>
              <a:rPr lang="en-US" dirty="0" smtClean="0"/>
              <a:t>Knowing where you are and where you want to go, what steps should you take?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8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metrics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Decide what you want to measure and how to measure it.</a:t>
            </a:r>
          </a:p>
          <a:p>
            <a:pPr lvl="1"/>
            <a:r>
              <a:rPr lang="en-US" dirty="0" smtClean="0"/>
              <a:t>See next slide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r>
              <a:rPr lang="en-US" dirty="0" smtClean="0"/>
              <a:t>Set targets and track them.</a:t>
            </a:r>
          </a:p>
          <a:p>
            <a:pPr lvl="1"/>
            <a:r>
              <a:rPr lang="en-US" dirty="0" smtClean="0"/>
              <a:t>Likely includes both qualitative and quantitative</a:t>
            </a:r>
          </a:p>
          <a:p>
            <a:pPr lvl="1"/>
            <a:r>
              <a:rPr lang="en-US" dirty="0" smtClean="0"/>
              <a:t>Targets should be “SMART”</a:t>
            </a:r>
          </a:p>
          <a:p>
            <a:r>
              <a:rPr lang="en-US" dirty="0" smtClean="0"/>
              <a:t>Understand variability, work towards </a:t>
            </a:r>
            <a:r>
              <a:rPr lang="en-US" dirty="0" err="1" smtClean="0"/>
              <a:t>minimising</a:t>
            </a:r>
            <a:r>
              <a:rPr lang="en-US" dirty="0" smtClean="0"/>
              <a:t> variability.</a:t>
            </a:r>
          </a:p>
          <a:p>
            <a:pPr lvl="1"/>
            <a:r>
              <a:rPr lang="en-US" dirty="0" smtClean="0"/>
              <a:t>Consistency = predictability</a:t>
            </a:r>
          </a:p>
          <a:p>
            <a:pPr lvl="1"/>
            <a:r>
              <a:rPr lang="en-US" dirty="0" smtClean="0"/>
              <a:t>Well-known stats should have upper and lower bounds</a:t>
            </a:r>
          </a:p>
          <a:p>
            <a:pPr lvl="1"/>
            <a:r>
              <a:rPr lang="en-US" dirty="0" err="1" smtClean="0"/>
              <a:t>Variabilities</a:t>
            </a:r>
            <a:r>
              <a:rPr lang="en-US" dirty="0" smtClean="0"/>
              <a:t> need to be studied for root causes </a:t>
            </a:r>
          </a:p>
          <a:p>
            <a:r>
              <a:rPr lang="en-US" dirty="0" smtClean="0"/>
              <a:t>Act on data and strive for continuous improvement.</a:t>
            </a:r>
          </a:p>
          <a:p>
            <a:r>
              <a:rPr lang="en-US" dirty="0" smtClean="0"/>
              <a:t>Consider the human angle.</a:t>
            </a:r>
          </a:p>
          <a:p>
            <a:pPr lvl="1"/>
            <a:r>
              <a:rPr lang="en-US" dirty="0" smtClean="0"/>
              <a:t>Hard to measure people’s “progress” like a machine’s.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6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Is this measurement relevant to the project?</a:t>
            </a:r>
          </a:p>
          <a:p>
            <a:pPr lvl="1"/>
            <a:r>
              <a:rPr lang="en-US" dirty="0" smtClean="0"/>
              <a:t>E.g., Maybe portability isn’t relevant to the first release…</a:t>
            </a:r>
          </a:p>
          <a:p>
            <a:r>
              <a:rPr lang="en-US" dirty="0" smtClean="0"/>
              <a:t>Is it easy to measure?</a:t>
            </a:r>
          </a:p>
          <a:p>
            <a:pPr lvl="1"/>
            <a:r>
              <a:rPr lang="en-US" dirty="0" smtClean="0"/>
              <a:t>Ideal is “no extra effort” to measure.</a:t>
            </a:r>
          </a:p>
          <a:p>
            <a:pPr lvl="1"/>
            <a:r>
              <a:rPr lang="en-US" dirty="0" smtClean="0"/>
              <a:t>E.g., can it come automatically from the repository?</a:t>
            </a:r>
          </a:p>
          <a:p>
            <a:r>
              <a:rPr lang="en-US" dirty="0" smtClean="0"/>
              <a:t>Is it one of the most valuable things to measure?</a:t>
            </a:r>
          </a:p>
          <a:p>
            <a:r>
              <a:rPr lang="en-US" dirty="0" smtClean="0"/>
              <a:t>Can we quantify the costs / benefits of measuring it?</a:t>
            </a:r>
          </a:p>
          <a:p>
            <a:r>
              <a:rPr lang="en-US" dirty="0" smtClean="0"/>
              <a:t>Is it controllable?</a:t>
            </a:r>
          </a:p>
          <a:p>
            <a:r>
              <a:rPr lang="en-US" dirty="0" smtClean="0"/>
              <a:t>Can you afford NOT to measure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93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measurements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 time between failures = average time between arrival of bugs.  </a:t>
            </a:r>
          </a:p>
          <a:p>
            <a:pPr lvl="1"/>
            <a:r>
              <a:rPr lang="en-US" dirty="0" smtClean="0"/>
              <a:t>Can be calculated from defect repository.</a:t>
            </a:r>
          </a:p>
          <a:p>
            <a:r>
              <a:rPr lang="en-US" dirty="0" smtClean="0"/>
              <a:t>Mean time to repair = </a:t>
            </a:r>
            <a:r>
              <a:rPr lang="en-US" dirty="0" err="1" smtClean="0"/>
              <a:t>Avg</a:t>
            </a:r>
            <a:r>
              <a:rPr lang="en-US" dirty="0" smtClean="0"/>
              <a:t> time to fix a bug; indicates responsiveness to bugs and effectiveness in fixing problems that are not reported.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calculated from defect repository.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28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measurements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Number of problems responded to by “first level support” = The effectiveness of that level, implies number of interruptions to development team.</a:t>
            </a:r>
          </a:p>
          <a:p>
            <a:pPr lvl="1"/>
            <a:r>
              <a:rPr lang="en-US" dirty="0" smtClean="0"/>
              <a:t>Can be calculated from Customer Support Repository</a:t>
            </a:r>
          </a:p>
          <a:p>
            <a:r>
              <a:rPr lang="en-US" dirty="0" smtClean="0"/>
              <a:t>Classification of defects by severity = The nature of incoming problems.  Measures the demand on support and maintenance resources.</a:t>
            </a:r>
          </a:p>
          <a:p>
            <a:pPr lvl="1"/>
            <a:r>
              <a:rPr lang="en-US" dirty="0" smtClean="0"/>
              <a:t>Can be calculated from Defect Repository.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49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measurements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of defects by product component = Problem-prone parts of a product, and hence points to areas of the product that need to be looked into more carefully.</a:t>
            </a:r>
          </a:p>
          <a:p>
            <a:pPr lvl="1"/>
            <a:r>
              <a:rPr lang="en-US" dirty="0" smtClean="0"/>
              <a:t>Can be calculated from the Defect Repository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25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in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Automate the process via repositories.</a:t>
            </a:r>
          </a:p>
          <a:p>
            <a:r>
              <a:rPr lang="en-US" sz="2800" dirty="0" smtClean="0"/>
              <a:t>Integrate metrics into operational decision-making, not just as a collection mechanism.</a:t>
            </a:r>
          </a:p>
          <a:p>
            <a:r>
              <a:rPr lang="en-US" sz="2800" dirty="0" smtClean="0"/>
              <a:t>Overdosing on metrics – not good!</a:t>
            </a:r>
          </a:p>
          <a:p>
            <a:r>
              <a:rPr lang="en-US" sz="2800" dirty="0" smtClean="0"/>
              <a:t>Decide </a:t>
            </a:r>
            <a:r>
              <a:rPr lang="en-US" sz="2800" i="1" dirty="0" smtClean="0"/>
              <a:t>what</a:t>
            </a:r>
            <a:r>
              <a:rPr lang="en-US" sz="2800" dirty="0" smtClean="0"/>
              <a:t> to measure first.</a:t>
            </a:r>
          </a:p>
          <a:p>
            <a:r>
              <a:rPr lang="en-US" sz="2800" dirty="0" smtClean="0"/>
              <a:t>Use for performance appraisal.</a:t>
            </a:r>
          </a:p>
          <a:p>
            <a:pPr lvl="1"/>
            <a:r>
              <a:rPr lang="en-US" sz="2400" dirty="0" smtClean="0"/>
              <a:t>Oh, wait – </a:t>
            </a:r>
            <a:r>
              <a:rPr lang="en-US" sz="2400" i="1" dirty="0" smtClean="0"/>
              <a:t>Don’t </a:t>
            </a:r>
            <a:r>
              <a:rPr lang="en-US" sz="2400" dirty="0" smtClean="0"/>
              <a:t>do that.</a:t>
            </a:r>
          </a:p>
          <a:p>
            <a:r>
              <a:rPr lang="en-US" sz="2800" dirty="0" smtClean="0"/>
              <a:t>Make it a closed loop.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983" y="4114800"/>
            <a:ext cx="299085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29400" y="6096000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Data fire hose in action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0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on Measuring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Tom Arbuckle, “Measuring Software – and its Evolution – Using Information Content,” 2009.</a:t>
            </a:r>
          </a:p>
          <a:p>
            <a:r>
              <a:rPr lang="en-US" dirty="0" smtClean="0"/>
              <a:t>Idea – to examine evolution, need to measure related artifacts over time.</a:t>
            </a:r>
          </a:p>
          <a:p>
            <a:r>
              <a:rPr lang="en-US" dirty="0" smtClean="0"/>
              <a:t>Thesis – relative Kolmogorov complexity is the correct fundamental measurement.</a:t>
            </a:r>
          </a:p>
          <a:p>
            <a:pPr lvl="1"/>
            <a:r>
              <a:rPr lang="en-US" dirty="0" smtClean="0"/>
              <a:t>“Algorithmic entropy”</a:t>
            </a:r>
          </a:p>
          <a:p>
            <a:pPr lvl="1"/>
            <a:r>
              <a:rPr lang="en-US" dirty="0" smtClean="0"/>
              <a:t>Measures number of bits of information in an object.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133600"/>
            <a:ext cx="23526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29400" y="5086350"/>
            <a:ext cx="2343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Above</a:t>
            </a:r>
            <a:r>
              <a:rPr lang="en-US" sz="1800" dirty="0" smtClean="0"/>
              <a:t> - And here he is, the father of  information theory – Claude Shannon.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8616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Article, </a:t>
            </a:r>
            <a:r>
              <a:rPr lang="en-US" dirty="0" err="1" smtClean="0"/>
              <a:t>cntd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800" dirty="0"/>
              <a:t>“</a:t>
            </a:r>
            <a:r>
              <a:rPr lang="en-US" sz="2800" dirty="0" smtClean="0"/>
              <a:t>Information size </a:t>
            </a:r>
            <a:r>
              <a:rPr lang="en-US" sz="2800" dirty="0"/>
              <a:t>is highly correlated with counting size”. </a:t>
            </a:r>
            <a:endParaRPr lang="en-US" sz="2800" dirty="0" smtClean="0"/>
          </a:p>
          <a:p>
            <a:r>
              <a:rPr lang="en-US" sz="2800" dirty="0" smtClean="0"/>
              <a:t>Given that many </a:t>
            </a:r>
            <a:r>
              <a:rPr lang="en-US" sz="2800" dirty="0"/>
              <a:t>SE metrics count features </a:t>
            </a:r>
            <a:r>
              <a:rPr lang="en-US" sz="2800" dirty="0" smtClean="0"/>
              <a:t>representative </a:t>
            </a:r>
            <a:r>
              <a:rPr lang="en-US" sz="2800" dirty="0"/>
              <a:t>of </a:t>
            </a:r>
            <a:r>
              <a:rPr lang="en-US" sz="2800" dirty="0" smtClean="0"/>
              <a:t>software artifacts </a:t>
            </a:r>
            <a:r>
              <a:rPr lang="en-US" sz="2800" dirty="0"/>
              <a:t>- lines, methods, calls - we claim that this </a:t>
            </a:r>
            <a:r>
              <a:rPr lang="en-US" sz="2800" dirty="0" smtClean="0"/>
              <a:t>result provides </a:t>
            </a:r>
            <a:r>
              <a:rPr lang="en-US" sz="2800" dirty="0"/>
              <a:t>some evidence both for our argument but also </a:t>
            </a:r>
            <a:r>
              <a:rPr lang="en-US" sz="2800" dirty="0" smtClean="0"/>
              <a:t>for those </a:t>
            </a:r>
            <a:r>
              <a:rPr lang="en-US" sz="2800" dirty="0"/>
              <a:t>who may claim that existing metrics are good enough.</a:t>
            </a:r>
          </a:p>
          <a:p>
            <a:r>
              <a:rPr lang="en-US" sz="2800" dirty="0" smtClean="0"/>
              <a:t>In the rest of the paper, they try to find good ways to measure the Kolmogorov complexity in software programs!  (E.g., section 3.1.)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127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Bass’s “Modifiability” attribute really links CSSE 477 back to 375, where we discussed in depth how to achieve this almost synonymous virtue.</a:t>
            </a:r>
          </a:p>
          <a:p>
            <a:r>
              <a:rPr lang="en-US" dirty="0" smtClean="0"/>
              <a:t>As usual, Bass focuses on things about the </a:t>
            </a:r>
            <a:r>
              <a:rPr lang="en-US" i="1" dirty="0" smtClean="0"/>
              <a:t>design</a:t>
            </a:r>
            <a:r>
              <a:rPr lang="en-US" dirty="0" smtClean="0"/>
              <a:t> itself that can achieve this.</a:t>
            </a:r>
          </a:p>
          <a:p>
            <a:r>
              <a:rPr lang="en-US" dirty="0" smtClean="0"/>
              <a:t>As was true with availability / reliability, we’re going to finish up by also discussing </a:t>
            </a:r>
            <a:r>
              <a:rPr lang="en-US" i="1" dirty="0" smtClean="0"/>
              <a:t>process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do you have to DO in terms of activities on a team, to make modifications easier / faster?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3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Having meaningful numbers about the evolution and maintainability of a system</a:t>
            </a:r>
          </a:p>
          <a:p>
            <a:r>
              <a:rPr lang="en-US" dirty="0" smtClean="0"/>
              <a:t>Leads into Measurable Maintainability (reference CSSE 375)</a:t>
            </a:r>
          </a:p>
          <a:p>
            <a:r>
              <a:rPr lang="en-US" dirty="0" smtClean="0"/>
              <a:t>Starting point – can we measure the pieces of the horseshoe model?</a:t>
            </a:r>
          </a:p>
          <a:p>
            <a:r>
              <a:rPr lang="en-US" dirty="0" smtClean="0"/>
              <a:t>Next step – can we explain / relate these results to the process used?</a:t>
            </a:r>
          </a:p>
          <a:p>
            <a:r>
              <a:rPr lang="en-US" dirty="0" smtClean="0"/>
              <a:t>Then – can we change that process and investigate differences?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600200"/>
            <a:ext cx="47625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1" y="525780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traditional horseshoe model – really for large-scale changes, but also applicable to regular maintenance.</a:t>
            </a:r>
          </a:p>
        </p:txBody>
      </p:sp>
    </p:spTree>
    <p:extLst>
      <p:ext uri="{BB962C8B-B14F-4D97-AF65-F5344CB8AC3E}">
        <p14:creationId xmlns:p14="http://schemas.microsoft.com/office/powerpoint/2010/main" val="24286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model / measure?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Typically – bugs reported, time taken to fix a bug, etc.</a:t>
            </a:r>
          </a:p>
          <a:p>
            <a:r>
              <a:rPr lang="en-US" dirty="0" smtClean="0"/>
              <a:t>Need to analyze these holistically, with people who know what’s going on.</a:t>
            </a:r>
          </a:p>
          <a:p>
            <a:r>
              <a:rPr lang="en-US" dirty="0" smtClean="0"/>
              <a:t>Also need to know goals of each process.</a:t>
            </a:r>
          </a:p>
          <a:p>
            <a:pPr lvl="1"/>
            <a:r>
              <a:rPr lang="en-US" dirty="0" smtClean="0"/>
              <a:t>E.g., knowing time to fix different bugs leads to setting-up service contracts.</a:t>
            </a:r>
          </a:p>
          <a:p>
            <a:r>
              <a:rPr lang="en-US" dirty="0" smtClean="0"/>
              <a:t>Need to take both kinds:</a:t>
            </a:r>
          </a:p>
          <a:p>
            <a:pPr lvl="1"/>
            <a:r>
              <a:rPr lang="en-US" dirty="0" smtClean="0"/>
              <a:t>In-process metrics</a:t>
            </a:r>
          </a:p>
          <a:p>
            <a:pPr lvl="1"/>
            <a:r>
              <a:rPr lang="en-US" dirty="0" smtClean="0"/>
              <a:t>End-goal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434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Typical </a:t>
            </a:r>
            <a:r>
              <a:rPr lang="en-US" dirty="0" smtClean="0"/>
              <a:t>scenario – includes customer contact time!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514600"/>
            <a:ext cx="5334000" cy="2819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5867400" y="3581400"/>
            <a:ext cx="1524000" cy="8055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Fix Distribution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371380" y="2667000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Corrective Maintenance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95400" y="3984171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96200" y="3962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00659" y="5662136"/>
            <a:ext cx="34573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Difference between these two frames is an end-goal metric, which is customer-mandated and externally dictated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00400" y="3962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53000" y="3962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905000" y="3984171"/>
            <a:ext cx="1447800" cy="165462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705600" y="3984171"/>
            <a:ext cx="1295400" cy="165463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14800" y="3581400"/>
            <a:ext cx="1524000" cy="8055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Problem Resolution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417135" y="3581400"/>
            <a:ext cx="1524000" cy="80554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Problem</a:t>
            </a:r>
            <a:r>
              <a:rPr lang="en-US" dirty="0" smtClean="0"/>
              <a:t> </a:t>
            </a:r>
            <a:r>
              <a:rPr lang="en-US" sz="2000" dirty="0" smtClean="0"/>
              <a:t>Reporting</a:t>
            </a: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00800" y="1850570"/>
            <a:ext cx="1295400" cy="1654630"/>
          </a:xfrm>
          <a:prstGeom prst="straightConnector1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00600" y="1905000"/>
            <a:ext cx="1295400" cy="1654630"/>
          </a:xfrm>
          <a:prstGeom prst="straightConnector1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124200" y="1850570"/>
            <a:ext cx="1295400" cy="1654630"/>
          </a:xfrm>
          <a:prstGeom prst="straightConnector1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95800" y="10668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Time taken for each of these internal processes forms the in-process metrics:  These should be controlled by an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achieve the end-goal metrics.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5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Measurement = the raw data</a:t>
            </a:r>
          </a:p>
          <a:p>
            <a:r>
              <a:rPr lang="en-US" dirty="0" smtClean="0"/>
              <a:t>Metrics &amp; statistics = derived calculations</a:t>
            </a:r>
          </a:p>
          <a:p>
            <a:r>
              <a:rPr lang="en-US" dirty="0" smtClean="0"/>
              <a:t>Modeling = underlying analysis of what influences what</a:t>
            </a:r>
          </a:p>
          <a:p>
            <a:r>
              <a:rPr lang="en-US" dirty="0" smtClean="0"/>
              <a:t>Looking at these tends to cycle:</a:t>
            </a:r>
          </a:p>
          <a:p>
            <a:pPr lvl="1"/>
            <a:r>
              <a:rPr lang="en-US" dirty="0" smtClean="0"/>
              <a:t>E.g., Data on defects </a:t>
            </a:r>
            <a:r>
              <a:rPr lang="en-US" dirty="0" smtClean="0">
                <a:sym typeface="Wingdings" pitchFamily="2" charset="2"/>
              </a:rPr>
              <a:t> calculated “defect density”  comparison with expectations or history  looking at more specific data to find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Based on a </a:t>
            </a:r>
            <a:r>
              <a:rPr lang="en-US" i="1" dirty="0" smtClean="0"/>
              <a:t>quality </a:t>
            </a:r>
            <a:r>
              <a:rPr lang="en-US" i="1" dirty="0" smtClean="0"/>
              <a:t>management </a:t>
            </a:r>
            <a:r>
              <a:rPr lang="en-US" dirty="0" smtClean="0"/>
              <a:t>model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development team needs metrics goals:</a:t>
            </a:r>
          </a:p>
          <a:p>
            <a:pPr lvl="1"/>
            <a:r>
              <a:rPr lang="en-US" dirty="0" smtClean="0"/>
              <a:t>Short term</a:t>
            </a:r>
          </a:p>
          <a:p>
            <a:pPr lvl="1"/>
            <a:r>
              <a:rPr lang="en-US" dirty="0" smtClean="0"/>
              <a:t>Long term</a:t>
            </a:r>
          </a:p>
          <a:p>
            <a:r>
              <a:rPr lang="en-US" dirty="0" smtClean="0"/>
              <a:t>And a roadmap for </a:t>
            </a:r>
            <a:br>
              <a:rPr lang="en-US" dirty="0" smtClean="0"/>
            </a:br>
            <a:r>
              <a:rPr lang="en-US" dirty="0" smtClean="0"/>
              <a:t>how to get there.</a:t>
            </a:r>
          </a:p>
          <a:p>
            <a:pPr lvl="1"/>
            <a:r>
              <a:rPr lang="en-US" dirty="0" smtClean="0"/>
              <a:t>Can’t just be </a:t>
            </a:r>
            <a:br>
              <a:rPr lang="en-US" dirty="0" smtClean="0"/>
            </a:br>
            <a:r>
              <a:rPr lang="en-US" dirty="0" smtClean="0"/>
              <a:t>“try harder.”</a:t>
            </a:r>
          </a:p>
          <a:p>
            <a:r>
              <a:rPr lang="en-US" dirty="0" smtClean="0"/>
              <a:t>Falls in line with the Deming plan:</a:t>
            </a:r>
          </a:p>
          <a:p>
            <a:pPr lvl="1"/>
            <a:r>
              <a:rPr lang="en-US" dirty="0" smtClean="0"/>
              <a:t>Plan </a:t>
            </a:r>
            <a:r>
              <a:rPr lang="en-US" dirty="0" smtClean="0">
                <a:sym typeface="Wingdings" pitchFamily="2" charset="2"/>
              </a:rPr>
              <a:t> Do  Check  Act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286000"/>
            <a:ext cx="47625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187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Deming applied to </a:t>
            </a:r>
            <a:r>
              <a:rPr lang="en-US" dirty="0" err="1" smtClean="0"/>
              <a:t>swre</a:t>
            </a:r>
            <a:r>
              <a:rPr lang="en-US" dirty="0" smtClean="0"/>
              <a:t> evolution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Plan = </a:t>
            </a:r>
          </a:p>
          <a:p>
            <a:r>
              <a:rPr lang="en-US" dirty="0" smtClean="0"/>
              <a:t>Anticipate workload</a:t>
            </a:r>
          </a:p>
          <a:p>
            <a:r>
              <a:rPr lang="en-US" dirty="0" smtClean="0"/>
              <a:t>Stipulate end goals, service contracts</a:t>
            </a:r>
          </a:p>
          <a:p>
            <a:r>
              <a:rPr lang="en-US" dirty="0" smtClean="0"/>
              <a:t>Staff appropriately</a:t>
            </a:r>
          </a:p>
          <a:p>
            <a:r>
              <a:rPr lang="en-US" dirty="0" smtClean="0"/>
              <a:t>Design the processes for problem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2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Deming applied to </a:t>
            </a:r>
            <a:r>
              <a:rPr lang="en-US" dirty="0" err="1" smtClean="0"/>
              <a:t>swre</a:t>
            </a:r>
            <a:r>
              <a:rPr lang="en-US" dirty="0" smtClean="0"/>
              <a:t> evolution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Do = </a:t>
            </a:r>
          </a:p>
          <a:p>
            <a:r>
              <a:rPr lang="en-US" dirty="0" smtClean="0"/>
              <a:t>Provide training</a:t>
            </a:r>
          </a:p>
          <a:p>
            <a:r>
              <a:rPr lang="en-US" dirty="0" smtClean="0"/>
              <a:t>Carry-out reporting, resolution and fix distribution activities</a:t>
            </a:r>
          </a:p>
          <a:p>
            <a:r>
              <a:rPr lang="en-US" dirty="0" smtClean="0"/>
              <a:t>Collect appropriate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64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UsZmFsc2UsZmFsc2UsdHJ1ZSIvPg0KCQk8dWlmb250IG5hbWU9IkZPTlRfUFJFU0VOVEVSTkFNRSIgdmFsdWU9IlZlcmRhbmEsMTUsZmFsc2UsZmFsc2UsdHJ1ZSIvPg0KCQk8dWlmb250IG5hbWU9IkZPTlRfUFJFU0VOVEVSVElUTEUiIHZhbHVlPSJWZXJkYW5hLDExLHRydWUsZmFsc2UsdHJ1ZSIvPg0KCQk8dWlmb250IG5hbWU9IkZPTlRfQklPQlROIiB2YWx1ZT0iVmVyZGFuYSw5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+DQoJCTx1aXRleHQgbmFtZT0iU0hPV1NJREVCQVIiIHZhbHVlPSJTaG93IHNpZGViYXIgdG8gcGFydGljaXBhbnRz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UsZmFsc2UsZmFsc2UsdHJ1ZSIvPg0KCQk8dWlmb250IG5hbWU9IkZPTlRfUFJFU0VOVEVSTkFNRSIgdmFsdWU9IlZlcmRhbmEsMTUsZmFsc2UsZmFsc2UsdHJ1ZSIvPg0KCQk8dWlmb250IG5hbWU9IkZPTlRfUFJFU0VOVEVSVElUTEUiIHZhbHVlPSJWZXJkYW5hLDExLHRydWUsZmFsc2UsdHJ1ZSIvPg0KCQk8dWlmb250IG5hbWU9IkZPTlRfQklPQlROIiB2YWx1ZT0iVmVyZGFuYSw5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NYWNyb21lZGlhIEJyZWV6ZSAtICVwIi8+DQoJCTwhLS0gc3Vic3RpdHV0aW9uOiAlcCA9PSBwcmVzZW50YXRpb24gdGl0bGUgLS0+DQoJCTwhLS0gc3Vic3RpdHV0aW9uOiAlcyA9PSBzbGlkZSB0aXRsZSAtLT4NCgkJPCEtLSBzdWJzdGl0dXRpb246ICVuID09IHNsaWRlIG51bWJlciAtLT4NCgkJPHVpdGV4dCBuYW1lPSJCT09LTUFSS1NMSURFIiB2YWx1ZT0iTWFjcm9tZWRpYSBCcmVlemUgLSAlcCAlcyIvPg0KCQk8dWl0ZXh0IG5hbWU9IlNIT1dTSURFQkFSIiB2YWx1ZT0iRGVuIFRlaWxuZWhtZXJuIGRpZSBTZWl0ZW5sZWlzdGUgYW56ZWln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SxmYWxzZSxmYWxzZSx0cnVlIi8+DQoJCTx1aWZvbnQgbmFtZT0iRk9OVF9QUkVTRU5URVJOQU1FIiB2YWx1ZT0iVmVyZGFuYSwxNSxmYWxzZSxmYWxzZSx0cnVlIi8+DQoJCTx1aWZvbnQgbmFtZT0iRk9OVF9QUkVTRU5URVJUSVRMRSIgdmFsdWU9IlZlcmRhbmEsMTEsdHJ1ZSxmYWxzZSx0cnVlIi8+DQoJCTx1aWZvbnQgbmFtZT0iRk9OVF9CSU9CVE4iIHZhbHVlPSJWZXJkYW5hLDk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S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k1pbmlhdHVyZSIvPg0KCQk8dWl0ZXh0IG5hbWU9IlRBQl9OT1RFUyIgdmFsdWU9IkNvbW0uIi8+DQoJCTx1aXRleHQgbmFtZT0iVEFCX1NFQVJDSCIgdmFsdWU9IkNoZXJjaGUiLz4NCgkJPHVpdGV4dCBuYW1lPSJTTElERV9IRUFESU5HIiB2YWx1ZT0iVGl0cmUgZGUgbGEgZGlhcG9zaXRpdmUiLz4NCgkJPHVpdGV4dCBuYW1lPSJEVVJBVElPTl9IRUFESU5HIiB2YWx1ZT0iRHVyw6llIi8+DQoJCTx1aXRleHQgbmFtZT0iU0VBUkNIX0hFQURJTkciIHZhbHVlPSJDaGVyY2hlciBsZSB0ZXh0ZSA6Ii8+DQoJCTx1aXRleHQgbmFtZT0iVEhVTUJfSEVBRElORyIgdmFsdWU9IkRpYXBvc2l0aXZlIC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k1vbnRyZXIgbCdlbmNhZHLDqSBhdXggcGFydGljaXBhbnRz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GZhbHNlLGZhbHNlLHRydWUiLz4NCgkJPHVpZm9udCBuYW1lPSJGT05UX1BSRVNFTlRFUlRJVExFIiB2YWx1ZT0iVmVyZGFuYSwxMSx0cnVlLGZhbHNlLHRydWUiLz4NCgkJPHVpZm9udCBuYW1lPSJGT05UX0JJT0JUTiIgdmFsdWU9IlZlcmRhbmEsO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q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QmlvIDogJXAiLz4NCgkJPHVpdGV4dCBuYW1lPSJCSU9CVE5fVElUTEUiIHZhbHVlPSJCaW8iLz4NCgkJPHVpdGV4dCBuYW1lPSJESVZJREVSQlROX1RJVExFIiB2YWx1ZT0ifCIvPg0KCQk8dWl0ZXh0IG5hbWU9IkNPTlRBQ1RCVE5fVElUTEUiIHZhbHVlPSLjgYrllY/jgYTlkIjjgo/jgZsiLz4NCgkJPHVpdGV4dCBuYW1lPSJUQUJfT1VUTElORSIgdmFsdWU9IuOCouOCpuODiOODqeOCpOODsyIvPg0KCQk8dWl0ZXh0IG5hbWU9IlRBQl9USFVNQiIgdmFsdWU9Iuizm+WQpi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44OG44Kt44K544OI5qSc57S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IHN1YnN0aXR1dGlvbjogJXAgPT0gcHJlc2VudGF0aW9uIHRpdGxlIC0tPg0KCQk8IS0tIHN1YnN0aXR1dGlvbjogJXMgPT0gc2xpZGUgdGl0bGUgLS0+DQoJCTwhLS0gc3Vic3RpdHV0aW9uOiAlbiA9PSBzbGlkZSBudW1iZXIgLS0+DQoJCTx1aXRleHQgbmFtZT0iQk9PS01BUksiIHZhbHVlPSJNYWNyb21lZGlhIEJyZWV6ZSAtICVwIi8+DQoJCTwhLS0gc3Vic3RpdHV0aW9uOiAlcCA9PSBwcmVzZW50YXRpb24gdGl0bGUgLS0+DQoJCTwhLS0gc3Vic3RpdHV0aW9uOiAlcyA9PSBzbGlkZSB0aXRsZSAtLT4NCgkJPCEtLSBzdWJzdGl0dXRpb246ICVuID09IHNsaWRlIG51bWJlciAtLT4NCgkJPHVpdGV4dCBuYW1lPSJCT09LTUFSS1NMSURFIiB2YWx1ZT0iTWFjcm9tZWRpYSBCcmVlemUgLSAlcCAlcyIvPg0KCQk8dWl0ZXh0IG5hbWU9IlNIT1dTSURFQkFSIiB2YWx1ZT0i44K144Kk44OJ44OQ44O844KS5Y+C5Yqg6ICF44Gr6KaL44Gb44KL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GZhbHNlLGZhbHNlLHRydWUiLz4NCgkJPHVpZm9udCBuYW1lPSJGT05UX1BSRVNFTlRFUlRJVExFIiB2YWx1ZT0iVmVyZGFuYSwxMSx0cnVlLGZhbHNlLHRydWUiLz4NCgkJPHVpZm9udCBuYW1lPSJGT05UX0JJT0JUTiIgdmFsdWU9IlZlcmRhbmEsO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7Jew65297LKY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uywuOyXrOyekOyXkOqyjCDshLjroZwg66eJ64yAIOuztOydtOq4sCIvPg0KCTwvbGFuZ3VhZ2U+DQo8L2NvbmZpZ3VyYXRpb24+DQo="/>
  <p:tag name="MMPROD_UIDATA" val="&lt;database version=&quot;6.0&quot;&gt;&lt;object type=&quot;1&quot; unique_id=&quot;10001&quot;&gt;&lt;property id=&quot;20141&quot; value=&quot;CS5704-Week1-Introduction&quot;/&gt;&lt;property id=&quot;20142&quot; value=&quot;This file contains the introduction of the course and guidelines on how the course will be organized.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Breeze&quot;/&gt;&lt;property id=&quot;20192&quot; value=&quot;http://breeze.iddl.vt.edu&quot;/&gt;&lt;property id=&quot;20193&quot; value=&quot;0&quot;/&gt;&lt;property id=&quot;20224&quot; value=&quot;C:\Documents and Settings\Shawn Bohner\My Documents\CS5704\Fall2007\CS-5704-Week1&quot;/&gt;&lt;property id=&quot;20250&quot; value=&quot;0&quot;/&gt;&lt;property id=&quot;20251&quot; value=&quot;1&quot;/&gt;&lt;property id=&quot;20259&quot; value=&quot;0&quot;/&gt;&lt;object type=&quot;4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oftware Engineering&amp;#x0D;&amp;#x0A;CS5704: First Week&amp;quot;&quot;/&gt;&lt;property id=&quot;20303&quot; value=&quot;-1&quot;/&gt;&lt;property id=&quot;20307&quot; value=&quot;259&quot;/&gt;&lt;property id=&quot;20309&quot; value=&quot;-1&quot;/&gt;&lt;/object&gt;&lt;object type=&quot;3&quot; unique_id=&quot;10005&quot;&gt;&lt;property id=&quot;20148&quot; value=&quot;5&quot;/&gt;&lt;property id=&quot;20300&quot; value=&quot;Slide 2 - &amp;quot;Agenda&amp;quot;&quot;/&gt;&lt;property id=&quot;20303&quot; value=&quot;-1&quot;/&gt;&lt;property id=&quot;20307&quot; value=&quot;358&quot;/&gt;&lt;property id=&quot;20309&quot; value=&quot;-1&quot;/&gt;&lt;/object&gt;&lt;object type=&quot;3&quot; unique_id=&quot;10006&quot;&gt;&lt;property id=&quot;20148&quot; value=&quot;5&quot;/&gt;&lt;property id=&quot;20300&quot; value=&quot;Slide 3 - &amp;quot;Tentative Fall Semester Timeline&amp;quot;&quot;/&gt;&lt;property id=&quot;20303&quot; value=&quot;-1&quot;/&gt;&lt;property id=&quot;20307&quot; value=&quot;393&quot;/&gt;&lt;property id=&quot;20309&quot; value=&quot;-1&quot;/&gt;&lt;/object&gt;&lt;object type=&quot;3&quot; unique_id=&quot;10007&quot;&gt;&lt;property id=&quot;20148&quot; value=&quot;5&quot;/&gt;&lt;property id=&quot;20300&quot; value=&quot;Slide 4 - &amp;quot;Tentative Structure of CS5704&amp;quot;&quot;/&gt;&lt;property id=&quot;20303&quot; value=&quot;-1&quot;/&gt;&lt;property id=&quot;20307&quot; value=&quot;395&quot;/&gt;&lt;property id=&quot;20309&quot; value=&quot;-1&quot;/&gt;&lt;/object&gt;&lt;object type=&quot;3&quot; unique_id=&quot;10008&quot;&gt;&lt;property id=&quot;20148&quot; value=&quot;5&quot;/&gt;&lt;property id=&quot;20300&quot; value=&quot;Slide 5 - &amp;quot;Guidelines and Expectations&amp;quot;&quot;/&gt;&lt;property id=&quot;20303&quot; value=&quot;-1&quot;/&gt;&lt;property id=&quot;20307&quot; value=&quot;414&quot;/&gt;&lt;property id=&quot;20309&quot; value=&quot;-1&quot;/&gt;&lt;/object&gt;&lt;object type=&quot;3&quot; unique_id=&quot;10009&quot;&gt;&lt;property id=&quot;20148&quot; value=&quot;5&quot;/&gt;&lt;property id=&quot;20300&quot; value=&quot;Slide 6 - &amp;quot;Grading and Evaluation&amp;quot;&quot;/&gt;&lt;property id=&quot;20303&quot; value=&quot;-1&quot;/&gt;&lt;property id=&quot;20307&quot; value=&quot;415&quot;/&gt;&lt;property id=&quot;20309&quot; value=&quot;-1&quot;/&gt;&lt;/object&gt;&lt;object type=&quot;3&quot; unique_id=&quot;10010&quot;&gt;&lt;property id=&quot;20148&quot; value=&quot;5&quot;/&gt;&lt;property id=&quot;20300&quot; value=&quot;Slide 7 - &amp;quot;Late Work&amp;quot;&quot;/&gt;&lt;property id=&quot;20303&quot; value=&quot;-1&quot;/&gt;&lt;property id=&quot;20307&quot; value=&quot;416&quot;/&gt;&lt;property id=&quot;20309&quot; value=&quot;-1&quot;/&gt;&lt;/object&gt;&lt;object type=&quot;3&quot; unique_id=&quot;10011&quot;&gt;&lt;property id=&quot;20148&quot; value=&quot;5&quot;/&gt;&lt;property id=&quot;20300&quot; value=&quot;Slide 8 - &amp;quot;Chapter 1 : Software and Software Engineering&amp;quot;&quot;/&gt;&lt;property id=&quot;20303&quot; value=&quot;-1&quot;/&gt;&lt;property id=&quot;20307&quot; value=&quot;362&quot;/&gt;&lt;property id=&quot;20309&quot; value=&quot;-1&quot;/&gt;&lt;/object&gt;&lt;object type=&quot;3&quot; unique_id=&quot;10012&quot;&gt;&lt;property id=&quot;20148&quot; value=&quot;5&quot;/&gt;&lt;property id=&quot;20300&quot; value=&quot;Slide 9 - &amp;quot;What is Software?&amp;quot;&quot;/&gt;&lt;property id=&quot;20303&quot; value=&quot;-1&quot;/&gt;&lt;property id=&quot;20307&quot; value=&quot;378&quot;/&gt;&lt;property id=&quot;20309&quot; value=&quot;-1&quot;/&gt;&lt;/object&gt;&lt;object type=&quot;3&quot; unique_id=&quot;10013&quot;&gt;&lt;property id=&quot;20148&quot; value=&quot;5&quot;/&gt;&lt;property id=&quot;20300&quot; value=&quot;Slide 10 - &amp;quot;So, What is Software?&amp;quot;&quot;/&gt;&lt;property id=&quot;20303&quot; value=&quot;-1&quot;/&gt;&lt;property id=&quot;20307&quot; value=&quot;337&quot;/&gt;&lt;property id=&quot;20309&quot; value=&quot;-1&quot;/&gt;&lt;/object&gt;&lt;object type=&quot;3&quot; unique_id=&quot;10014&quot;&gt;&lt;property id=&quot;20148&quot; value=&quot;5&quot;/&gt;&lt;property id=&quot;20300&quot; value=&quot;Slide 11 - &amp;quot;Software Doesn’t Wear Out&amp;quot;&quot;/&gt;&lt;property id=&quot;20303&quot; value=&quot;-1&quot;/&gt;&lt;property id=&quot;20307&quot; value=&quot;342&quot;/&gt;&lt;property id=&quot;20309&quot; value=&quot;-1&quot;/&gt;&lt;/object&gt;&lt;object type=&quot;3&quot; unique_id=&quot;10015&quot;&gt;&lt;property id=&quot;20148&quot; value=&quot;5&quot;/&gt;&lt;property id=&quot;20300&quot; value=&quot;Slide 12 - &amp;quot;Software Design Degradation&amp;quot;&quot;/&gt;&lt;property id=&quot;20303&quot; value=&quot;-1&quot;/&gt;&lt;property id=&quot;20307&quot; value=&quot;380&quot;/&gt;&lt;property id=&quot;20309&quot; value=&quot;-1&quot;/&gt;&lt;/object&gt;&lt;object type=&quot;3&quot; unique_id=&quot;10016&quot;&gt;&lt;property id=&quot;20148&quot; value=&quot;5&quot;/&gt;&lt;property id=&quot;20300&quot; value=&quot;Slide 13 - &amp;quot;Information Lose Due to Relentless Change&amp;quot;&quot;/&gt;&lt;property id=&quot;20303&quot; value=&quot;-1&quot;/&gt;&lt;property id=&quot;20307&quot; value=&quot;381&quot;/&gt;&lt;property id=&quot;20309&quot; value=&quot;-1&quot;/&gt;&lt;/object&gt;&lt;object type=&quot;3&quot; unique_id=&quot;10017&quot;&gt;&lt;property id=&quot;20148&quot; value=&quot;5&quot;/&gt;&lt;property id=&quot;20300&quot; value=&quot;Slide 14 - &amp;quot;Wear versus Deterioration&amp;quot;&quot;/&gt;&lt;property id=&quot;20303&quot; value=&quot;-1&quot;/&gt;&lt;property id=&quot;20307&quot; value=&quot;333&quot;/&gt;&lt;property id=&quot;20309&quot; value=&quot;-1&quot;/&gt;&lt;/object&gt;&lt;object type=&quot;3&quot; unique_id=&quot;10018&quot;&gt;&lt;property id=&quot;20148&quot; value=&quot;5&quot;/&gt;&lt;property id=&quot;20300&quot; value=&quot;Slide 15 - &amp;quot;The Cost of Change&amp;quot;&quot;/&gt;&lt;property id=&quot;20303&quot; value=&quot;-1&quot;/&gt;&lt;property id=&quot;20307&quot; value=&quot;334&quot;/&gt;&lt;property id=&quot;20309&quot; value=&quot;-1&quot;/&gt;&lt;/object&gt;&lt;object type=&quot;3&quot; unique_id=&quot;10019&quot;&gt;&lt;property id=&quot;20148&quot; value=&quot;5&quot;/&gt;&lt;property id=&quot;20300&quot; value=&quot;Slide 16 - &amp;quot;Software is Complex&amp;quot;&quot;/&gt;&lt;property id=&quot;20303&quot; value=&quot;-1&quot;/&gt;&lt;property id=&quot;20307&quot; value=&quot;394&quot;/&gt;&lt;property id=&quot;20309&quot; value=&quot;-1&quot;/&gt;&lt;/object&gt;&lt;object type=&quot;3&quot; unique_id=&quot;10020&quot;&gt;&lt;property id=&quot;20148&quot; value=&quot;5&quot;/&gt;&lt;property id=&quot;20300&quot; value=&quot;Slide 17 - &amp;quot;Software “Schizophrenia”&amp;quot;&quot;/&gt;&lt;property id=&quot;20303&quot; value=&quot;-1&quot;/&gt;&lt;property id=&quot;20307&quot; value=&quot;384&quot;/&gt;&lt;property id=&quot;20309&quot; value=&quot;-1&quot;/&gt;&lt;/object&gt;&lt;object type=&quot;3&quot; unique_id=&quot;10021&quot;&gt;&lt;property id=&quot;20148&quot; value=&quot;5&quot;/&gt;&lt;property id=&quot;20300&quot; value=&quot;Slide 18 - &amp;quot;Software—New Categories&amp;quot;&quot;/&gt;&lt;property id=&quot;20303&quot; value=&quot;-1&quot;/&gt;&lt;property id=&quot;20307&quot; value=&quot;396&quot;/&gt;&lt;property id=&quot;20309&quot; value=&quot;-1&quot;/&gt;&lt;/object&gt;&lt;object type=&quot;3&quot; unique_id=&quot;10022&quot;&gt;&lt;property id=&quot;20148&quot; value=&quot;5&quot;/&gt;&lt;property id=&quot;20300&quot; value=&quot;Slide 19 - &amp;quot;Software Evolution&amp;quot;&quot;/&gt;&lt;property id=&quot;20303&quot; value=&quot;-1&quot;/&gt;&lt;property id=&quot;20307&quot; value=&quot;398&quot;/&gt;&lt;property id=&quot;20309&quot; value=&quot;-1&quot;/&gt;&lt;/object&gt;&lt;object type=&quot;3&quot; unique_id=&quot;10023&quot;&gt;&lt;property id=&quot;20148&quot; value=&quot;5&quot;/&gt;&lt;property id=&quot;20300&quot; value=&quot;Slide 20 - &amp;quot;Software Evolution (continued)&amp;quot;&quot;/&gt;&lt;property id=&quot;20303&quot; value=&quot;-1&quot;/&gt;&lt;property id=&quot;20307&quot; value=&quot;418&quot;/&gt;&lt;property id=&quot;20309&quot; value=&quot;-1&quot;/&gt;&lt;/object&gt;&lt;object type=&quot;3&quot; unique_id=&quot;10024&quot;&gt;&lt;property id=&quot;20148&quot; value=&quot;5&quot;/&gt;&lt;property id=&quot;20300&quot; value=&quot;Slide 21 - &amp;quot;Chapter 2: Process—A Generic View&amp;quot;&quot;/&gt;&lt;property id=&quot;20303&quot; value=&quot;-1&quot;/&gt;&lt;property id=&quot;20307&quot; value=&quot;372&quot;/&gt;&lt;property id=&quot;20309&quot; value=&quot;-1&quot;/&gt;&lt;/object&gt;&lt;object type=&quot;3&quot; unique_id=&quot;10025&quot;&gt;&lt;property id=&quot;20148&quot; value=&quot;5&quot;/&gt;&lt;property id=&quot;20300&quot; value=&quot;Slide 22 - &amp;quot;Software Still Stuck in Construction&amp;quot;&quot;/&gt;&lt;property id=&quot;20303&quot; value=&quot;-1&quot;/&gt;&lt;property id=&quot;20307&quot; value=&quot;386&quot;/&gt;&lt;property id=&quot;20309&quot; value=&quot;-1&quot;/&gt;&lt;/object&gt;&lt;object type=&quot;3&quot; unique_id=&quot;10026&quot;&gt;&lt;property id=&quot;20148&quot; value=&quot;5&quot;/&gt;&lt;property id=&quot;20300&quot; value=&quot;Slide 23 - &amp;quot;A Layered Technology&amp;quot;&quot;/&gt;&lt;property id=&quot;20303&quot; value=&quot;-1&quot;/&gt;&lt;property id=&quot;20307&quot; value=&quot;346&quot;/&gt;&lt;property id=&quot;20309&quot; value=&quot;-1&quot;/&gt;&lt;/object&gt;&lt;object type=&quot;3&quot; unique_id=&quot;10027&quot;&gt;&lt;property id=&quot;20148&quot; value=&quot;5&quot;/&gt;&lt;property id=&quot;20300&quot; value=&quot;Slide 24 - &amp;quot;Umbrella Activities &amp;#x0D;&amp;#x0A;(AKA Cross-Life-Cycle Activities)&amp;quot;&quot;/&gt;&lt;property id=&quot;20303&quot; value=&quot;-1&quot;/&gt;&lt;property id=&quot;20307&quot; value=&quot;348&quot;/&gt;&lt;property id=&quot;20309&quot; value=&quot;-1&quot;/&gt;&lt;/object&gt;&lt;object type=&quot;3&quot; unique_id=&quot;10028&quot;&gt;&lt;property id=&quot;20148&quot; value=&quot;5&quot;/&gt;&lt;property id=&quot;20300&quot; value=&quot;Slide 25 - &amp;quot;SEI’s Software Process &amp;#x0D;&amp;#x0A;Capability Maturity Model&amp;quot;&quot;/&gt;&lt;property id=&quot;20303&quot; value=&quot;-1&quot;/&gt;&lt;property id=&quot;20307&quot; value=&quot;374&quot;/&gt;&lt;property id=&quot;20309&quot; value=&quot;-1&quot;/&gt;&lt;/object&gt;&lt;object type=&quot;3&quot; unique_id=&quot;10029&quot;&gt;&lt;property id=&quot;20148&quot; value=&quot;5&quot;/&gt;&lt;property id=&quot;20300&quot; value=&quot;Slide 26 - &amp;quot;Summary of the SEI/CMM Levels&amp;quot;&quot;/&gt;&lt;property id=&quot;20303&quot; value=&quot;-1&quot;/&gt;&lt;property id=&quot;20307&quot; value=&quot;375&quot;/&gt;&lt;property id=&quot;20309&quot; value=&quot;-1&quot;/&gt;&lt;/object&gt;&lt;object type=&quot;3&quot; unique_id=&quot;10030&quot;&gt;&lt;property id=&quot;20148&quot; value=&quot;5&quot;/&gt;&lt;property id=&quot;20300&quot; value=&quot;Slide 27 - &amp;quot;Process Improvement Maturity Levels&amp;quot;&quot;/&gt;&lt;property id=&quot;20303&quot; value=&quot;-1&quot;/&gt;&lt;property id=&quot;20307&quot; value=&quot;390&quot;/&gt;&lt;property id=&quot;20309&quot; value=&quot;-1&quot;/&gt;&lt;/object&gt;&lt;object type=&quot;3&quot; unique_id=&quot;10031&quot;&gt;&lt;property id=&quot;20148&quot; value=&quot;5&quot;/&gt;&lt;property id=&quot;20300&quot; value=&quot;Slide 28 - &amp;quot;More Traction at Upper levels...&amp;quot;&quot;/&gt;&lt;property id=&quot;20303&quot; value=&quot;-1&quot;/&gt;&lt;property id=&quot;20307&quot; value=&quot;391&quot;/&gt;&lt;property id=&quot;20309&quot; value=&quot;-1&quot;/&gt;&lt;/object&gt;&lt;object type=&quot;3&quot; unique_id=&quot;10032&quot;&gt;&lt;property id=&quot;20148&quot; value=&quot;5&quot;/&gt;&lt;property id=&quot;20300&quot; value=&quot;Slide 29 - &amp;quot;The Process Model: Adaptability&amp;quot;&quot;/&gt;&lt;property id=&quot;20303&quot; value=&quot;-1&quot;/&gt;&lt;property id=&quot;20307&quot; value=&quot;400&quot;/&gt;&lt;property id=&quot;20309&quot; value=&quot;-1&quot;/&gt;&lt;/object&gt;&lt;object type=&quot;3&quot; unique_id=&quot;10033&quot;&gt;&lt;property id=&quot;20148&quot; value=&quot;5&quot;/&gt;&lt;property id=&quot;20300&quot; value=&quot;Slide 30 - &amp;quot;The CMMI&amp;quot;&quot;/&gt;&lt;property id=&quot;20303&quot; value=&quot;-1&quot;/&gt;&lt;property id=&quot;20307&quot; value=&quot;401&quot;/&gt;&lt;property id=&quot;20309&quot; value=&quot;-1&quot;/&gt;&lt;/object&gt;&lt;object type=&quot;3&quot; unique_id=&quot;10034&quot;&gt;&lt;property id=&quot;20148&quot; value=&quot;5&quot;/&gt;&lt;property id=&quot;20300&quot; value=&quot;Slide 31 - &amp;quot;Process Patterns&amp;quot;&quot;/&gt;&lt;property id=&quot;20303&quot; value=&quot;-1&quot;/&gt;&lt;property id=&quot;20307&quot; value=&quot;402&quot;/&gt;&lt;property id=&quot;20309&quot; value=&quot;-1&quot;/&gt;&lt;/object&gt;&lt;object type=&quot;3&quot; unique_id=&quot;10035&quot;&gt;&lt;property id=&quot;20148&quot; value=&quot;5&quot;/&gt;&lt;property id=&quot;20300&quot; value=&quot;Slide 32 - &amp;quot;Process Assessment&amp;quot;&quot;/&gt;&lt;property id=&quot;20303&quot; value=&quot;-1&quot;/&gt;&lt;property id=&quot;20307&quot; value=&quot;403&quot;/&gt;&lt;property id=&quot;20309&quot; value=&quot;-1&quot;/&gt;&lt;/object&gt;&lt;object type=&quot;3&quot; unique_id=&quot;10036&quot;&gt;&lt;property id=&quot;20148&quot; value=&quot;5&quot;/&gt;&lt;property id=&quot;20300&quot; value=&quot;Slide 33 - &amp;quot;Assessment and Improvement&amp;quot;&quot;/&gt;&lt;property id=&quot;20303&quot; value=&quot;-1&quot;/&gt;&lt;property id=&quot;20307&quot; value=&quot;404&quot;/&gt;&lt;property id=&quot;20309&quot; value=&quot;-1&quot;/&gt;&lt;/object&gt;&lt;object type=&quot;3&quot; unique_id=&quot;10037&quot;&gt;&lt;property id=&quot;20148&quot; value=&quot;5&quot;/&gt;&lt;property id=&quot;20300&quot; value=&quot;Slide 34 - &amp;quot;Personal Software Process (PSP)&amp;quot;&quot;/&gt;&lt;property id=&quot;20303&quot; value=&quot;-1&quot;/&gt;&lt;property id=&quot;20307&quot; value=&quot;405&quot;/&gt;&lt;property id=&quot;20309&quot; value=&quot;-1&quot;/&gt;&lt;/object&gt;&lt;object type=&quot;3&quot; unique_id=&quot;10038&quot;&gt;&lt;property id=&quot;20148&quot; value=&quot;5&quot;/&gt;&lt;property id=&quot;20300&quot; value=&quot;Slide 35 - &amp;quot;Team Software Process (TSP)&amp;quot;&quot;/&gt;&lt;property id=&quot;20303&quot; value=&quot;-1&quot;/&gt;&lt;property id=&quot;20307&quot; value=&quot;406&quot;/&gt;&lt;property id=&quot;20309&quot; value=&quot;-1&quot;/&gt;&lt;/object&gt;&lt;object type=&quot;3&quot; unique_id=&quot;10039&quot;&gt;&lt;property id=&quot;20148&quot; value=&quot;5&quot;/&gt;&lt;property id=&quot;20300&quot; value=&quot;Slide 36 - &amp;quot;Chapter 3: Prescriptive Process Models&amp;quot;&quot;/&gt;&lt;property id=&quot;20303&quot; value=&quot;-1&quot;/&gt;&lt;property id=&quot;20307&quot; value=&quot;417&quot;/&gt;&lt;property id=&quot;20309&quot; value=&quot;-1&quot;/&gt;&lt;/object&gt;&lt;object type=&quot;3&quot; unique_id=&quot;10040&quot;&gt;&lt;property id=&quot;20148&quot; value=&quot;5&quot;/&gt;&lt;property id=&quot;20300&quot; value=&quot;Slide 37 - &amp;quot;Prescriptive Models&amp;quot;&quot;/&gt;&lt;property id=&quot;20303&quot; value=&quot;-1&quot;/&gt;&lt;property id=&quot;20307&quot; value=&quot;407&quot;/&gt;&lt;property id=&quot;20309&quot; value=&quot;-1&quot;/&gt;&lt;/object&gt;&lt;object type=&quot;3&quot; unique_id=&quot;10041&quot;&gt;&lt;property id=&quot;20148&quot; value=&quot;5&quot;/&gt;&lt;property id=&quot;20300&quot; value=&quot;Slide 38 - &amp;quot;The Linear Model&amp;quot;&quot;/&gt;&lt;property id=&quot;20303&quot; value=&quot;-1&quot;/&gt;&lt;property id=&quot;20307&quot; value=&quot;352&quot;/&gt;&lt;property id=&quot;20309&quot; value=&quot;-1&quot;/&gt;&lt;/object&gt;&lt;object type=&quot;3&quot; unique_id=&quot;10042&quot;&gt;&lt;property id=&quot;20148&quot; value=&quot;5&quot;/&gt;&lt;property id=&quot;20300&quot; value=&quot;Slide 39 - &amp;quot;Rational Unified Process&amp;quot;&quot;/&gt;&lt;property id=&quot;20303&quot; value=&quot;-1&quot;/&gt;&lt;property id=&quot;20307&quot; value=&quot;413&quot;/&gt;&lt;property id=&quot;20309&quot; value=&quot;-1&quot;/&gt;&lt;/object&gt;&lt;object type=&quot;3&quot; unique_id=&quot;10043&quot;&gt;&lt;property id=&quot;20148&quot; value=&quot;5&quot;/&gt;&lt;property id=&quot;20300&quot; value=&quot;Slide 40 - &amp;quot;Iterative Models&amp;quot;&quot;/&gt;&lt;property id=&quot;20303&quot; value=&quot;-1&quot;/&gt;&lt;property id=&quot;20307&quot; value=&quot;411&quot;/&gt;&lt;property id=&quot;20309&quot; value=&quot;-1&quot;/&gt;&lt;/object&gt;&lt;object type=&quot;3&quot; unique_id=&quot;10044&quot;&gt;&lt;property id=&quot;20148&quot; value=&quot;5&quot;/&gt;&lt;property id=&quot;20300&quot; value=&quot;Slide 41 - &amp;quot;The Incremental Model&amp;quot;&quot;/&gt;&lt;property id=&quot;20303&quot; value=&quot;-1&quot;/&gt;&lt;property id=&quot;20307&quot; value=&quot;412&quot;/&gt;&lt;property id=&quot;20309&quot; value=&quot;-1&quot;/&gt;&lt;/object&gt;&lt;object type=&quot;3&quot; unique_id=&quot;10045&quot;&gt;&lt;property id=&quot;20148&quot; value=&quot;5&quot;/&gt;&lt;property id=&quot;20300&quot; value=&quot;Slide 42 - &amp;quot;Iterative and Incremental Models&amp;quot;&quot;/&gt;&lt;property id=&quot;20303&quot; value=&quot;-1&quot;/&gt;&lt;property id=&quot;20307&quot; value=&quot;353&quot;/&gt;&lt;property id=&quot;20309&quot; value=&quot;-1&quot;/&gt;&lt;/object&gt;&lt;object type=&quot;3&quot; unique_id=&quot;10046&quot;&gt;&lt;property id=&quot;20148&quot; value=&quot;5&quot;/&gt;&lt;property id=&quot;20300&quot; value=&quot;Slide 43 - &amp;quot;Evolutionary Models: The Spiral&amp;quot;&quot;/&gt;&lt;property id=&quot;20303&quot; value=&quot;-1&quot;/&gt;&lt;property id=&quot;20307&quot; value=&quot;408&quot;/&gt;&lt;property id=&quot;20309&quot; value=&quot;-1&quot;/&gt;&lt;/object&gt;&lt;object type=&quot;3&quot; unique_id=&quot;10047&quot;&gt;&lt;property id=&quot;20148&quot; value=&quot;5&quot;/&gt;&lt;property id=&quot;20300&quot; value=&quot;Slide 44 - &amp;quot;Evolutionary Models: Concurrent&amp;quot;&quot;/&gt;&lt;property id=&quot;20303&quot; value=&quot;-1&quot;/&gt;&lt;property id=&quot;20307&quot; value=&quot;409&quot;/&gt;&lt;property id=&quot;20309&quot; value=&quot;-1&quot;/&gt;&lt;/object&gt;&lt;object type=&quot;3&quot; unique_id=&quot;10048&quot;&gt;&lt;property id=&quot;20148&quot; value=&quot;5&quot;/&gt;&lt;property id=&quot;20300&quot; value=&quot;Slide 45 - &amp;quot;Still Other Process Models&amp;quot;&quot;/&gt;&lt;property id=&quot;20303&quot; value=&quot;-1&quot;/&gt;&lt;property id=&quot;20307&quot; value=&quot;410&quot;/&gt;&lt;property id=&quot;20309&quot; value=&quot;-1&quot;/&gt;&lt;/object&gt;&lt;object type=&quot;3&quot; unique_id=&quot;10049&quot;&gt;&lt;property id=&quot;20148&quot; value=&quot;5&quot;/&gt;&lt;property id=&quot;20300&quot; value=&quot;Slide 46 - &amp;quot;Homework Assignment for 8/29/07&amp;quot;&quot;/&gt;&lt;property id=&quot;20303&quot; value=&quot;-1&quot;/&gt;&lt;property id=&quot;20307&quot; value=&quot;377&quot;/&gt;&lt;property id=&quot;20309&quot; value=&quot;-1&quot;/&gt;&lt;/object&gt;&lt;/object&gt;&lt;object type=&quot;8&quot; unique_id=&quot;10050&quot;&gt;&lt;/object&gt;&lt;/object&gt;&lt;/database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2137399327,C:\Documents and Settings\Shawn Bohner\My Documents\CS5704\Fall2007\CS5704-Week1\CS5704-Week1.p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41447</TotalTime>
  <Words>1201</Words>
  <Application>Microsoft Office PowerPoint</Application>
  <PresentationFormat>On-screen Show (4:3)</PresentationFormat>
  <Paragraphs>137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Software Architecture CSSE 477: Week 5, Day 1  Statistical Modeling to Achieve Maintainability</vt:lpstr>
      <vt:lpstr>Maintainability?</vt:lpstr>
      <vt:lpstr>Statistical Modeling</vt:lpstr>
      <vt:lpstr>What to model / measure?</vt:lpstr>
      <vt:lpstr>Typical scenario – includes customer contact time!</vt:lpstr>
      <vt:lpstr>Terminology </vt:lpstr>
      <vt:lpstr>Based on a quality management model …</vt:lpstr>
      <vt:lpstr>Deming applied to swre evolution - 1</vt:lpstr>
      <vt:lpstr>Deming applied to swre evolution - 2</vt:lpstr>
      <vt:lpstr>Deming applied to swre evolution - 3</vt:lpstr>
      <vt:lpstr>Deming applied to swre evolution - 4</vt:lpstr>
      <vt:lpstr>Typical metrics strategy</vt:lpstr>
      <vt:lpstr>What to measure</vt:lpstr>
      <vt:lpstr>Common measurements - 1</vt:lpstr>
      <vt:lpstr>Common measurements - 2</vt:lpstr>
      <vt:lpstr>Common measurements - 3</vt:lpstr>
      <vt:lpstr>Best practices in metrics</vt:lpstr>
      <vt:lpstr>Article on Measuring Evolution</vt:lpstr>
      <vt:lpstr>Article, cntd</vt:lpstr>
    </vt:vector>
  </TitlesOfParts>
  <Company>Virginia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and Evolution CS5704: First Class</dc:title>
  <dc:creator>Shawn Bohner</dc:creator>
  <cp:lastModifiedBy>Chenoweth, Stephen V</cp:lastModifiedBy>
  <cp:revision>179</cp:revision>
  <cp:lastPrinted>2010-05-04T14:26:09Z</cp:lastPrinted>
  <dcterms:created xsi:type="dcterms:W3CDTF">2010-04-22T14:18:42Z</dcterms:created>
  <dcterms:modified xsi:type="dcterms:W3CDTF">2011-10-03T12:01:15Z</dcterms:modified>
</cp:coreProperties>
</file>