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03" r:id="rId3"/>
    <p:sldId id="625" r:id="rId4"/>
    <p:sldId id="630" r:id="rId5"/>
    <p:sldId id="609" r:id="rId6"/>
    <p:sldId id="610" r:id="rId7"/>
    <p:sldId id="590" r:id="rId8"/>
    <p:sldId id="591" r:id="rId9"/>
    <p:sldId id="592" r:id="rId10"/>
    <p:sldId id="593" r:id="rId11"/>
    <p:sldId id="611" r:id="rId12"/>
    <p:sldId id="594" r:id="rId13"/>
    <p:sldId id="595" r:id="rId14"/>
    <p:sldId id="596" r:id="rId15"/>
    <p:sldId id="598" r:id="rId16"/>
    <p:sldId id="597" r:id="rId17"/>
    <p:sldId id="599" r:id="rId18"/>
    <p:sldId id="600" r:id="rId19"/>
    <p:sldId id="601" r:id="rId20"/>
    <p:sldId id="602" r:id="rId21"/>
    <p:sldId id="603" r:id="rId22"/>
    <p:sldId id="612" r:id="rId23"/>
    <p:sldId id="631" r:id="rId24"/>
    <p:sldId id="614" r:id="rId25"/>
    <p:sldId id="615" r:id="rId26"/>
    <p:sldId id="616" r:id="rId27"/>
    <p:sldId id="617" r:id="rId28"/>
    <p:sldId id="618" r:id="rId29"/>
  </p:sldIdLst>
  <p:sldSz cx="9144000" cy="6858000" type="screen4x3"/>
  <p:notesSz cx="9601200" cy="73152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otype Sorts" panose="05000000000000000000" charset="2"/>
      <p:regular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749" autoAdjust="0"/>
    <p:restoredTop sz="71644" autoAdjust="0"/>
  </p:normalViewPr>
  <p:slideViewPr>
    <p:cSldViewPr>
      <p:cViewPr varScale="1">
        <p:scale>
          <a:sx n="79" d="100"/>
          <a:sy n="79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6571"/>
          </a:xfrm>
          <a:prstGeom prst="rect">
            <a:avLst/>
          </a:prstGeom>
        </p:spPr>
        <p:txBody>
          <a:bodyPr vert="horz" lIns="95105" tIns="47554" rIns="95105" bIns="4755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6571"/>
          </a:xfrm>
          <a:prstGeom prst="rect">
            <a:avLst/>
          </a:prstGeom>
        </p:spPr>
        <p:txBody>
          <a:bodyPr vert="horz" lIns="95105" tIns="47554" rIns="95105" bIns="4755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0BDB6A-396C-4A62-AADC-40E5948D6121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7384"/>
            <a:ext cx="4160520" cy="366571"/>
          </a:xfrm>
          <a:prstGeom prst="rect">
            <a:avLst/>
          </a:prstGeom>
        </p:spPr>
        <p:txBody>
          <a:bodyPr vert="horz" lIns="95105" tIns="47554" rIns="95105" bIns="4755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7384"/>
            <a:ext cx="4160520" cy="366571"/>
          </a:xfrm>
          <a:prstGeom prst="rect">
            <a:avLst/>
          </a:prstGeom>
        </p:spPr>
        <p:txBody>
          <a:bodyPr vert="horz" wrap="square" lIns="95105" tIns="47554" rIns="95105" bIns="47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52E531-1716-4577-83E2-1814263B0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6571"/>
          </a:xfrm>
          <a:prstGeom prst="rect">
            <a:avLst/>
          </a:prstGeom>
        </p:spPr>
        <p:txBody>
          <a:bodyPr vert="horz" lIns="95105" tIns="47554" rIns="95105" bIns="4755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6571"/>
          </a:xfrm>
          <a:prstGeom prst="rect">
            <a:avLst/>
          </a:prstGeom>
        </p:spPr>
        <p:txBody>
          <a:bodyPr vert="horz" lIns="95105" tIns="47554" rIns="95105" bIns="4755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4A55EC-1300-4936-BDFB-6741522DDC76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3388" y="546100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05" tIns="47554" rIns="95105" bIns="4755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940"/>
            <a:ext cx="7680960" cy="3292899"/>
          </a:xfrm>
          <a:prstGeom prst="rect">
            <a:avLst/>
          </a:prstGeom>
        </p:spPr>
        <p:txBody>
          <a:bodyPr vert="horz" lIns="95105" tIns="47554" rIns="95105" bIns="475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384"/>
            <a:ext cx="4160520" cy="366571"/>
          </a:xfrm>
          <a:prstGeom prst="rect">
            <a:avLst/>
          </a:prstGeom>
        </p:spPr>
        <p:txBody>
          <a:bodyPr vert="horz" lIns="95105" tIns="47554" rIns="95105" bIns="4755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7384"/>
            <a:ext cx="4160520" cy="366571"/>
          </a:xfrm>
          <a:prstGeom prst="rect">
            <a:avLst/>
          </a:prstGeom>
        </p:spPr>
        <p:txBody>
          <a:bodyPr vert="horz" wrap="square" lIns="95105" tIns="47554" rIns="95105" bIns="47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1F8E89-726D-4E79-BF90-D0C61D4F1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Exam next Friday!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72" indent="-29383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6949" indent="-23407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730" indent="-23407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8168" indent="-23407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6268" indent="-23407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4368" indent="-23407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72467" indent="-23407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0566" indent="-23407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78E58-7552-457F-9074-3478C642DEA2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1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One approach:  </a:t>
            </a:r>
            <a:br>
              <a:rPr lang="en-US" dirty="0" smtClean="0"/>
            </a:br>
            <a:r>
              <a:rPr lang="en-US" dirty="0" smtClean="0"/>
              <a:t>   repeat</a:t>
            </a:r>
          </a:p>
          <a:p>
            <a:r>
              <a:rPr lang="en-US" dirty="0" smtClean="0"/>
              <a:t>         Go</a:t>
            </a:r>
            <a:r>
              <a:rPr lang="en-US" baseline="0" dirty="0" smtClean="0"/>
              <a:t> to right end; replace a 1 with a blank, </a:t>
            </a:r>
          </a:p>
          <a:p>
            <a:r>
              <a:rPr lang="en-US" baseline="0" dirty="0" smtClean="0"/>
              <a:t>              checking to make sure there is a 1 on left end as we go.</a:t>
            </a:r>
          </a:p>
          <a:p>
            <a:r>
              <a:rPr lang="en-US" baseline="0" dirty="0" smtClean="0"/>
              <a:t>         back to left end, replace 1 with a blank</a:t>
            </a:r>
          </a:p>
          <a:p>
            <a:r>
              <a:rPr lang="en-US" baseline="0" dirty="0" smtClean="0"/>
              <a:t>   until no more 1's on one side or the other. </a:t>
            </a:r>
          </a:p>
          <a:p>
            <a:r>
              <a:rPr lang="en-US" baseline="0" dirty="0" smtClean="0"/>
              <a:t>   If extra 1's on left, eliminate the ;</a:t>
            </a:r>
          </a:p>
          <a:p>
            <a:r>
              <a:rPr lang="en-US" baseline="0" dirty="0" smtClean="0"/>
              <a:t>   If extra 1's on right, eliminate all of them.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      </a:t>
            </a: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BC0268-DD3D-4616-A0B9-C3B2E1A56BCC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5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BC0268-DD3D-4616-A0B9-C3B2E1A56BCC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5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This is a start.  If there is time, fill in more before class.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34E0C6-8E53-448D-95B3-4E71A9116194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1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Let's look at the difference between a macro and a subroutine.</a:t>
            </a:r>
          </a:p>
          <a:p>
            <a:endParaRPr lang="en-US" dirty="0" smtClean="0"/>
          </a:p>
          <a:p>
            <a:r>
              <a:rPr lang="en-US" dirty="0" smtClean="0"/>
              <a:t>In C, #define vs. function definition.</a:t>
            </a:r>
          </a:p>
          <a:p>
            <a:endParaRPr lang="en-US" dirty="0" smtClean="0"/>
          </a:p>
          <a:p>
            <a:r>
              <a:rPr lang="en-US" dirty="0" smtClean="0"/>
              <a:t>In Scheme, lambda vs define-syntax.</a:t>
            </a:r>
          </a:p>
          <a:p>
            <a:endParaRPr lang="en-US" dirty="0" smtClean="0"/>
          </a:p>
          <a:p>
            <a:r>
              <a:rPr lang="en-US" dirty="0" smtClean="0"/>
              <a:t>Many assemblers are macro-assemblers, allowing the user to create macros.</a:t>
            </a:r>
          </a:p>
          <a:p>
            <a:r>
              <a:rPr lang="en-US" dirty="0" smtClean="0"/>
              <a:t>In MIPS assembly language, I believe move is a macro</a:t>
            </a:r>
          </a:p>
          <a:p>
            <a:r>
              <a:rPr lang="en-US" dirty="0" smtClean="0"/>
              <a:t>(out of my league here)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DF20E8-9DCA-4D1C-BEB7-7AF66CF7556B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9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There is an </a:t>
            </a:r>
            <a:r>
              <a:rPr lang="en-US" dirty="0" err="1" smtClean="0"/>
              <a:t>Mx</a:t>
            </a:r>
            <a:r>
              <a:rPr lang="en-US" dirty="0" smtClean="0"/>
              <a:t> for each x</a:t>
            </a:r>
            <a:r>
              <a:rPr lang="en-US" dirty="0" smtClean="0">
                <a:sym typeface="Symbol" panose="05050102010706020507" pitchFamily="18" charset="2"/>
              </a:rPr>
              <a:t>.  </a:t>
            </a:r>
            <a:r>
              <a:rPr lang="en-US" dirty="0" smtClean="0"/>
              <a:t> To implement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 requires two TM moves. </a:t>
            </a:r>
            <a:r>
              <a:rPr lang="en-US" dirty="0" smtClean="0">
                <a:sym typeface="Symbol" panose="05050102010706020507" pitchFamily="18" charset="2"/>
              </a:rPr>
              <a:t>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=  (s', x, </a:t>
            </a:r>
            <a:r>
              <a:rPr lang="en-US" dirty="0" smtClean="0">
                <a:sym typeface="Symbol" panose="05050102010706020507" pitchFamily="18" charset="2"/>
              </a:rPr>
              <a:t>), </a:t>
            </a:r>
            <a:r>
              <a:rPr lang="en-US" dirty="0" smtClean="0"/>
              <a:t>(</a:t>
            </a:r>
            <a:r>
              <a:rPr lang="en-US" i="1" dirty="0" smtClean="0"/>
              <a:t>s'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 =  (s, z, </a:t>
            </a:r>
            <a:r>
              <a:rPr lang="en-US" dirty="0" smtClean="0">
                <a:sym typeface="Symbol" panose="05050102010706020507" pitchFamily="18" charset="2"/>
              </a:rPr>
              <a:t>)</a:t>
            </a: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2F1DB0-09BD-4A2F-9491-1F6BF9043B15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02" indent="-171402">
              <a:buFont typeface="Arial" panose="020B0604020202020204" pitchFamily="34" charset="0"/>
              <a:buChar char="•"/>
            </a:pPr>
            <a:r>
              <a:rPr lang="en-US" baseline="0" dirty="0" smtClean="0"/>
              <a:t>Run M1 then M2.  If either fails to halt, so does the composite machine.</a:t>
            </a:r>
          </a:p>
          <a:p>
            <a:pPr marL="171402" indent="-171402">
              <a:buFont typeface="Arial" panose="020B0604020202020204" pitchFamily="34" charset="0"/>
              <a:buChar char="•"/>
            </a:pPr>
            <a:r>
              <a:rPr lang="en-US" baseline="0" dirty="0" smtClean="0"/>
              <a:t>Run M1; if it halts, check condition (usually look for a specific character under the tape head). If true, run M2.  If M1 does not halt or if condition is true and M2 does not halt, composite machine does not halt.</a:t>
            </a: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DF19E1-3350-4F06-8CC3-B41E15461DF5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7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5CDA56-C19F-4EE4-BDC6-EE94312366E2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4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Two ways to implement "variable </a:t>
            </a:r>
            <a:r>
              <a:rPr lang="en-US" dirty="0" smtClean="0"/>
              <a:t>assignment":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243584" indent="-243584">
              <a:buFontTx/>
              <a:buAutoNum type="arabicPeriod"/>
              <a:defRPr/>
            </a:pPr>
            <a:r>
              <a:rPr lang="en-US" dirty="0" smtClean="0"/>
              <a:t>Use an area of the tape at the left or right end as a "scratchpad".</a:t>
            </a:r>
          </a:p>
          <a:p>
            <a:pPr marL="243584" indent="-243584">
              <a:buFontTx/>
              <a:buAutoNum type="arabicPeriod"/>
              <a:defRPr/>
            </a:pPr>
            <a:r>
              <a:rPr lang="en-US" dirty="0" smtClean="0"/>
              <a:t>Have a bunch of duplicate sets of states, each representing "holding" a different tape symbol (usually an input symbol).</a:t>
            </a: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50CC0E-2A3E-4FB7-8AC6-21DC81DE6FF8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9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BD516C-37AB-4481-AD5F-857FC9810942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21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A10639-852F-472D-B052-3CDB6609CAEA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3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292" indent="-29051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3630" indent="-2324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6749" indent="-2324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3189" indent="-2324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1289" indent="-2324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389" indent="-2324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7488" indent="-2324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587" indent="-2324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60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FE7B62-45BB-44E4-8BA2-C59A3619CEDA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29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A31B45-3CF4-4E0B-9908-C441AB042EB6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3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       0  This is not correct, but kind of on the </a:t>
            </a:r>
            <a:r>
              <a:rPr lang="en-US" smtClean="0"/>
              <a:t>right track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baseline="0" dirty="0" err="1" smtClean="0"/>
              <a:t>L</a:t>
            </a:r>
            <a:r>
              <a:rPr lang="en-US" baseline="0" dirty="0" smtClean="0"/>
              <a:t>------</a:t>
            </a:r>
            <a:r>
              <a:rPr lang="en-US" baseline="0" dirty="0" smtClean="0">
                <a:sym typeface="Wingdings" panose="05000000000000000000" pitchFamily="2" charset="2"/>
              </a:rPr>
              <a:t> 1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|    \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|  1    \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|           |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V        /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0  ---/                                     L</a:t>
            </a:r>
            <a:r>
              <a:rPr lang="en-US" baseline="-25000" dirty="0" smtClean="0">
                <a:sym typeface="Wingdings" panose="05000000000000000000" pitchFamily="2" charset="2"/>
              </a:rPr>
              <a:t>0,b</a:t>
            </a:r>
            <a:r>
              <a:rPr lang="en-US" baseline="0" dirty="0" smtClean="0">
                <a:sym typeface="Wingdings" panose="05000000000000000000" pitchFamily="2" charset="2"/>
              </a:rPr>
              <a:t>1</a:t>
            </a: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A31B45-3CF4-4E0B-9908-C441AB042EB6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27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590" indent="-2852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907" indent="-22818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269" indent="-22818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633" indent="-22818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994" indent="-2281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359" indent="-2281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2721" indent="-2281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085" indent="-2281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088DC0-2A3D-4157-A318-B2280B90B0B4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73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7DFFEE-25CC-41BF-8512-8068E796688D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507065-9309-4C2D-B088-379249EC8EBD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19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Another term that is sometimes used tfor this concept is "recursively enumerable"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C9A6B-DC40-4785-957B-AA98D7277521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2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E0D006-C912-49D5-9791-E9DEF51A3D18}" type="slidenum">
              <a:rPr lang="en-US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22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1048AF-C346-44E6-80E5-6A4ABB7352A9}" type="slidenum">
              <a:rPr lang="en-US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2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F8E89-726D-4E79-BF90-D0C61D4F1F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7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12" indent="-29881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2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3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447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5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6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7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8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235E1A-13E1-42C1-AFD6-4F1B0024B34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12" indent="-29881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2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3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447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5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6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7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8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56DB8-199D-4C7F-821F-DA7055651639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4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12" indent="-29881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2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3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447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5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6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7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8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740FB1-A3FD-4DC5-9AED-36449D309CDD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21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9BFD17-48FA-4DDE-9F94-32D9F8668029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There is an error in this slide</a:t>
            </a:r>
            <a:r>
              <a:rPr lang="en-US" baseline="0" dirty="0" smtClean="0"/>
              <a:t> but it is a picture that is hard to fix.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top, second line, should be (q, epsilon, blank, </a:t>
            </a:r>
            <a:r>
              <a:rPr lang="en-US" baseline="0" dirty="0" err="1" smtClean="0"/>
              <a:t>abbb</a:t>
            </a:r>
            <a:r>
              <a:rPr lang="en-US" baseline="0" dirty="0" smtClean="0"/>
              <a:t>),  not </a:t>
            </a:r>
            <a:r>
              <a:rPr lang="en-US" baseline="0" dirty="0" err="1" smtClean="0"/>
              <a:t>aabb</a:t>
            </a:r>
            <a:r>
              <a:rPr lang="en-US" baseline="0" smtClean="0"/>
              <a:t>.</a:t>
            </a: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113194-1F72-47AE-A218-39BBD3F82B27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67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FD9A14-6AC4-4A2F-A967-0CE94CE2012A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BA47-C690-45D6-A9E3-BC9ADDFE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6A1D-F253-4205-926E-0556682ED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3649-2389-404E-A898-C1B346D45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3FD1-6CEA-4612-8746-2953DDA79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3477-707C-4C7C-8DEE-C2ADA0CE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FDAB-563E-4F6F-8169-F501A1BA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58F2-F758-4CD1-9CAA-469AEE41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D0C69-57BA-4D73-ABE3-B3A1A7B2C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B2E3-C9D0-467E-AD74-675A085D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0558-B70F-4B19-B55F-9AB4A8A7D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B541-9676-45F5-BF62-258DD16D7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25533AA-A332-4DAB-AB14-DA7BB68E9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81000" y="1905000"/>
            <a:ext cx="876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TM Design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Macro Language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smtClean="0">
                <a:solidFill>
                  <a:schemeClr val="tx2"/>
                </a:solidFill>
              </a:rPr>
              <a:t>D and SD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120775"/>
            <a:ext cx="8610600" cy="14700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MA/CSSE 474</a:t>
            </a:r>
          </a:p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Theory of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Exercise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2116" y="1395515"/>
            <a:ext cx="8529484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If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m</a:t>
            </a:r>
            <a:r>
              <a:rPr lang="en-US" dirty="0" smtClean="0"/>
              <a:t> are non-negative integers,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monus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(n, m) </a:t>
            </a:r>
            <a:r>
              <a:rPr lang="en-US" i="1" dirty="0" smtClean="0"/>
              <a:t>is defined to be n – 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i="1" dirty="0" smtClean="0"/>
              <a:t>n</a:t>
            </a:r>
            <a:r>
              <a:rPr lang="en-US" dirty="0" smtClean="0"/>
              <a:t> &gt; </a:t>
            </a:r>
            <a:r>
              <a:rPr lang="en-US" i="1" dirty="0" smtClean="0"/>
              <a:t>m</a:t>
            </a:r>
            <a:r>
              <a:rPr lang="en-US" dirty="0" smtClean="0"/>
              <a:t>, and 0 if </a:t>
            </a:r>
            <a:r>
              <a:rPr lang="en-US" i="1" dirty="0" smtClean="0"/>
              <a:t>n</a:t>
            </a:r>
            <a:r>
              <a:rPr lang="en-US" dirty="0" smtClean="0"/>
              <a:t> ≤ </a:t>
            </a:r>
            <a:r>
              <a:rPr lang="en-US" i="1" dirty="0" smtClean="0"/>
              <a:t>m</a:t>
            </a:r>
            <a:r>
              <a:rPr lang="en-US" dirty="0" smtClean="0"/>
              <a:t>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dirty="0"/>
          </a:p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Draw the diagram for a TM M whose input 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;1</a:t>
            </a:r>
            <a:r>
              <a:rPr lang="en-US" b="1" baseline="30000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dirty="0" smtClean="0"/>
              <a:t> and whose output 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5">
                    <a:lumMod val="50000"/>
                  </a:schemeClr>
                </a:solidFill>
              </a:rPr>
              <a:t>monus(n, m)</a:t>
            </a:r>
            <a:r>
              <a:rPr lang="en-US" baseline="30000" dirty="0" smtClean="0"/>
              <a:t> </a:t>
            </a:r>
            <a:r>
              <a:rPr lang="en-US" dirty="0" smtClean="0"/>
              <a:t>.  When M halts, the read/write head should be positioned on the blank before the first 1.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dirty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30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(not </a:t>
            </a:r>
            <a:r>
              <a:rPr lang="en-US" dirty="0" smtClean="0"/>
              <a:t>used </a:t>
            </a:r>
            <a:r>
              <a:rPr lang="en-US" dirty="0" smtClean="0"/>
              <a:t>in class 2016)Exercise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A TM to recognize { </a:t>
            </a:r>
            <a:r>
              <a:rPr lang="en-US" dirty="0" err="1" smtClean="0"/>
              <a:t>ww</a:t>
            </a:r>
            <a:r>
              <a:rPr lang="en-US" baseline="30000" dirty="0" err="1" smtClean="0"/>
              <a:t>R</a:t>
            </a:r>
            <a:r>
              <a:rPr lang="en-US" dirty="0" smtClean="0"/>
              <a:t> : w </a:t>
            </a:r>
            <a:r>
              <a:rPr lang="en-US" dirty="0" smtClean="0">
                <a:sym typeface="Symbol" panose="05050102010706020507" pitchFamily="18" charset="2"/>
              </a:rPr>
              <a:t> {a, b}* }.</a:t>
            </a:r>
            <a:endParaRPr lang="en-US" baseline="300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If the input string is in the language, the machine should halt with y as its current tape symbol 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If not, it should halt with n as its current tape symbol. 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The final symbols on the rest of the tape may be anything.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361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Solution to this </a:t>
            </a:r>
            <a:r>
              <a:rPr lang="en-US" dirty="0" smtClean="0"/>
              <a:t>Exercise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Look at this after you try it.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A </a:t>
            </a:r>
            <a:r>
              <a:rPr lang="en-US" sz="2000" dirty="0" smtClean="0"/>
              <a:t>TM to recognize </a:t>
            </a:r>
            <a:r>
              <a:rPr lang="en-US" sz="2000" dirty="0" err="1" smtClean="0"/>
              <a:t>ww</a:t>
            </a:r>
            <a:r>
              <a:rPr lang="en-US" sz="2000" baseline="30000" dirty="0" err="1" smtClean="0"/>
              <a:t>R</a:t>
            </a:r>
            <a:r>
              <a:rPr lang="en-US" sz="2000" dirty="0" smtClean="0"/>
              <a:t>, where w </a:t>
            </a:r>
            <a:r>
              <a:rPr lang="en-US" sz="2000" dirty="0" smtClean="0">
                <a:sym typeface="Symbol" panose="05050102010706020507" pitchFamily="18" charset="2"/>
              </a:rPr>
              <a:t> {a, b}*  (beginning of a solution)</a:t>
            </a:r>
          </a:p>
          <a:p>
            <a:pPr eaLnBrk="1" hangingPunct="1"/>
            <a:endParaRPr lang="en-US" sz="2000" baseline="30000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 smtClean="0">
                <a:sym typeface="Symbol" panose="05050102010706020507" pitchFamily="18" charset="2"/>
              </a:rPr>
              <a:t>New tape symbols:  A, B:</a:t>
            </a:r>
          </a:p>
          <a:p>
            <a:pPr eaLnBrk="1" hangingPunct="1"/>
            <a:endParaRPr lang="en-US" sz="2000" baseline="30000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 smtClean="0">
                <a:sym typeface="Symbol" panose="05050102010706020507" pitchFamily="18" charset="2"/>
              </a:rPr>
              <a:t>(1,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anose="05050102010706020507" pitchFamily="18" charset="2"/>
              </a:rPr>
              <a:t> (2,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</a:t>
            </a:r>
          </a:p>
          <a:p>
            <a:pPr eaLnBrk="1" hangingPunct="1"/>
            <a:r>
              <a:rPr lang="en-US" sz="2000" dirty="0" smtClean="0">
                <a:sym typeface="Symbol" panose="05050102010706020507" pitchFamily="18" charset="2"/>
              </a:rPr>
              <a:t>(2,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anose="05050102010706020507" pitchFamily="18" charset="2"/>
              </a:rPr>
              <a:t> (3,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   3 is a  halting state</a:t>
            </a:r>
            <a:br>
              <a:rPr lang="en-US" sz="2000" dirty="0" smtClean="0"/>
            </a:br>
            <a:r>
              <a:rPr lang="en-US" sz="2000" dirty="0" smtClean="0"/>
              <a:t>(2, a) </a:t>
            </a:r>
            <a:r>
              <a:rPr lang="en-US" sz="2000" dirty="0" smtClean="0">
                <a:sym typeface="Symbol" panose="05050102010706020507" pitchFamily="18" charset="2"/>
              </a:rPr>
              <a:t> (4,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/>
              <a:t>A,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  </a:t>
            </a:r>
          </a:p>
          <a:p>
            <a:pPr eaLnBrk="1" hangingPunct="1"/>
            <a:r>
              <a:rPr lang="en-US" sz="2000" dirty="0" smtClean="0"/>
              <a:t>(4, a)</a:t>
            </a:r>
            <a:r>
              <a:rPr lang="en-US" sz="2000" dirty="0" smtClean="0">
                <a:sym typeface="Symbol" panose="05050102010706020507" pitchFamily="18" charset="2"/>
              </a:rPr>
              <a:t>  (4,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/>
              <a:t>a,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 </a:t>
            </a:r>
          </a:p>
          <a:p>
            <a:pPr eaLnBrk="1" hangingPunct="1"/>
            <a:r>
              <a:rPr lang="en-US" sz="2000" dirty="0" smtClean="0"/>
              <a:t>(4, b)</a:t>
            </a:r>
            <a:r>
              <a:rPr lang="en-US" sz="2000" dirty="0" smtClean="0">
                <a:sym typeface="Symbol" panose="05050102010706020507" pitchFamily="18" charset="2"/>
              </a:rPr>
              <a:t>  (4,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/>
              <a:t>b,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 </a:t>
            </a:r>
          </a:p>
          <a:p>
            <a:pPr eaLnBrk="1" hangingPunct="1"/>
            <a:r>
              <a:rPr lang="en-US" sz="2000" dirty="0" smtClean="0"/>
              <a:t>(4,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anose="05050102010706020507" pitchFamily="18" charset="2"/>
              </a:rPr>
              <a:t> (5,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</a:t>
            </a:r>
            <a:r>
              <a:rPr lang="en-US" sz="2000" dirty="0" smtClean="0"/>
              <a:t>) </a:t>
            </a:r>
          </a:p>
          <a:p>
            <a:pPr eaLnBrk="1" hangingPunct="1"/>
            <a:r>
              <a:rPr lang="en-US" sz="2000" dirty="0" smtClean="0"/>
              <a:t>(4, A) </a:t>
            </a:r>
            <a:r>
              <a:rPr lang="en-US" sz="2000" dirty="0" smtClean="0">
                <a:sym typeface="Symbol" panose="05050102010706020507" pitchFamily="18" charset="2"/>
              </a:rPr>
              <a:t> (5, A, </a:t>
            </a:r>
            <a:r>
              <a:rPr lang="en-US" sz="2000" dirty="0" smtClean="0"/>
              <a:t>)</a:t>
            </a:r>
          </a:p>
          <a:p>
            <a:pPr eaLnBrk="1" hangingPunct="1"/>
            <a:endParaRPr lang="en-US" sz="1600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402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TMs are complicated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and </a:t>
            </a:r>
            <a:r>
              <a:rPr lang="en-US" i="1" dirty="0" smtClean="0"/>
              <a:t>very </a:t>
            </a:r>
            <a:r>
              <a:rPr lang="en-US" dirty="0" smtClean="0"/>
              <a:t>low-level!</a:t>
            </a:r>
          </a:p>
          <a:p>
            <a:r>
              <a:rPr lang="en-US" dirty="0" smtClean="0"/>
              <a:t>We need higher-level "abbreviations".</a:t>
            </a:r>
          </a:p>
          <a:p>
            <a:pPr lvl="1"/>
            <a:r>
              <a:rPr lang="en-US" dirty="0" smtClean="0"/>
              <a:t>Macros</a:t>
            </a:r>
          </a:p>
          <a:p>
            <a:pPr lvl="1"/>
            <a:r>
              <a:rPr lang="en-US" dirty="0" smtClean="0"/>
              <a:t>Subroutines</a:t>
            </a:r>
          </a:p>
        </p:txBody>
      </p:sp>
    </p:spTree>
    <p:extLst>
      <p:ext uri="{BB962C8B-B14F-4D97-AF65-F5344CB8AC3E}">
        <p14:creationId xmlns:p14="http://schemas.microsoft.com/office/powerpoint/2010/main" val="16419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400" b="1">
                <a:solidFill>
                  <a:schemeClr val="tx2"/>
                </a:solidFill>
              </a:rPr>
              <a:t>A Macro language for Turing Machines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(1) Define some basic machines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Symbol writing machines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define </a:t>
            </a:r>
            <a:r>
              <a:rPr lang="en-US" sz="2200" i="1" dirty="0" err="1"/>
              <a:t>M</a:t>
            </a:r>
            <a:r>
              <a:rPr lang="en-US" sz="2200" i="1" baseline="-25000" dirty="0" err="1"/>
              <a:t>x</a:t>
            </a:r>
            <a:r>
              <a:rPr lang="en-US" sz="2200" dirty="0"/>
              <a:t>, </a:t>
            </a:r>
            <a:r>
              <a:rPr lang="en-US" sz="2200" dirty="0" smtClean="0"/>
              <a:t>written as  </a:t>
            </a:r>
            <a:r>
              <a:rPr lang="en-US" sz="2200" dirty="0"/>
              <a:t>just </a:t>
            </a:r>
            <a:r>
              <a:rPr lang="en-US" sz="2200" i="1" dirty="0"/>
              <a:t>x</a:t>
            </a:r>
            <a:r>
              <a:rPr lang="en-US" sz="2200" dirty="0"/>
              <a:t>, to be a machine that writes </a:t>
            </a:r>
            <a:r>
              <a:rPr lang="en-US" sz="2200" i="1" dirty="0"/>
              <a:t>x</a:t>
            </a:r>
            <a:r>
              <a:rPr lang="en-US" sz="2200" dirty="0" smtClean="0"/>
              <a:t>. Read-write head ends up in original position.</a:t>
            </a:r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 smtClean="0"/>
              <a:t>Head-moving </a:t>
            </a:r>
            <a:r>
              <a:rPr lang="en-US" sz="2200" dirty="0"/>
              <a:t>machines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200" dirty="0"/>
              <a:t>R: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) =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</a:t>
            </a:r>
            <a:r>
              <a:rPr lang="en-US" sz="2200" dirty="0"/>
              <a:t>)</a:t>
            </a:r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200" dirty="0"/>
              <a:t>L: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) =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</a:t>
            </a:r>
            <a:r>
              <a:rPr lang="en-US" sz="2200" dirty="0"/>
              <a:t>)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Machines that simply halt: 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h</a:t>
            </a:r>
            <a:r>
              <a:rPr lang="en-US" sz="2200" dirty="0"/>
              <a:t>, 	which simply halts (don't care whether it accepts).  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n</a:t>
            </a:r>
            <a:r>
              <a:rPr lang="en-US" sz="2200" dirty="0"/>
              <a:t>, 	which halts and rejects.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y</a:t>
            </a:r>
            <a:r>
              <a:rPr lang="en-US" sz="2200" dirty="0"/>
              <a:t>, 	which halts and accepts.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3021636"/>
            <a:ext cx="2971800" cy="212365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You need to learn </a:t>
            </a:r>
            <a:r>
              <a:rPr lang="en-US" sz="2200" dirty="0" smtClean="0"/>
              <a:t>(but not memorize) this </a:t>
            </a:r>
            <a:r>
              <a:rPr lang="en-US" sz="2200" dirty="0" smtClean="0"/>
              <a:t>simple language.  I  will use it and I expect you to use it on HW and tests.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01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Next we need to describe how to: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Check the tape and branch based on what character </a:t>
            </a:r>
          </a:p>
          <a:p>
            <a:pPr eaLnBrk="1" hangingPunct="1"/>
            <a:r>
              <a:rPr lang="en-US" sz="2400" dirty="0"/>
              <a:t>      we see, and 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Combine the basic machines to form larger ones.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To do this, we need two forms: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dirty="0"/>
              <a:t>● 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dirty="0"/>
              <a:t>● 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  &lt;</a:t>
            </a:r>
            <a:r>
              <a:rPr lang="en-US" sz="2400" i="1" dirty="0"/>
              <a:t>condition</a:t>
            </a:r>
            <a:r>
              <a:rPr lang="en-US" sz="2400" dirty="0"/>
              <a:t>&gt;     </a:t>
            </a:r>
            <a:r>
              <a:rPr lang="en-US" sz="2400" i="1" dirty="0"/>
              <a:t>M</a:t>
            </a:r>
            <a:r>
              <a:rPr lang="en-US" sz="2400" baseline="-25000" dirty="0"/>
              <a:t>2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Checking Inputs and Combining Machines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1752600" y="5410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Turing Machines Macros Cont'd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Example: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         &gt;</a:t>
            </a:r>
            <a:r>
              <a:rPr lang="en-US" sz="2200" i="1"/>
              <a:t>M</a:t>
            </a:r>
            <a:r>
              <a:rPr lang="en-US" sz="2200" baseline="-25000"/>
              <a:t>1</a:t>
            </a:r>
            <a:r>
              <a:rPr lang="en-US" sz="2200"/>
              <a:t>     </a:t>
            </a:r>
            <a:r>
              <a:rPr lang="en-US" sz="1600">
                <a:latin typeface="Courier New" panose="02070309020205020404" pitchFamily="49" charset="0"/>
              </a:rPr>
              <a:t>a</a:t>
            </a:r>
            <a:r>
              <a:rPr lang="en-US" sz="2200"/>
              <a:t>     </a:t>
            </a:r>
            <a:r>
              <a:rPr lang="en-US" sz="2200" i="1"/>
              <a:t>M</a:t>
            </a:r>
            <a:r>
              <a:rPr lang="en-US" sz="2200" baseline="-25000"/>
              <a:t>2</a:t>
            </a:r>
          </a:p>
          <a:p>
            <a:pPr eaLnBrk="1" hangingPunct="1"/>
            <a:r>
              <a:rPr lang="en-US" sz="2200"/>
              <a:t>           </a:t>
            </a:r>
            <a:r>
              <a:rPr lang="en-US" sz="1600">
                <a:latin typeface="Courier New" panose="02070309020205020404" pitchFamily="49" charset="0"/>
              </a:rPr>
              <a:t>b</a:t>
            </a:r>
            <a:r>
              <a:rPr lang="en-US" sz="2200"/>
              <a:t>  </a:t>
            </a:r>
          </a:p>
          <a:p>
            <a:pPr eaLnBrk="1" hangingPunct="1"/>
            <a:r>
              <a:rPr lang="en-US" sz="2200"/>
              <a:t>    </a:t>
            </a:r>
          </a:p>
          <a:p>
            <a:pPr eaLnBrk="1" hangingPunct="1"/>
            <a:r>
              <a:rPr lang="en-US" sz="2200"/>
              <a:t>           </a:t>
            </a:r>
            <a:r>
              <a:rPr lang="en-US" sz="2200" i="1"/>
              <a:t>M</a:t>
            </a:r>
            <a:r>
              <a:rPr lang="en-US" sz="2200" baseline="-25000"/>
              <a:t>3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  <a:p>
            <a:pPr eaLnBrk="1" hangingPunct="1"/>
            <a:r>
              <a:rPr lang="en-US"/>
              <a:t>● </a:t>
            </a:r>
            <a:r>
              <a:rPr lang="en-US" sz="2200"/>
              <a:t>Start in the start state of </a:t>
            </a:r>
            <a:r>
              <a:rPr lang="en-US" sz="2200" i="1"/>
              <a:t>M</a:t>
            </a:r>
            <a:r>
              <a:rPr lang="en-US" sz="2200" baseline="-25000"/>
              <a:t>1</a:t>
            </a:r>
            <a:r>
              <a:rPr lang="en-US" sz="2200"/>
              <a:t>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Compute until </a:t>
            </a:r>
            <a:r>
              <a:rPr lang="en-US" sz="2200" i="1"/>
              <a:t>M</a:t>
            </a:r>
            <a:r>
              <a:rPr lang="en-US" sz="2200" baseline="-25000"/>
              <a:t>1</a:t>
            </a:r>
            <a:r>
              <a:rPr lang="en-US" sz="2200"/>
              <a:t> reaches a halt state.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Examine the tape and take the appropriate transition.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Start in the start state of the next machine, etc.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Halt if any component reaches a halt state and has no place </a:t>
            </a:r>
          </a:p>
          <a:p>
            <a:pPr eaLnBrk="1" hangingPunct="1"/>
            <a:r>
              <a:rPr lang="en-US" sz="2200"/>
              <a:t>   to go.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If any component fails to halt, then the entire machine may fail </a:t>
            </a:r>
          </a:p>
          <a:p>
            <a:pPr eaLnBrk="1" hangingPunct="1"/>
            <a:r>
              <a:rPr lang="en-US" sz="2200"/>
              <a:t>   to halt.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2286000" y="198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21336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838200" y="685800"/>
            <a:ext cx="807720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/>
              <a:t>            </a:t>
            </a:r>
            <a:r>
              <a:rPr lang="en-US" sz="1200">
                <a:latin typeface="Courier New" panose="02070309020205020404" pitchFamily="49" charset="0"/>
              </a:rPr>
              <a:t>a</a:t>
            </a:r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             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 	      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, </a:t>
            </a:r>
            <a:r>
              <a:rPr lang="en-US" sz="1200">
                <a:latin typeface="Courier New" panose="02070309020205020404" pitchFamily="49" charset="0"/>
              </a:rPr>
              <a:t>b</a:t>
            </a:r>
            <a:r>
              <a:rPr lang="en-US" sz="1600"/>
              <a:t>	 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            </a:t>
            </a:r>
            <a:r>
              <a:rPr lang="en-US" sz="1200">
                <a:latin typeface="Courier New" panose="02070309020205020404" pitchFamily="49" charset="0"/>
              </a:rPr>
              <a:t>b</a:t>
            </a:r>
          </a:p>
          <a:p>
            <a:pPr eaLnBrk="1" hangingPunct="1"/>
            <a:r>
              <a:rPr lang="en-US"/>
              <a:t>      								</a:t>
            </a:r>
            <a:endParaRPr lang="en-US" i="1"/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</a:t>
            </a:r>
            <a:r>
              <a:rPr lang="en-US" sz="1200"/>
              <a:t>all elems of </a:t>
            </a:r>
            <a:r>
              <a:rPr lang="en-US" sz="1200">
                <a:sym typeface="Symbol" panose="05050102010706020507" pitchFamily="18" charset="2"/>
              </a:rPr>
              <a:t> </a:t>
            </a:r>
            <a:r>
              <a:rPr lang="en-US"/>
              <a:t>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	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   					        		or</a:t>
            </a:r>
          </a:p>
          <a:p>
            <a:pPr eaLnBrk="1" hangingPunct="1"/>
            <a:r>
              <a:rPr lang="en-US"/>
              <a:t> 					     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 b="1"/>
              <a:t>Variables</a:t>
            </a:r>
            <a:endParaRPr lang="en-US"/>
          </a:p>
          <a:p>
            <a:pPr eaLnBrk="1" hangingPunct="1"/>
            <a:r>
              <a:rPr lang="en-US"/>
              <a:t>      					 	  		</a:t>
            </a:r>
            <a:endParaRPr lang="en-US" i="1"/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</a:t>
            </a:r>
            <a:r>
              <a:rPr lang="en-US" sz="1200"/>
              <a:t>all elems of </a:t>
            </a:r>
            <a:r>
              <a:rPr lang="en-US" sz="1200">
                <a:sym typeface="Symbol" panose="05050102010706020507" pitchFamily="18" charset="2"/>
              </a:rPr>
              <a:t>  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</a:t>
            </a:r>
            <a:r>
              <a:rPr lang="en-US" sz="1200" i="1"/>
              <a:t>x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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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  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       </a:t>
            </a:r>
            <a:r>
              <a:rPr lang="en-US" sz="1200"/>
              <a:t>except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		and </a:t>
            </a:r>
            <a:r>
              <a:rPr lang="en-US" sz="1200" i="1"/>
              <a:t>x</a:t>
            </a:r>
            <a:r>
              <a:rPr lang="en-US" sz="1200"/>
              <a:t> takes on the value of </a:t>
            </a:r>
          </a:p>
          <a:p>
            <a:pPr eaLnBrk="1" hangingPunct="1"/>
            <a:r>
              <a:rPr lang="en-US" sz="1200"/>
              <a:t>			             	 the current square</a:t>
            </a:r>
          </a:p>
          <a:p>
            <a:pPr eaLnBrk="1" hangingPunct="1"/>
            <a:r>
              <a:rPr lang="en-US"/>
              <a:t>           						  		</a:t>
            </a:r>
            <a:endParaRPr lang="en-US" i="1"/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, </a:t>
            </a:r>
            <a:r>
              <a:rPr lang="en-US" sz="1200">
                <a:latin typeface="Courier New" panose="02070309020205020404" pitchFamily="49" charset="0"/>
              </a:rPr>
              <a:t>b</a:t>
            </a:r>
            <a:r>
              <a:rPr lang="en-US"/>
              <a:t>        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</a:t>
            </a:r>
            <a:r>
              <a:rPr lang="en-US" sz="1200" i="1"/>
              <a:t>x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</a:t>
            </a:r>
            <a:r>
              <a:rPr lang="en-US" sz="1200"/>
              <a:t>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, </a:t>
            </a:r>
            <a:r>
              <a:rPr lang="en-US" sz="1200">
                <a:latin typeface="Courier New" panose="02070309020205020404" pitchFamily="49" charset="0"/>
              </a:rPr>
              <a:t>b</a:t>
            </a:r>
            <a:r>
              <a:rPr lang="en-US" sz="1200"/>
              <a:t> 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			     	</a:t>
            </a:r>
            <a:r>
              <a:rPr lang="en-US" sz="1200"/>
              <a:t>and </a:t>
            </a:r>
            <a:r>
              <a:rPr lang="en-US" sz="1200" i="1"/>
              <a:t>x</a:t>
            </a:r>
            <a:r>
              <a:rPr lang="en-US" sz="1200"/>
              <a:t> takes on the value of </a:t>
            </a:r>
          </a:p>
          <a:p>
            <a:pPr eaLnBrk="1" hangingPunct="1"/>
            <a:r>
              <a:rPr lang="en-US" sz="1200"/>
              <a:t>			             	the current square</a:t>
            </a:r>
          </a:p>
          <a:p>
            <a:pPr eaLnBrk="1" hangingPunct="1"/>
            <a:r>
              <a:rPr lang="en-US"/>
              <a:t>	</a:t>
            </a:r>
          </a:p>
          <a:p>
            <a:pPr eaLnBrk="1" hangingPunct="1"/>
            <a:r>
              <a:rPr lang="en-US"/>
              <a:t>					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</a:t>
            </a:r>
            <a:r>
              <a:rPr lang="en-US" sz="1200" i="1"/>
              <a:t>x</a:t>
            </a:r>
            <a:r>
              <a:rPr lang="en-US" sz="1200"/>
              <a:t> = </a:t>
            </a:r>
            <a:r>
              <a:rPr lang="en-US" sz="1200" i="1"/>
              <a:t>y</a:t>
            </a:r>
            <a:r>
              <a:rPr lang="en-US"/>
              <a:t>	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				</a:t>
            </a:r>
            <a:r>
              <a:rPr lang="en-US" sz="1200"/>
              <a:t>if </a:t>
            </a:r>
            <a:r>
              <a:rPr lang="en-US" sz="1200" i="1"/>
              <a:t>x</a:t>
            </a:r>
            <a:r>
              <a:rPr lang="en-US" sz="1200"/>
              <a:t> = </a:t>
            </a:r>
            <a:r>
              <a:rPr lang="en-US" sz="1200" i="1"/>
              <a:t>y</a:t>
            </a:r>
            <a:r>
              <a:rPr lang="en-US" sz="1200"/>
              <a:t> then take the transition</a:t>
            </a:r>
          </a:p>
          <a:p>
            <a:pPr eaLnBrk="1" hangingPunct="1"/>
            <a:endParaRPr lang="en-US" sz="1200"/>
          </a:p>
          <a:p>
            <a:pPr eaLnBrk="1" hangingPunct="1"/>
            <a:r>
              <a:rPr lang="en-US"/>
              <a:t>e.g.,    &gt; </a:t>
            </a:r>
            <a:r>
              <a:rPr lang="en-US" sz="1200" i="1"/>
              <a:t>x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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</a:t>
            </a:r>
            <a:r>
              <a:rPr lang="en-US" sz="1200">
                <a:latin typeface="Monotype Sorts" panose="05000000000000000000" pitchFamily="2" charset="2"/>
              </a:rPr>
              <a:t>q</a:t>
            </a:r>
            <a:r>
              <a:rPr lang="en-US"/>
              <a:t>      </a:t>
            </a:r>
            <a:r>
              <a:rPr lang="en-US" i="1"/>
              <a:t>Rx	</a:t>
            </a:r>
            <a:r>
              <a:rPr lang="en-US" sz="1200"/>
              <a:t>if the current square is not 	blank, go right and copy it.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More macros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295400" y="106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295400" y="129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5791200" y="129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12954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57912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12954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58674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12192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57912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>
            <a:off x="5791200" y="5486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1752600" y="6248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Blank/Non-blank Search Machines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67056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	Find the first blank square to </a:t>
            </a:r>
          </a:p>
          <a:p>
            <a:pPr eaLnBrk="1" hangingPunct="1"/>
            <a:r>
              <a:rPr lang="en-US" sz="2000"/>
              <a:t>				the right of the current square.</a:t>
            </a:r>
          </a:p>
          <a:p>
            <a:pPr eaLnBrk="1" hangingPunct="1"/>
            <a:r>
              <a:rPr lang="en-US" sz="2000"/>
              <a:t>	</a:t>
            </a:r>
          </a:p>
          <a:p>
            <a:pPr eaLnBrk="1" hangingPunct="1"/>
            <a:endParaRPr 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sz="2000"/>
              <a:t>  				Find the first blank square to </a:t>
            </a:r>
          </a:p>
          <a:p>
            <a:pPr eaLnBrk="1" hangingPunct="1"/>
            <a:r>
              <a:rPr lang="en-US" sz="2000"/>
              <a:t>				the left of the current square.</a:t>
            </a:r>
          </a:p>
          <a:p>
            <a:pPr eaLnBrk="1" hangingPunct="1"/>
            <a:r>
              <a:rPr lang="en-US" sz="2000"/>
              <a:t>	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Find the first nonblank square to </a:t>
            </a:r>
          </a:p>
          <a:p>
            <a:pPr eaLnBrk="1" hangingPunct="1"/>
            <a:r>
              <a:rPr lang="en-US" sz="2000"/>
              <a:t>				the right of the current square.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Find the first nonblank square to </a:t>
            </a:r>
          </a:p>
          <a:p>
            <a:pPr eaLnBrk="1" hangingPunct="1"/>
            <a:r>
              <a:rPr lang="en-US" sz="2000"/>
              <a:t>				the left of the current square </a:t>
            </a:r>
          </a:p>
        </p:txBody>
      </p:sp>
      <p:pic>
        <p:nvPicPr>
          <p:cNvPr id="7172" name="Picture 12" descr="Unfigure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1447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Unfig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152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Unfig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1447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6" descr="Unfig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152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7924800" y="1143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R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auto">
          <a:xfrm>
            <a:off x="8001000" y="48006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</a:t>
            </a:r>
            <a:r>
              <a:rPr lang="en-US" sz="2000" baseline="-25000">
                <a:sym typeface="Symbol" panose="05050102010706020507" pitchFamily="18" charset="2"/>
              </a:rPr>
              <a:t>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7924800" y="3581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R</a:t>
            </a:r>
            <a:r>
              <a:rPr lang="en-US" sz="2000" baseline="-25000">
                <a:sym typeface="Symbol" panose="05050102010706020507" pitchFamily="18" charset="2"/>
              </a:rPr>
              <a:t>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9" name="Text Box 20"/>
          <p:cNvSpPr txBox="1">
            <a:spLocks noChangeArrowheads="1"/>
          </p:cNvSpPr>
          <p:nvPr/>
        </p:nvSpPr>
        <p:spPr bwMode="auto">
          <a:xfrm>
            <a:off x="7924800" y="2362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5654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More Search Machines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990600" y="990600"/>
            <a:ext cx="80772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L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/>
              <a:t>	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to </a:t>
            </a:r>
          </a:p>
          <a:p>
            <a:pPr eaLnBrk="1" hangingPunct="1"/>
            <a:r>
              <a:rPr lang="en-US"/>
              <a:t>				the left of the current square.</a:t>
            </a: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r>
              <a:rPr lang="en-US"/>
              <a:t>R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 baseline="-25000"/>
              <a:t>,</a:t>
            </a:r>
            <a:r>
              <a:rPr lang="en-US" baseline="-25000">
                <a:latin typeface="Courier New" panose="02070309020205020404" pitchFamily="49" charset="0"/>
              </a:rPr>
              <a:t>b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right of the current square.</a:t>
            </a:r>
          </a:p>
          <a:p>
            <a:pPr eaLnBrk="1" hangingPunct="1"/>
            <a:r>
              <a:rPr lang="en-US"/>
              <a:t>    </a:t>
            </a:r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 baseline="-25000"/>
              <a:t>,</a:t>
            </a:r>
            <a:r>
              <a:rPr lang="en-US" baseline="-25000">
                <a:latin typeface="Courier New" panose="02070309020205020404" pitchFamily="49" charset="0"/>
              </a:rPr>
              <a:t>b</a:t>
            </a:r>
            <a:r>
              <a:rPr lang="en-US"/>
              <a:t>     </a:t>
            </a:r>
            <a:r>
              <a:rPr lang="en-US" sz="1600">
                <a:latin typeface="Courier New" panose="02070309020205020404" pitchFamily="49" charset="0"/>
              </a:rPr>
              <a:t>a</a:t>
            </a:r>
            <a:r>
              <a:rPr lang="en-US"/>
              <a:t>    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 </a:t>
            </a:r>
          </a:p>
          <a:p>
            <a:pPr eaLnBrk="1" hangingPunct="1"/>
            <a:r>
              <a:rPr lang="en-US"/>
              <a:t>				to the left of the current square, </a:t>
            </a:r>
          </a:p>
          <a:p>
            <a:pPr eaLnBrk="1" hangingPunct="1"/>
            <a:r>
              <a:rPr lang="en-US"/>
              <a:t>  </a:t>
            </a:r>
            <a:r>
              <a:rPr lang="en-US" sz="1600">
                <a:latin typeface="Courier New" panose="02070309020205020404" pitchFamily="49" charset="0"/>
              </a:rPr>
              <a:t>b</a:t>
            </a:r>
            <a:r>
              <a:rPr lang="en-US"/>
              <a:t>				then go to 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if the detected	</a:t>
            </a:r>
            <a:endParaRPr lang="en-US" i="1"/>
          </a:p>
          <a:p>
            <a:pPr eaLnBrk="1" hangingPunct="1"/>
            <a:r>
              <a:rPr lang="en-US"/>
              <a:t>				character is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; go to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 if the </a:t>
            </a:r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		detected character is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i="1" baseline="-25000"/>
              <a:t>x</a:t>
            </a:r>
            <a:r>
              <a:rPr lang="en-US" baseline="-25000">
                <a:sym typeface="Symbol" panose="05050102010706020507" pitchFamily="18" charset="2"/>
              </a:rPr>
              <a:t>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baseline="-25000">
                <a:sym typeface="Symbol" panose="05050102010706020507" pitchFamily="18" charset="2"/>
              </a:rPr>
              <a:t>,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b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left of the current square </a:t>
            </a:r>
          </a:p>
          <a:p>
            <a:pPr eaLnBrk="1" hangingPunct="1"/>
            <a:r>
              <a:rPr lang="en-US"/>
              <a:t>				and set </a:t>
            </a:r>
            <a:r>
              <a:rPr lang="en-US" i="1"/>
              <a:t>x</a:t>
            </a:r>
            <a:r>
              <a:rPr lang="en-US"/>
              <a:t> to the value found.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i="1" baseline="-25000"/>
              <a:t>x</a:t>
            </a:r>
            <a:r>
              <a:rPr lang="en-US" baseline="-25000">
                <a:sym typeface="Symbol" panose="05050102010706020507" pitchFamily="18" charset="2"/>
              </a:rPr>
              <a:t>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baseline="-25000">
                <a:sym typeface="Symbol" panose="05050102010706020507" pitchFamily="18" charset="2"/>
              </a:rPr>
              <a:t>,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b</a:t>
            </a:r>
            <a:r>
              <a:rPr lang="en-US">
                <a:sym typeface="Symbol" panose="05050102010706020507" pitchFamily="18" charset="2"/>
              </a:rPr>
              <a:t>R</a:t>
            </a:r>
            <a:r>
              <a:rPr lang="en-US" i="1">
                <a:sym typeface="Symbol" panose="05050102010706020507" pitchFamily="18" charset="2"/>
              </a:rPr>
              <a:t>x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left of the current square, </a:t>
            </a:r>
          </a:p>
          <a:p>
            <a:pPr eaLnBrk="1" hangingPunct="1"/>
            <a:r>
              <a:rPr lang="en-US"/>
              <a:t>				set </a:t>
            </a:r>
            <a:r>
              <a:rPr lang="en-US" i="1"/>
              <a:t>x</a:t>
            </a:r>
            <a:r>
              <a:rPr lang="en-US"/>
              <a:t> to the value found, move one </a:t>
            </a:r>
          </a:p>
          <a:p>
            <a:pPr eaLnBrk="1" hangingPunct="1"/>
            <a:r>
              <a:rPr lang="en-US"/>
              <a:t>				square to the right, and write </a:t>
            </a:r>
            <a:r>
              <a:rPr lang="en-US" i="1"/>
              <a:t>x</a:t>
            </a:r>
            <a:r>
              <a:rPr lang="en-US"/>
              <a:t> (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).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>
            <a:off x="1524000" y="2895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1430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590800"/>
            <a:ext cx="6477000" cy="1600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5257800"/>
            <a:ext cx="6934200" cy="14478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smtClean="0"/>
              <a:t>Previous class days' material</a:t>
            </a:r>
          </a:p>
          <a:p>
            <a:r>
              <a:rPr lang="en-US" sz="240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9050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</a:t>
            </a:r>
            <a:r>
              <a:rPr lang="en-US" sz="2400" kern="0" dirty="0" smtClean="0"/>
              <a:t>13 </a:t>
            </a:r>
            <a:r>
              <a:rPr lang="en-US" sz="2400" kern="0" dirty="0" smtClean="0"/>
              <a:t>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5867400" y="1066800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I have included some slides online that we will not have time to do in class, but may be helpful to you anyway.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8268511" cy="259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An Example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Input:  	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 i="1"/>
              <a:t>w</a:t>
            </a:r>
            <a:r>
              <a:rPr lang="en-US" sz="2200"/>
              <a:t>    </a:t>
            </a:r>
            <a:r>
              <a:rPr lang="en-US" sz="2200" i="1"/>
              <a:t>w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{1}*</a:t>
            </a:r>
          </a:p>
          <a:p>
            <a:pPr eaLnBrk="1" hangingPunct="1"/>
            <a:r>
              <a:rPr lang="en-US" sz="2200"/>
              <a:t>Output: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 i="1"/>
              <a:t>w</a:t>
            </a:r>
            <a:r>
              <a:rPr lang="en-US" sz="2200" baseline="30000"/>
              <a:t>3</a:t>
            </a:r>
            <a:r>
              <a:rPr lang="en-US" sz="2200"/>
              <a:t>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/>
              <a:t>111</a:t>
            </a:r>
            <a:r>
              <a:rPr lang="en-US" sz="2200">
                <a:latin typeface="Monotype Sorts" panose="05000000000000000000" pitchFamily="2" charset="2"/>
              </a:rPr>
              <a:t>qqqqqqqqqqqqqq</a:t>
            </a:r>
            <a:r>
              <a:rPr lang="en-US" sz="2200"/>
              <a:t>  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</p:txBody>
      </p:sp>
      <p:pic>
        <p:nvPicPr>
          <p:cNvPr id="9220" name="Picture 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534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What does this machine do?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495425"/>
            <a:ext cx="653256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Exercise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kern="0" dirty="0" smtClean="0"/>
              <a:t>Initial input on the tape is a non-negative integer written in binary, most significant bit first (</a:t>
            </a:r>
            <a:r>
              <a:rPr lang="en-US" kern="0" dirty="0" smtClean="0"/>
              <a:t>110 </a:t>
            </a:r>
            <a:r>
              <a:rPr lang="en-US" kern="0" dirty="0" smtClean="0"/>
              <a:t>represents 6).</a:t>
            </a:r>
          </a:p>
          <a:p>
            <a:pPr indent="0" eaLnBrk="1" hangingPunct="1">
              <a:spcBef>
                <a:spcPts val="1200"/>
              </a:spcBef>
              <a:buFontTx/>
              <a:buNone/>
            </a:pPr>
            <a:endParaRPr lang="en-US" kern="0" dirty="0"/>
          </a:p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kern="0" dirty="0" smtClean="0"/>
              <a:t>Design a TM that replaces the binary representation of </a:t>
            </a:r>
            <a:r>
              <a:rPr lang="en-US" i="1" kern="0" dirty="0" smtClean="0"/>
              <a:t>n</a:t>
            </a:r>
            <a:r>
              <a:rPr lang="en-US" kern="0" dirty="0" smtClean="0"/>
              <a:t> by the binary representation of </a:t>
            </a:r>
            <a:r>
              <a:rPr lang="en-US" i="1" kern="0" dirty="0" smtClean="0"/>
              <a:t>n</a:t>
            </a:r>
            <a:r>
              <a:rPr lang="en-US" kern="0" dirty="0" smtClean="0"/>
              <a:t>+1.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kern="0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kern="0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8280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>
                <a:solidFill>
                  <a:schemeClr val="tx2"/>
                </a:solidFill>
              </a:rPr>
              <a:t>Two </a:t>
            </a:r>
            <a:r>
              <a:rPr lang="en-US" sz="3100" b="1" dirty="0" smtClean="0">
                <a:solidFill>
                  <a:schemeClr val="tx2"/>
                </a:solidFill>
              </a:rPr>
              <a:t>Flavors of </a:t>
            </a:r>
            <a:r>
              <a:rPr lang="en-US" sz="3100" b="1" dirty="0">
                <a:solidFill>
                  <a:schemeClr val="tx2"/>
                </a:solidFill>
              </a:rPr>
              <a:t>TMs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 sz="900" i="1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Recognize a language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900" i="1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Compute a function</a:t>
            </a:r>
          </a:p>
          <a:p>
            <a:pPr marL="342900" indent="-342900">
              <a:defRPr/>
            </a:pPr>
            <a:endParaRPr lang="en-US" sz="24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Turing Machines as Language Recognizers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Let </a:t>
            </a:r>
            <a:r>
              <a:rPr lang="en-US" sz="2400" i="1" dirty="0"/>
              <a:t>M</a:t>
            </a:r>
            <a:r>
              <a:rPr lang="en-US" sz="2400" dirty="0"/>
              <a:t> = (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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dirty="0"/>
              <a:t>, {</a:t>
            </a:r>
            <a:r>
              <a:rPr lang="en-US" sz="2400" i="1" dirty="0"/>
              <a:t>y</a:t>
            </a:r>
            <a:r>
              <a:rPr lang="en-US" sz="2400" dirty="0"/>
              <a:t>, </a:t>
            </a:r>
            <a:r>
              <a:rPr lang="en-US" sz="2400" i="1" dirty="0"/>
              <a:t>n</a:t>
            </a:r>
            <a:r>
              <a:rPr lang="en-US" sz="2400" dirty="0"/>
              <a:t>}). </a:t>
            </a:r>
          </a:p>
          <a:p>
            <a:pPr eaLnBrk="1" hangingPunct="1"/>
            <a:endParaRPr lang="en-US" sz="9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accepts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a string </a:t>
            </a:r>
            <a:r>
              <a:rPr lang="en-US" sz="2400" i="1" dirty="0"/>
              <a:t>w</a:t>
            </a:r>
            <a:r>
              <a:rPr lang="en-US" sz="2400" dirty="0"/>
              <a:t> iff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 (</a:t>
            </a:r>
            <a:r>
              <a:rPr lang="en-US" sz="2400" i="1" dirty="0"/>
              <a:t>y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) for some string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.</a:t>
            </a:r>
          </a:p>
          <a:p>
            <a:pPr eaLnBrk="1" hangingPunct="1"/>
            <a:endParaRPr lang="en-US" sz="9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rejects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a string </a:t>
            </a:r>
            <a:r>
              <a:rPr lang="en-US" sz="2400" i="1" dirty="0"/>
              <a:t>w</a:t>
            </a:r>
            <a:r>
              <a:rPr lang="en-US" sz="2400" dirty="0"/>
              <a:t> iff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 (</a:t>
            </a:r>
            <a:r>
              <a:rPr lang="en-US" sz="2400" i="1" dirty="0"/>
              <a:t>n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) for some string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.</a:t>
            </a:r>
          </a:p>
          <a:p>
            <a:pPr eaLnBrk="1" hangingPunct="1"/>
            <a:endParaRPr lang="en-US" sz="2400" i="1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143000" y="32766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decides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iff:</a:t>
            </a:r>
          </a:p>
          <a:p>
            <a:pPr eaLnBrk="1" hangingPunct="1"/>
            <a:r>
              <a:rPr lang="en-US" sz="2400" dirty="0"/>
              <a:t>    For any string </a:t>
            </a:r>
            <a:r>
              <a:rPr lang="en-US" sz="2400" i="1" dirty="0"/>
              <a:t>w 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 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it is true that: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then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  <a:r>
              <a:rPr lang="en-US" sz="2400" dirty="0"/>
              <a:t>, and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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then </a:t>
            </a:r>
            <a:r>
              <a:rPr lang="en-US" sz="2400" i="1" dirty="0"/>
              <a:t>M</a:t>
            </a:r>
            <a:r>
              <a:rPr lang="en-US" sz="2400" dirty="0"/>
              <a:t> rejects </a:t>
            </a:r>
            <a:r>
              <a:rPr lang="en-US" sz="2400" i="1" dirty="0"/>
              <a:t>w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decidable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iff there is a Turing machine </a:t>
            </a:r>
            <a:r>
              <a:rPr lang="en-US" sz="2400" i="1" dirty="0"/>
              <a:t>M</a:t>
            </a:r>
            <a:r>
              <a:rPr lang="en-US" sz="2400" dirty="0"/>
              <a:t> that decides it.  In this case, we will say that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is in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3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Deciding Example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C</a:t>
            </a:r>
            <a:r>
              <a:rPr lang="en-US" sz="2200" baseline="30000"/>
              <a:t>n</a:t>
            </a:r>
            <a:r>
              <a:rPr lang="en-US" sz="2200"/>
              <a:t> = {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 i="1" baseline="30000"/>
              <a:t>n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 i="1" baseline="30000"/>
              <a:t>n</a:t>
            </a:r>
            <a:r>
              <a:rPr lang="en-US" sz="2200">
                <a:latin typeface="Courier New" panose="02070309020205020404" pitchFamily="49" charset="0"/>
              </a:rPr>
              <a:t>c</a:t>
            </a:r>
            <a:r>
              <a:rPr lang="en-US" sz="2200" i="1" baseline="30000"/>
              <a:t>n</a:t>
            </a:r>
            <a:r>
              <a:rPr lang="en-US" sz="2200"/>
              <a:t> : </a:t>
            </a:r>
            <a:r>
              <a:rPr lang="en-US" sz="2200" i="1"/>
              <a:t>n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</a:t>
            </a:r>
            <a:r>
              <a:rPr lang="en-US" sz="2200"/>
              <a:t> 0}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</a:t>
            </a:r>
            <a:r>
              <a:rPr lang="en-US" sz="2200" u="sng">
                <a:latin typeface="Monotype Sorts" panose="05000000000000000000" charset="2"/>
              </a:rPr>
              <a:t>q</a:t>
            </a:r>
            <a:r>
              <a:rPr lang="en-US" sz="2200">
                <a:latin typeface="Courier New" panose="02070309020205020404" pitchFamily="49" charset="0"/>
              </a:rPr>
              <a:t>aabbcc</a:t>
            </a:r>
            <a:r>
              <a:rPr lang="en-US" sz="2200">
                <a:latin typeface="Monotype Sorts" panose="05000000000000000000" charset="2"/>
              </a:rPr>
              <a:t>qqqqqqqqq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 </a:t>
            </a:r>
            <a:r>
              <a:rPr lang="en-US" sz="2200" u="sng">
                <a:latin typeface="Monotype Sorts" panose="05000000000000000000" charset="2"/>
              </a:rPr>
              <a:t>q</a:t>
            </a:r>
            <a:r>
              <a:rPr lang="en-US" sz="2200">
                <a:latin typeface="Courier New" panose="02070309020205020404" pitchFamily="49" charset="0"/>
              </a:rPr>
              <a:t>aaccb</a:t>
            </a:r>
            <a:r>
              <a:rPr lang="en-US" sz="2200">
                <a:latin typeface="Monotype Sorts" panose="05000000000000000000" charset="2"/>
              </a:rPr>
              <a:t>qqqqqqqqq</a:t>
            </a:r>
            <a:r>
              <a:rPr lang="en-US" sz="2200"/>
              <a:t> </a:t>
            </a:r>
          </a:p>
          <a:p>
            <a:pPr eaLnBrk="1" hangingPunct="1"/>
            <a:endParaRPr lang="en-US" sz="2200"/>
          </a:p>
        </p:txBody>
      </p:sp>
      <p:pic>
        <p:nvPicPr>
          <p:cNvPr id="13316" name="Picture 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89263"/>
            <a:ext cx="8534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633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Semideciding a Language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Let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 be the input alphabet to a TM </a:t>
            </a:r>
            <a:r>
              <a:rPr lang="en-US" sz="2400" i="1" dirty="0"/>
              <a:t>M</a:t>
            </a:r>
            <a:r>
              <a:rPr lang="en-US" sz="2400" dirty="0"/>
              <a:t>.  Let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*.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semidecides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dirty="0"/>
              <a:t>L</a:t>
            </a:r>
            <a:r>
              <a:rPr lang="en-US" sz="2400" dirty="0"/>
              <a:t> iff, for any string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*: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dirty="0"/>
              <a:t>	●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</a:p>
          <a:p>
            <a:pPr eaLnBrk="1" hangingPunct="1"/>
            <a:r>
              <a:rPr lang="en-US" sz="2400" dirty="0"/>
              <a:t>	●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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does not accept </a:t>
            </a:r>
            <a:r>
              <a:rPr lang="en-US" sz="2400" i="1" dirty="0"/>
              <a:t>w</a:t>
            </a:r>
            <a:r>
              <a:rPr lang="en-US" sz="2400" dirty="0"/>
              <a:t>.  	</a:t>
            </a:r>
            <a:r>
              <a:rPr lang="en-US" sz="2400" i="1" dirty="0"/>
              <a:t>M</a:t>
            </a:r>
            <a:r>
              <a:rPr lang="en-US" sz="2400" dirty="0"/>
              <a:t> may either: </a:t>
            </a:r>
          </a:p>
          <a:p>
            <a:pPr eaLnBrk="1" hangingPunct="1"/>
            <a:r>
              <a:rPr lang="en-US" sz="2400" dirty="0"/>
              <a:t>	 	   					reject or </a:t>
            </a:r>
          </a:p>
          <a:p>
            <a:pPr eaLnBrk="1" hangingPunct="1"/>
            <a:r>
              <a:rPr lang="en-US" sz="2400" dirty="0"/>
              <a:t>							fail to halt.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semidecidable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iff there is a Turing machine that semidecides it.  We define the set </a:t>
            </a:r>
            <a:r>
              <a:rPr lang="en-US" sz="2400" b="1" i="1" dirty="0"/>
              <a:t>SD</a:t>
            </a:r>
            <a:r>
              <a:rPr lang="en-US" sz="2400" dirty="0"/>
              <a:t> to be the set of all </a:t>
            </a:r>
            <a:r>
              <a:rPr lang="en-US" sz="2400" dirty="0" err="1"/>
              <a:t>semidecidable</a:t>
            </a:r>
            <a:r>
              <a:rPr lang="en-US" sz="2400" dirty="0"/>
              <a:t> languages.  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7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Semideciding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Let </a:t>
            </a:r>
            <a:r>
              <a:rPr lang="en-US" sz="2200" i="1"/>
              <a:t>L</a:t>
            </a:r>
            <a:r>
              <a:rPr lang="en-US" sz="2200"/>
              <a:t> =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*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</a:t>
            </a:r>
            <a:r>
              <a:rPr lang="en-US" sz="2200"/>
              <a:t>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)*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We can build </a:t>
            </a:r>
            <a:r>
              <a:rPr lang="en-US" sz="2200" i="1"/>
              <a:t>M</a:t>
            </a:r>
            <a:r>
              <a:rPr lang="en-US" sz="2200"/>
              <a:t> to semidecide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1. Loop</a:t>
            </a:r>
          </a:p>
          <a:p>
            <a:pPr lvl="1" eaLnBrk="1" hangingPunct="1"/>
            <a:r>
              <a:rPr lang="en-US" sz="2200"/>
              <a:t>    1.1 Move one square to the right.  If the character under  </a:t>
            </a:r>
          </a:p>
          <a:p>
            <a:pPr lvl="1" eaLnBrk="1" hangingPunct="1"/>
            <a:r>
              <a:rPr lang="en-US" sz="2200"/>
              <a:t>          the read head is an 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, halt and accept.</a:t>
            </a:r>
          </a:p>
          <a:p>
            <a:pPr lvl="1" eaLnBrk="1" hangingPunct="1"/>
            <a:endParaRPr lang="en-US" sz="2200"/>
          </a:p>
          <a:p>
            <a:pPr eaLnBrk="1" hangingPunct="1"/>
            <a:r>
              <a:rPr lang="en-US" sz="2200"/>
              <a:t>In our macro language, </a:t>
            </a:r>
            <a:r>
              <a:rPr lang="en-US" sz="2200" i="1"/>
              <a:t>M</a:t>
            </a:r>
            <a:r>
              <a:rPr lang="en-US" sz="2200"/>
              <a:t> is:</a:t>
            </a:r>
          </a:p>
        </p:txBody>
      </p:sp>
      <p:pic>
        <p:nvPicPr>
          <p:cNvPr id="15364" name="Picture 9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4419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Semideciding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i="1"/>
              <a:t>L</a:t>
            </a:r>
            <a:r>
              <a:rPr lang="en-US" sz="2200"/>
              <a:t> =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*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</a:t>
            </a:r>
            <a:r>
              <a:rPr lang="en-US" sz="2200"/>
              <a:t>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)*.   We can also decide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lvl="1" eaLnBrk="1" hangingPunct="1"/>
            <a:r>
              <a:rPr lang="en-US" sz="2200"/>
              <a:t>Loop:</a:t>
            </a:r>
          </a:p>
          <a:p>
            <a:pPr lvl="2" eaLnBrk="1" hangingPunct="1"/>
            <a:r>
              <a:rPr lang="en-US" sz="2200"/>
              <a:t>	1.1 Move one square to the right.  </a:t>
            </a:r>
          </a:p>
          <a:p>
            <a:pPr lvl="2" eaLnBrk="1" hangingPunct="1"/>
            <a:r>
              <a:rPr lang="en-US" sz="2200"/>
              <a:t>	1.2 If the character under the read/write head is </a:t>
            </a:r>
          </a:p>
          <a:p>
            <a:pPr lvl="2" eaLnBrk="1" hangingPunct="1"/>
            <a:r>
              <a:rPr lang="en-US" sz="2200"/>
              <a:t>	      an a, halt and accept.  </a:t>
            </a:r>
          </a:p>
          <a:p>
            <a:pPr lvl="2" eaLnBrk="1" hangingPunct="1"/>
            <a:r>
              <a:rPr lang="en-US" sz="2200"/>
              <a:t>	1.3 If it is </a:t>
            </a:r>
            <a:r>
              <a:rPr lang="en-US" sz="2200">
                <a:latin typeface="Monotype Sorts" panose="05000000000000000000" charset="2"/>
              </a:rPr>
              <a:t>q</a:t>
            </a:r>
            <a:r>
              <a:rPr lang="en-US" sz="2200"/>
              <a:t>, halt and reject.</a:t>
            </a:r>
          </a:p>
          <a:p>
            <a:pPr lvl="1" eaLnBrk="1" hangingPunct="1"/>
            <a:endParaRPr lang="en-US" sz="2200"/>
          </a:p>
          <a:p>
            <a:pPr eaLnBrk="1" hangingPunct="1"/>
            <a:r>
              <a:rPr lang="en-US" sz="2200"/>
              <a:t>In our macro language, </a:t>
            </a:r>
            <a:r>
              <a:rPr lang="en-US" sz="2200" i="1"/>
              <a:t>M</a:t>
            </a:r>
            <a:r>
              <a:rPr lang="en-US" sz="2200"/>
              <a:t> is:</a:t>
            </a:r>
          </a:p>
        </p:txBody>
      </p:sp>
      <p:pic>
        <p:nvPicPr>
          <p:cNvPr id="16388" name="Picture 7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3528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3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MachineS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TM </a:t>
            </a:r>
            <a:r>
              <a:rPr lang="en-US" sz="3600" b="1" dirty="0">
                <a:solidFill>
                  <a:schemeClr val="tx2"/>
                </a:solidFill>
              </a:rPr>
              <a:t>Formal Definition</a:t>
            </a:r>
          </a:p>
        </p:txBody>
      </p:sp>
      <p:sp>
        <p:nvSpPr>
          <p:cNvPr id="137219" name="Text Box 10"/>
          <p:cNvSpPr txBox="1">
            <a:spLocks noChangeArrowheads="1"/>
          </p:cNvSpPr>
          <p:nvPr/>
        </p:nvSpPr>
        <p:spPr bwMode="auto">
          <a:xfrm>
            <a:off x="990600" y="1143000"/>
            <a:ext cx="769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A (deterministic) Turing machine </a:t>
            </a:r>
            <a:r>
              <a:rPr lang="en-US" sz="2000" i="1" dirty="0"/>
              <a:t>M</a:t>
            </a:r>
            <a:r>
              <a:rPr lang="en-US" sz="2000" dirty="0"/>
              <a:t> is  (</a:t>
            </a:r>
            <a:r>
              <a:rPr lang="en-US" sz="2000" i="1" dirty="0"/>
              <a:t>K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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dirty="0"/>
              <a:t>, </a:t>
            </a:r>
            <a:r>
              <a:rPr lang="en-US" sz="2000" i="1" dirty="0"/>
              <a:t>H</a:t>
            </a:r>
            <a:r>
              <a:rPr lang="en-US" sz="2000" dirty="0" smtClean="0"/>
              <a:t>), where</a:t>
            </a:r>
            <a:endParaRPr 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 </a:t>
            </a:r>
            <a:r>
              <a:rPr lang="en-US" sz="2000" i="1" dirty="0"/>
              <a:t>K</a:t>
            </a:r>
            <a:r>
              <a:rPr lang="en-US" sz="2000" dirty="0"/>
              <a:t> is a finite set of states;</a:t>
            </a:r>
            <a:endParaRPr lang="en-US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 is the input alphabet, which does not contain </a:t>
            </a:r>
            <a:r>
              <a:rPr lang="en-US" sz="2000" dirty="0">
                <a:latin typeface="Monotype Sorts" pitchFamily="2" charset="2"/>
              </a:rPr>
              <a:t>q</a:t>
            </a:r>
            <a:r>
              <a:rPr lang="en-US" sz="2000" dirty="0"/>
              <a:t>;</a:t>
            </a:r>
            <a:endParaRPr lang="en-US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</a:t>
            </a:r>
            <a:r>
              <a:rPr lang="en-US" sz="2000" dirty="0"/>
              <a:t> is the tape alphabet,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which </a:t>
            </a:r>
            <a:r>
              <a:rPr lang="en-US" sz="2000" dirty="0"/>
              <a:t>must contain </a:t>
            </a:r>
            <a:r>
              <a:rPr lang="en-US" sz="2000" dirty="0">
                <a:latin typeface="Monotype Sorts" pitchFamily="2" charset="2"/>
              </a:rPr>
              <a:t>q</a:t>
            </a:r>
            <a:r>
              <a:rPr lang="en-US" sz="2000" dirty="0"/>
              <a:t> and have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 as a </a:t>
            </a:r>
            <a:r>
              <a:rPr lang="en-US" sz="2000" dirty="0" smtClean="0"/>
              <a:t> subset</a:t>
            </a:r>
            <a:r>
              <a:rPr lang="en-US" sz="2000" dirty="0"/>
              <a:t>.  </a:t>
            </a:r>
            <a:endParaRPr lang="en-US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 </a:t>
            </a:r>
            <a:r>
              <a:rPr lang="en-US" sz="2000" i="1" dirty="0"/>
              <a:t>s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K</a:t>
            </a:r>
            <a:r>
              <a:rPr lang="en-US" sz="2000" dirty="0"/>
              <a:t> is the initial state;</a:t>
            </a:r>
            <a:endParaRPr lang="en-US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 </a:t>
            </a:r>
            <a:r>
              <a:rPr lang="en-US" sz="2000" i="1" dirty="0"/>
              <a:t>H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</a:t>
            </a:r>
            <a:r>
              <a:rPr lang="en-US" sz="2000" dirty="0"/>
              <a:t> </a:t>
            </a:r>
            <a:r>
              <a:rPr lang="en-US" sz="2000" i="1" dirty="0"/>
              <a:t>K</a:t>
            </a:r>
            <a:r>
              <a:rPr lang="en-US" sz="2000" dirty="0"/>
              <a:t> is the set of halting states;</a:t>
            </a:r>
            <a:endParaRPr lang="en-US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en-US" sz="2000" dirty="0"/>
              <a:t> is the transition function: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 - </a:t>
            </a:r>
            <a:r>
              <a:rPr lang="en-US" sz="2000" i="1" dirty="0"/>
              <a:t>H</a:t>
            </a:r>
            <a:r>
              <a:rPr lang="en-US" sz="2000" dirty="0"/>
              <a:t>)        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 </a:t>
            </a:r>
            <a:r>
              <a:rPr lang="en-US" sz="2000" dirty="0">
                <a:sym typeface="Symbol" panose="05050102010706020507" pitchFamily="18" charset="2"/>
              </a:rPr>
              <a:t>  </a:t>
            </a:r>
            <a:r>
              <a:rPr lang="en-US" sz="2000" dirty="0" smtClean="0">
                <a:sym typeface="Symbol" panose="05050102010706020507" pitchFamily="18" charset="2"/>
              </a:rPr>
              <a:t>        </a:t>
            </a:r>
            <a:r>
              <a:rPr lang="en-US" sz="2000" dirty="0"/>
              <a:t>to       </a:t>
            </a:r>
            <a:r>
              <a:rPr lang="en-US" sz="2000" i="1" dirty="0"/>
              <a:t>K</a:t>
            </a:r>
            <a:r>
              <a:rPr lang="en-US" sz="2000" dirty="0"/>
              <a:t> 	</a:t>
            </a:r>
            <a:r>
              <a:rPr lang="en-US" sz="2000" dirty="0">
                <a:sym typeface="Symbol" panose="05050102010706020507" pitchFamily="18" charset="2"/>
              </a:rPr>
              <a:t>   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</a:t>
            </a:r>
            <a:r>
              <a:rPr lang="en-US" sz="2000" dirty="0"/>
              <a:t> 	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	{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non-halting 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tape   </a:t>
            </a:r>
            <a:r>
              <a:rPr lang="en-US" sz="2000" dirty="0" smtClean="0"/>
              <a:t>  </a:t>
            </a:r>
            <a:r>
              <a:rPr lang="en-US" sz="2000" dirty="0" smtClean="0">
                <a:sym typeface="Symbol" panose="05050102010706020507" pitchFamily="18" charset="2"/>
              </a:rPr>
              <a:t>    </a:t>
            </a:r>
            <a:r>
              <a:rPr lang="en-US" sz="2000" dirty="0" smtClean="0"/>
              <a:t>  </a:t>
            </a:r>
            <a:r>
              <a:rPr lang="en-US" sz="2000" dirty="0"/>
              <a:t>state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tape   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        direction to move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 state              char		   char	            (R or L)</a:t>
            </a:r>
          </a:p>
        </p:txBody>
      </p:sp>
    </p:spTree>
    <p:extLst>
      <p:ext uri="{BB962C8B-B14F-4D97-AF65-F5344CB8AC3E}">
        <p14:creationId xmlns:p14="http://schemas.microsoft.com/office/powerpoint/2010/main" val="7845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Notes on Programming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990600" y="107315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The machine has a strong procedural feel, with one phase coming after another.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There are common idioms, </a:t>
            </a:r>
            <a:r>
              <a:rPr lang="en-US" sz="2400" dirty="0" smtClean="0"/>
              <a:t>such as </a:t>
            </a:r>
            <a:br>
              <a:rPr lang="en-US" sz="2400" dirty="0" smtClean="0"/>
            </a:br>
            <a:r>
              <a:rPr lang="en-US" sz="2400" dirty="0" smtClean="0"/>
              <a:t>          "scan </a:t>
            </a:r>
            <a:r>
              <a:rPr lang="en-US" sz="2400" dirty="0"/>
              <a:t>left until you find a </a:t>
            </a:r>
            <a:r>
              <a:rPr lang="en-US" sz="2400" dirty="0" smtClean="0"/>
              <a:t>blank"</a:t>
            </a: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There are </a:t>
            </a:r>
            <a:r>
              <a:rPr lang="en-US" sz="2400" dirty="0" smtClean="0"/>
              <a:t>some common </a:t>
            </a:r>
            <a:r>
              <a:rPr lang="en-US" sz="2400" dirty="0"/>
              <a:t>ways to scan back and forth marking things off.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Often there is a final phase to fix up the output.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Even a very simple machine </a:t>
            </a:r>
            <a:r>
              <a:rPr lang="en-US" sz="2400" dirty="0" smtClean="0"/>
              <a:t>can be a </a:t>
            </a:r>
            <a:r>
              <a:rPr lang="en-US" sz="2400" dirty="0"/>
              <a:t>nuisance to write.</a:t>
            </a:r>
          </a:p>
        </p:txBody>
      </p:sp>
    </p:spTree>
    <p:extLst>
      <p:ext uri="{BB962C8B-B14F-4D97-AF65-F5344CB8AC3E}">
        <p14:creationId xmlns:p14="http://schemas.microsoft.com/office/powerpoint/2010/main" val="28908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Halting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686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A DFSM </a:t>
            </a:r>
            <a:r>
              <a:rPr lang="en-US" sz="2200" i="1"/>
              <a:t>M</a:t>
            </a:r>
            <a:r>
              <a:rPr lang="en-US" sz="2200"/>
              <a:t>, on input </a:t>
            </a:r>
            <a:r>
              <a:rPr lang="en-US" sz="2200" i="1"/>
              <a:t>w</a:t>
            </a:r>
            <a:r>
              <a:rPr lang="en-US" sz="2200"/>
              <a:t>, is guaranteed to halt in |</a:t>
            </a:r>
            <a:r>
              <a:rPr lang="en-US" sz="2200" i="1"/>
              <a:t>w</a:t>
            </a:r>
            <a:r>
              <a:rPr lang="en-US" sz="2200"/>
              <a:t>| steps.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A PDA </a:t>
            </a:r>
            <a:r>
              <a:rPr lang="en-US" sz="2200" i="1"/>
              <a:t>M</a:t>
            </a:r>
            <a:r>
              <a:rPr lang="en-US" sz="2200"/>
              <a:t>, on input </a:t>
            </a:r>
            <a:r>
              <a:rPr lang="en-US" sz="2200" i="1"/>
              <a:t>w</a:t>
            </a:r>
            <a:r>
              <a:rPr lang="en-US" sz="2200"/>
              <a:t>, is not guaranteed to halt.  To see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/>
              <a:t>      why, consider again </a:t>
            </a:r>
            <a:r>
              <a:rPr lang="en-US" sz="2200" i="1"/>
              <a:t>M</a:t>
            </a:r>
            <a:r>
              <a:rPr lang="en-US" sz="2200"/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/>
              <a:t>    But there exists an algorithm to construct an equivalent PDA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/>
              <a:t>    </a:t>
            </a:r>
            <a:r>
              <a:rPr lang="en-US" sz="2200" i="1"/>
              <a:t>M</a:t>
            </a:r>
            <a:r>
              <a:rPr lang="en-US" sz="2200" i="1">
                <a:sym typeface="Symbol" panose="05050102010706020507" pitchFamily="18" charset="2"/>
              </a:rPr>
              <a:t></a:t>
            </a:r>
            <a:r>
              <a:rPr lang="en-US" sz="2200"/>
              <a:t> that is guaranteed to halt.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/>
              <a:t>     A TM </a:t>
            </a:r>
            <a:r>
              <a:rPr lang="en-US" sz="2200" i="1"/>
              <a:t>M</a:t>
            </a:r>
            <a:r>
              <a:rPr lang="en-US" sz="2200"/>
              <a:t>, on input </a:t>
            </a:r>
            <a:r>
              <a:rPr lang="en-US" sz="2200" i="1"/>
              <a:t>w</a:t>
            </a:r>
            <a:r>
              <a:rPr lang="en-US" sz="2200"/>
              <a:t>, is not guaranteed to halt. And there is no algorithm to construct an equivalent TM that is guaranteed to halt.</a:t>
            </a:r>
          </a:p>
        </p:txBody>
      </p:sp>
      <p:pic>
        <p:nvPicPr>
          <p:cNvPr id="145412" name="Picture 4" descr="Fig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6294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Formalizing the Operation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38200" y="990600"/>
            <a:ext cx="8077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A </a:t>
            </a:r>
            <a:r>
              <a:rPr lang="en-US" sz="2400" i="1" dirty="0"/>
              <a:t>configuration</a:t>
            </a:r>
            <a:r>
              <a:rPr lang="en-US" sz="2400" dirty="0"/>
              <a:t> of a Turing machine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</a:t>
            </a:r>
            <a:r>
              <a:rPr lang="en-US" sz="2400" i="1" dirty="0"/>
              <a:t>M</a:t>
            </a:r>
            <a:r>
              <a:rPr lang="en-US" sz="2400" dirty="0"/>
              <a:t> = (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i="1" dirty="0"/>
              <a:t>H</a:t>
            </a:r>
            <a:r>
              <a:rPr lang="en-US" sz="2400" dirty="0"/>
              <a:t>) is an element of: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K  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	((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- {</a:t>
            </a:r>
            <a:r>
              <a:rPr lang="en-US" sz="2400" dirty="0">
                <a:latin typeface="Monotype Sorts" panose="05000000000000000000" pitchFamily="2" charset="2"/>
              </a:rPr>
              <a:t>q</a:t>
            </a:r>
            <a:r>
              <a:rPr lang="en-US" sz="2400" dirty="0"/>
              <a:t>})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*) </a:t>
            </a:r>
            <a:r>
              <a:rPr lang="en-US" sz="2400" dirty="0">
                <a:sym typeface="Symbol" panose="05050102010706020507" pitchFamily="18" charset="2"/>
              </a:rPr>
              <a:t></a:t>
            </a:r>
            <a:r>
              <a:rPr lang="en-US" sz="2400" dirty="0"/>
              <a:t> {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dirty="0"/>
              <a:t>}   </a:t>
            </a:r>
            <a:r>
              <a:rPr lang="en-US" sz="2400" dirty="0">
                <a:sym typeface="Symbol" panose="05050102010706020507" pitchFamily="18" charset="2"/>
              </a:rPr>
              <a:t>            </a:t>
            </a:r>
            <a:r>
              <a:rPr lang="en-US" sz="2400" dirty="0"/>
              <a:t>(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* (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- {</a:t>
            </a:r>
            <a:r>
              <a:rPr lang="en-US" sz="2400" dirty="0">
                <a:latin typeface="Monotype Sorts" panose="05000000000000000000" pitchFamily="2" charset="2"/>
              </a:rPr>
              <a:t>q</a:t>
            </a:r>
            <a:r>
              <a:rPr lang="en-US" sz="2400" dirty="0"/>
              <a:t>}))  </a:t>
            </a:r>
            <a:r>
              <a:rPr lang="en-US" sz="2400" dirty="0">
                <a:sym typeface="Symbol" panose="05050102010706020507" pitchFamily="18" charset="2"/>
              </a:rPr>
              <a:t></a:t>
            </a:r>
            <a:r>
              <a:rPr lang="en-US" sz="2400" dirty="0"/>
              <a:t> {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dirty="0"/>
              <a:t>}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state	       up   	          current	              after</a:t>
            </a:r>
          </a:p>
          <a:p>
            <a:pPr eaLnBrk="1" hangingPunct="1"/>
            <a:r>
              <a:rPr lang="en-US" sz="2400" dirty="0"/>
              <a:t>	        to current	           square              current </a:t>
            </a:r>
          </a:p>
          <a:p>
            <a:pPr eaLnBrk="1" hangingPunct="1"/>
            <a:r>
              <a:rPr lang="en-US" sz="2400" dirty="0"/>
              <a:t>	          square			       	    square</a:t>
            </a:r>
          </a:p>
        </p:txBody>
      </p:sp>
    </p:spTree>
    <p:extLst>
      <p:ext uri="{BB962C8B-B14F-4D97-AF65-F5344CB8AC3E}">
        <p14:creationId xmlns:p14="http://schemas.microsoft.com/office/powerpoint/2010/main" val="41661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Configurations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38200" y="3657600"/>
            <a:ext cx="8077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		</a:t>
            </a:r>
            <a:br>
              <a:rPr lang="en-US" sz="2000" dirty="0"/>
            </a:br>
            <a:r>
              <a:rPr lang="en-US" sz="2000" dirty="0"/>
              <a:t>(1)	(</a:t>
            </a:r>
            <a:r>
              <a:rPr lang="en-US" sz="2000" i="1" dirty="0"/>
              <a:t>q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ab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)	</a:t>
            </a:r>
            <a:r>
              <a:rPr lang="en-US" sz="2000" dirty="0" smtClean="0"/>
              <a:t>written more simply as </a:t>
            </a:r>
            <a:r>
              <a:rPr lang="en-US" sz="2000" dirty="0"/>
              <a:t>	(</a:t>
            </a:r>
            <a:r>
              <a:rPr lang="en-US" sz="2000" i="1" dirty="0"/>
              <a:t>q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</a:rPr>
              <a:t>ab</a:t>
            </a:r>
            <a:r>
              <a:rPr lang="en-US" sz="2000" u="sng" dirty="0" err="1">
                <a:latin typeface="Courier New" panose="02070309020205020404" pitchFamily="49" charset="0"/>
              </a:rPr>
              <a:t>b</a:t>
            </a:r>
            <a:r>
              <a:rPr lang="en-US" sz="2000" dirty="0" err="1">
                <a:latin typeface="Courier New" panose="02070309020205020404" pitchFamily="49" charset="0"/>
              </a:rPr>
              <a:t>b</a:t>
            </a:r>
            <a:r>
              <a:rPr lang="en-US" sz="2000" dirty="0"/>
              <a:t>)</a:t>
            </a:r>
          </a:p>
          <a:p>
            <a:pPr eaLnBrk="1" hangingPunct="1"/>
            <a:r>
              <a:rPr lang="en-US" sz="2000" dirty="0"/>
              <a:t>     (2)	(</a:t>
            </a:r>
            <a:r>
              <a:rPr lang="en-US" sz="2000" i="1" dirty="0"/>
              <a:t>q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, </a:t>
            </a:r>
            <a:r>
              <a:rPr lang="en-US" sz="2000" dirty="0">
                <a:latin typeface="Monotype Sorts" panose="05000000000000000000" pitchFamily="2" charset="2"/>
              </a:rPr>
              <a:t>q</a:t>
            </a:r>
            <a:r>
              <a:rPr lang="en-US" sz="2000" dirty="0"/>
              <a:t>, </a:t>
            </a:r>
            <a:r>
              <a:rPr lang="en-US" sz="2000" dirty="0" err="1" smtClean="0">
                <a:latin typeface="Courier New" panose="02070309020205020404" pitchFamily="49" charset="0"/>
              </a:rPr>
              <a:t>abbb</a:t>
            </a:r>
            <a:r>
              <a:rPr lang="en-US" sz="2000" dirty="0"/>
              <a:t>)	 written more simply as </a:t>
            </a:r>
            <a:r>
              <a:rPr lang="en-US" sz="2000" dirty="0" smtClean="0"/>
              <a:t> (</a:t>
            </a:r>
            <a:r>
              <a:rPr lang="en-US" sz="2000" i="1" dirty="0"/>
              <a:t>q</a:t>
            </a:r>
            <a:r>
              <a:rPr lang="en-US" sz="2000" dirty="0"/>
              <a:t>, </a:t>
            </a:r>
            <a:r>
              <a:rPr lang="en-US" sz="2000" u="sng" dirty="0" err="1" smtClean="0">
                <a:latin typeface="Monotype Sorts" panose="05000000000000000000" pitchFamily="2" charset="2"/>
              </a:rPr>
              <a:t>q</a:t>
            </a:r>
            <a:r>
              <a:rPr lang="en-US" sz="2000" dirty="0" err="1" smtClean="0">
                <a:latin typeface="Courier New" panose="02070309020205020404" pitchFamily="49" charset="0"/>
              </a:rPr>
              <a:t>abbb</a:t>
            </a:r>
            <a:r>
              <a:rPr lang="en-US" sz="2000" dirty="0"/>
              <a:t>)  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   </a:t>
            </a:r>
          </a:p>
          <a:p>
            <a:pPr eaLnBrk="1" hangingPunct="1"/>
            <a:r>
              <a:rPr lang="en-US" sz="2400" dirty="0"/>
              <a:t>Initial configuration is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pitchFamily="2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5364" name="Picture 4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966140" cy="23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2514600"/>
            <a:ext cx="30480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</a:t>
            </a:r>
          </a:p>
        </p:txBody>
      </p:sp>
      <p:sp>
        <p:nvSpPr>
          <p:cNvPr id="2" name="Up Arrow Callout 1"/>
          <p:cNvSpPr/>
          <p:nvPr/>
        </p:nvSpPr>
        <p:spPr>
          <a:xfrm>
            <a:off x="6705600" y="2925763"/>
            <a:ext cx="1447800" cy="960437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Second </a:t>
            </a:r>
            <a:r>
              <a:rPr lang="en-US" sz="2000" b="1" dirty="0" smtClean="0">
                <a:solidFill>
                  <a:srgbClr val="FFC000"/>
                </a:solidFill>
              </a:rPr>
              <a:t>a</a:t>
            </a:r>
            <a:r>
              <a:rPr lang="en-US" sz="1600" dirty="0" smtClean="0"/>
              <a:t> should be </a:t>
            </a:r>
            <a:r>
              <a:rPr lang="en-US" sz="2000" b="1" dirty="0" smtClean="0">
                <a:solidFill>
                  <a:srgbClr val="FFC000"/>
                </a:solidFill>
              </a:rPr>
              <a:t>b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85800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Yields and Computations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3820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(</a:t>
            </a:r>
            <a:r>
              <a:rPr lang="en-US" sz="2200" i="1" dirty="0"/>
              <a:t>q</a:t>
            </a:r>
            <a:r>
              <a:rPr lang="en-US" sz="2200" baseline="-25000" dirty="0"/>
              <a:t>1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baseline="-25000" dirty="0"/>
              <a:t>1</a:t>
            </a:r>
            <a:r>
              <a:rPr lang="en-US" sz="2200" dirty="0"/>
              <a:t>) |-</a:t>
            </a:r>
            <a:r>
              <a:rPr lang="en-US" sz="2200" baseline="-25000" dirty="0"/>
              <a:t>M</a:t>
            </a:r>
            <a:r>
              <a:rPr lang="en-US" sz="2200" dirty="0"/>
              <a:t> (</a:t>
            </a:r>
            <a:r>
              <a:rPr lang="en-US" sz="2200" i="1" dirty="0"/>
              <a:t>q</a:t>
            </a:r>
            <a:r>
              <a:rPr lang="en-US" sz="2200" baseline="-25000" dirty="0"/>
              <a:t>2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baseline="-25000" dirty="0"/>
              <a:t>2</a:t>
            </a:r>
            <a:r>
              <a:rPr lang="en-US" sz="2200" dirty="0"/>
              <a:t>) iff (</a:t>
            </a:r>
            <a:r>
              <a:rPr lang="en-US" sz="2200" i="1" dirty="0"/>
              <a:t>q</a:t>
            </a:r>
            <a:r>
              <a:rPr lang="en-US" sz="2200" baseline="-25000" dirty="0"/>
              <a:t>2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baseline="-25000" dirty="0"/>
              <a:t>2</a:t>
            </a:r>
            <a:r>
              <a:rPr lang="en-US" sz="2200" dirty="0"/>
              <a:t>) is </a:t>
            </a:r>
            <a:r>
              <a:rPr lang="en-US" sz="2200" dirty="0" smtClean="0"/>
              <a:t>derivable </a:t>
            </a:r>
            <a:r>
              <a:rPr lang="en-US" sz="2200" i="1" dirty="0"/>
              <a:t>via</a:t>
            </a:r>
            <a:r>
              <a:rPr lang="en-US" sz="2200" dirty="0"/>
              <a:t> </a:t>
            </a:r>
            <a:r>
              <a:rPr lang="en-US" sz="2200" dirty="0" smtClean="0">
                <a:sym typeface="Symbol" panose="05050102010706020507" pitchFamily="18" charset="2"/>
              </a:rPr>
              <a:t>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dirty="0" smtClean="0"/>
              <a:t>in </a:t>
            </a:r>
            <a:r>
              <a:rPr lang="en-US" sz="2200" dirty="0"/>
              <a:t>one step.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For any TM </a:t>
            </a:r>
            <a:r>
              <a:rPr lang="en-US" sz="2200" i="1" dirty="0"/>
              <a:t>M</a:t>
            </a:r>
            <a:r>
              <a:rPr lang="en-US" sz="2200" dirty="0"/>
              <a:t>, let </a:t>
            </a:r>
            <a:r>
              <a:rPr lang="en-US" sz="2200" b="1" dirty="0"/>
              <a:t>|-</a:t>
            </a:r>
            <a:r>
              <a:rPr lang="en-US" sz="2200" i="1" baseline="-25000" dirty="0"/>
              <a:t>M</a:t>
            </a:r>
            <a:r>
              <a:rPr lang="en-US" sz="2200" b="1" dirty="0"/>
              <a:t>*</a:t>
            </a:r>
            <a:r>
              <a:rPr lang="en-US" sz="2200" dirty="0"/>
              <a:t> be the reflexive, transitive closure of |-</a:t>
            </a:r>
            <a:r>
              <a:rPr lang="en-US" sz="2200" i="1" baseline="-25000" dirty="0"/>
              <a:t>M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Configuration 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b="1" i="1" dirty="0"/>
              <a:t>yields</a:t>
            </a:r>
            <a:r>
              <a:rPr lang="en-US" sz="2200" dirty="0"/>
              <a:t> configuration </a:t>
            </a:r>
            <a:r>
              <a:rPr lang="en-US" sz="2200" i="1" dirty="0"/>
              <a:t>C</a:t>
            </a:r>
            <a:r>
              <a:rPr lang="en-US" sz="2200" baseline="-25000" dirty="0"/>
              <a:t>2</a:t>
            </a:r>
            <a:r>
              <a:rPr lang="en-US" sz="2200" dirty="0"/>
              <a:t> if: 	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  </a:t>
            </a:r>
            <a:r>
              <a:rPr lang="en-US" sz="2200" b="1" dirty="0"/>
              <a:t>|-</a:t>
            </a:r>
            <a:r>
              <a:rPr lang="en-US" sz="2200" i="1" baseline="-25000" dirty="0"/>
              <a:t>M</a:t>
            </a:r>
            <a:r>
              <a:rPr lang="en-US" sz="2200" b="1" dirty="0"/>
              <a:t>*</a:t>
            </a:r>
            <a:r>
              <a:rPr lang="en-US" sz="2200" dirty="0"/>
              <a:t>  </a:t>
            </a:r>
            <a:r>
              <a:rPr lang="en-US" sz="2200" i="1" dirty="0"/>
              <a:t>C</a:t>
            </a:r>
            <a:r>
              <a:rPr lang="en-US" sz="2200" baseline="-25000" dirty="0"/>
              <a:t>2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A </a:t>
            </a:r>
            <a:r>
              <a:rPr lang="en-US" sz="2200" b="1" i="1" dirty="0"/>
              <a:t>path</a:t>
            </a:r>
            <a:r>
              <a:rPr lang="en-US" sz="2200" dirty="0"/>
              <a:t> through </a:t>
            </a:r>
            <a:r>
              <a:rPr lang="en-US" sz="2200" i="1" dirty="0"/>
              <a:t>M</a:t>
            </a:r>
            <a:r>
              <a:rPr lang="en-US" sz="2200" dirty="0"/>
              <a:t> is a sequence of configurations </a:t>
            </a:r>
            <a:r>
              <a:rPr lang="en-US" sz="2200" i="1" dirty="0"/>
              <a:t>C</a:t>
            </a:r>
            <a:r>
              <a:rPr lang="en-US" sz="2200" baseline="-25000" dirty="0"/>
              <a:t>0</a:t>
            </a:r>
            <a:r>
              <a:rPr lang="en-US" sz="2200" dirty="0"/>
              <a:t>, 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, …, </a:t>
            </a:r>
            <a:r>
              <a:rPr lang="en-US" sz="2200" i="1" dirty="0"/>
              <a:t>C</a:t>
            </a:r>
            <a:r>
              <a:rPr lang="en-US" sz="2200" i="1" baseline="-25000" dirty="0"/>
              <a:t>n</a:t>
            </a:r>
            <a:r>
              <a:rPr lang="en-US" sz="2200" dirty="0"/>
              <a:t> for some </a:t>
            </a:r>
            <a:r>
              <a:rPr lang="en-US" sz="2200" i="1" dirty="0"/>
              <a:t>n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</a:t>
            </a:r>
            <a:r>
              <a:rPr lang="en-US" sz="2200" dirty="0"/>
              <a:t> 0 such that </a:t>
            </a:r>
            <a:r>
              <a:rPr lang="en-US" sz="2200" i="1" dirty="0"/>
              <a:t>C</a:t>
            </a:r>
            <a:r>
              <a:rPr lang="en-US" sz="2200" baseline="-25000" dirty="0"/>
              <a:t>0</a:t>
            </a:r>
            <a:r>
              <a:rPr lang="en-US" sz="2200" dirty="0"/>
              <a:t> is the initial configuration and: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	</a:t>
            </a:r>
            <a:r>
              <a:rPr lang="en-US" sz="2200" i="1" dirty="0"/>
              <a:t>C</a:t>
            </a:r>
            <a:r>
              <a:rPr lang="en-US" sz="2200" baseline="-25000" dirty="0"/>
              <a:t>0</a:t>
            </a:r>
            <a:r>
              <a:rPr lang="en-US" sz="2200" dirty="0"/>
              <a:t> |-</a:t>
            </a:r>
            <a:r>
              <a:rPr lang="en-US" sz="2200" i="1" baseline="-25000" dirty="0"/>
              <a:t>M</a:t>
            </a:r>
            <a:r>
              <a:rPr lang="en-US" sz="2200" dirty="0"/>
              <a:t>  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 |-</a:t>
            </a:r>
            <a:r>
              <a:rPr lang="en-US" sz="2200" i="1" baseline="-25000" dirty="0"/>
              <a:t>M</a:t>
            </a:r>
            <a:r>
              <a:rPr lang="en-US" sz="2200" dirty="0"/>
              <a:t>  </a:t>
            </a:r>
            <a:r>
              <a:rPr lang="en-US" sz="2200" i="1" dirty="0"/>
              <a:t>C</a:t>
            </a:r>
            <a:r>
              <a:rPr lang="en-US" sz="2200" baseline="-25000" dirty="0"/>
              <a:t>2</a:t>
            </a:r>
            <a:r>
              <a:rPr lang="en-US" sz="2200" dirty="0"/>
              <a:t> |-</a:t>
            </a:r>
            <a:r>
              <a:rPr lang="en-US" sz="2200" i="1" baseline="-25000" dirty="0"/>
              <a:t>M</a:t>
            </a:r>
            <a:r>
              <a:rPr lang="en-US" sz="2200" dirty="0"/>
              <a:t> … |-</a:t>
            </a:r>
            <a:r>
              <a:rPr lang="en-US" sz="2200" i="1" baseline="-25000" dirty="0"/>
              <a:t>M</a:t>
            </a:r>
            <a:r>
              <a:rPr lang="en-US" sz="2200" dirty="0"/>
              <a:t>  </a:t>
            </a:r>
            <a:r>
              <a:rPr lang="en-US" sz="2200" i="1" dirty="0"/>
              <a:t>C</a:t>
            </a:r>
            <a:r>
              <a:rPr lang="en-US" sz="2200" i="1" baseline="-25000" dirty="0"/>
              <a:t>n</a:t>
            </a:r>
            <a:r>
              <a:rPr lang="en-US" sz="2200" dirty="0"/>
              <a:t>.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2200" dirty="0"/>
              <a:t>A </a:t>
            </a:r>
            <a:r>
              <a:rPr lang="en-US" sz="2200" b="1" dirty="0"/>
              <a:t>computation</a:t>
            </a:r>
            <a:r>
              <a:rPr lang="en-US" sz="2200" dirty="0"/>
              <a:t> by </a:t>
            </a:r>
            <a:r>
              <a:rPr lang="en-US" sz="2200" i="1" dirty="0"/>
              <a:t>M</a:t>
            </a:r>
            <a:r>
              <a:rPr lang="en-US" sz="2200" dirty="0"/>
              <a:t> is a path that halts.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If a computation is of </a:t>
            </a:r>
            <a:r>
              <a:rPr lang="en-US" sz="2200" i="1" dirty="0"/>
              <a:t>length</a:t>
            </a:r>
            <a:r>
              <a:rPr lang="en-US" sz="2200" dirty="0"/>
              <a:t> </a:t>
            </a:r>
            <a:r>
              <a:rPr lang="en-US" sz="2200" i="1" dirty="0"/>
              <a:t>n</a:t>
            </a:r>
            <a:r>
              <a:rPr lang="en-US" sz="2200" dirty="0"/>
              <a:t> (has </a:t>
            </a:r>
            <a:r>
              <a:rPr lang="en-US" sz="2200" i="1" dirty="0"/>
              <a:t>n</a:t>
            </a:r>
            <a:r>
              <a:rPr lang="en-US" sz="2200" dirty="0"/>
              <a:t> steps), we </a:t>
            </a:r>
            <a:r>
              <a:rPr lang="en-US" sz="2200" dirty="0" smtClean="0"/>
              <a:t>can </a:t>
            </a:r>
            <a:r>
              <a:rPr lang="en-US" sz="2200" dirty="0" smtClean="0"/>
              <a:t>also write</a:t>
            </a:r>
            <a:r>
              <a:rPr lang="en-US" sz="2200" dirty="0"/>
              <a:t>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	</a:t>
            </a:r>
            <a:r>
              <a:rPr lang="en-US" sz="2200" i="1" dirty="0"/>
              <a:t>C</a:t>
            </a:r>
            <a:r>
              <a:rPr lang="en-US" sz="2200" baseline="-25000" dirty="0"/>
              <a:t>0</a:t>
            </a:r>
            <a:r>
              <a:rPr lang="en-US" sz="2200" dirty="0"/>
              <a:t> |-</a:t>
            </a:r>
            <a:r>
              <a:rPr lang="en-US" sz="2200" i="1" baseline="-25000" dirty="0" err="1"/>
              <a:t>M</a:t>
            </a:r>
            <a:r>
              <a:rPr lang="en-US" sz="2200" i="1" baseline="30000" dirty="0" err="1"/>
              <a:t>n</a:t>
            </a:r>
            <a:r>
              <a:rPr lang="en-US" sz="2200" dirty="0"/>
              <a:t>  </a:t>
            </a:r>
            <a:r>
              <a:rPr lang="en-US" sz="2200" i="1" dirty="0"/>
              <a:t>C</a:t>
            </a:r>
            <a:r>
              <a:rPr lang="en-US" sz="2200" i="1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651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10475</TotalTime>
  <Words>1254</Words>
  <Application>Microsoft Office PowerPoint</Application>
  <PresentationFormat>On-screen Show (4:3)</PresentationFormat>
  <Paragraphs>360</Paragraphs>
  <Slides>28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Courier New</vt:lpstr>
      <vt:lpstr>Wingdings</vt:lpstr>
      <vt:lpstr>Arial</vt:lpstr>
      <vt:lpstr>Symbol</vt:lpstr>
      <vt:lpstr>Monotype Sorts</vt:lpstr>
      <vt:lpstr>Default Design</vt:lpstr>
      <vt:lpstr>PowerPoint Presentation</vt:lpstr>
      <vt:lpstr>Your Questions?</vt:lpstr>
      <vt:lpstr>Turing MachineS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(not used in class 2016)Exercise</vt:lpstr>
      <vt:lpstr>Solution to this Exercise</vt:lpstr>
      <vt:lpstr>TMs are complicated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358</cp:revision>
  <cp:lastPrinted>2016-02-01T11:05:47Z</cp:lastPrinted>
  <dcterms:created xsi:type="dcterms:W3CDTF">2007-01-18T00:38:26Z</dcterms:created>
  <dcterms:modified xsi:type="dcterms:W3CDTF">2016-02-01T12:34:15Z</dcterms:modified>
</cp:coreProperties>
</file>