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487" r:id="rId2"/>
    <p:sldId id="486" r:id="rId3"/>
    <p:sldId id="527" r:id="rId4"/>
    <p:sldId id="528" r:id="rId5"/>
    <p:sldId id="543" r:id="rId6"/>
    <p:sldId id="544" r:id="rId7"/>
    <p:sldId id="529" r:id="rId8"/>
    <p:sldId id="530" r:id="rId9"/>
    <p:sldId id="531" r:id="rId10"/>
    <p:sldId id="532" r:id="rId11"/>
    <p:sldId id="533" r:id="rId12"/>
    <p:sldId id="534" r:id="rId13"/>
    <p:sldId id="535" r:id="rId14"/>
    <p:sldId id="536" r:id="rId15"/>
    <p:sldId id="537" r:id="rId16"/>
    <p:sldId id="538" r:id="rId17"/>
    <p:sldId id="539" r:id="rId18"/>
    <p:sldId id="540" r:id="rId19"/>
    <p:sldId id="541" r:id="rId20"/>
    <p:sldId id="542" r:id="rId21"/>
  </p:sldIdLst>
  <p:sldSz cx="9144000" cy="6858000" type="screen4x3"/>
  <p:notesSz cx="7315200" cy="9601200"/>
  <p:embeddedFontLst>
    <p:embeddedFont>
      <p:font typeface="French Script MT" panose="03020402040607040605" pitchFamily="66" charset="0"/>
      <p:regular r:id="rId2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1" autoAdjust="0"/>
    <p:restoredTop sz="73844" autoAdjust="0"/>
  </p:normalViewPr>
  <p:slideViewPr>
    <p:cSldViewPr>
      <p:cViewPr varScale="1">
        <p:scale>
          <a:sx n="75" d="100"/>
          <a:sy n="75" d="100"/>
        </p:scale>
        <p:origin x="10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9"/>
          </a:xfrm>
          <a:prstGeom prst="rect">
            <a:avLst/>
          </a:prstGeom>
        </p:spPr>
        <p:txBody>
          <a:bodyPr vert="horz" lIns="96477" tIns="48239" rIns="96477" bIns="4823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5282" y="0"/>
            <a:ext cx="3168227" cy="480389"/>
          </a:xfrm>
          <a:prstGeom prst="rect">
            <a:avLst/>
          </a:prstGeom>
        </p:spPr>
        <p:txBody>
          <a:bodyPr vert="horz" lIns="96477" tIns="48239" rIns="96477" bIns="4823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CF6A1B-8B11-4473-8881-18BE37A03155}" type="datetimeFigureOut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813"/>
            <a:ext cx="3169920" cy="478749"/>
          </a:xfrm>
          <a:prstGeom prst="rect">
            <a:avLst/>
          </a:prstGeom>
        </p:spPr>
        <p:txBody>
          <a:bodyPr vert="horz" lIns="96477" tIns="48239" rIns="96477" bIns="4823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5282" y="9120813"/>
            <a:ext cx="3168227" cy="478749"/>
          </a:xfrm>
          <a:prstGeom prst="rect">
            <a:avLst/>
          </a:prstGeom>
        </p:spPr>
        <p:txBody>
          <a:bodyPr vert="horz" wrap="square" lIns="96477" tIns="48239" rIns="96477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BF4DD5-7079-4980-B011-BD6A3DA3F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9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2" y="0"/>
            <a:ext cx="3168227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2313"/>
            <a:ext cx="4799012" cy="3598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9829" y="4559587"/>
            <a:ext cx="5855547" cy="432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7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2" y="9120813"/>
            <a:ext cx="3168227" cy="47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7" tIns="48239" rIns="96477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2F98F0-1B5F-4C6B-A5CF-A2DA9DAA2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53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934" indent="-282289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120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5765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409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0640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871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7103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5334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6041A0-C614-4F1C-B71E-D9484F65D795}" type="slidenum">
              <a:rPr lang="en-US" sz="1200"/>
              <a:pPr>
                <a:spcBef>
                  <a:spcPct val="0"/>
                </a:spcBef>
              </a:pPr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14209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80B99D-2F2B-4C30-BDC0-577A71BA297A}" type="slidenum">
              <a:rPr lang="en-US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96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Since </a:t>
            </a:r>
            <a:r>
              <a:rPr lang="en-US" sz="1300" b="1" dirty="0"/>
              <a:t>w =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  and </a:t>
            </a:r>
            <a:r>
              <a:rPr lang="en-US" sz="1300" i="1" dirty="0"/>
              <a:t>M'</a:t>
            </a:r>
            <a:r>
              <a:rPr lang="en-US" sz="1300" dirty="0"/>
              <a:t> (being deterministic) contains no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-transitions, </a:t>
            </a:r>
            <a:r>
              <a:rPr lang="en-US" sz="1300" i="1" dirty="0"/>
              <a:t>M'</a:t>
            </a:r>
            <a:r>
              <a:rPr lang="en-US" sz="1300" dirty="0"/>
              <a:t> makes no moves.  So M' must end in the same state it started in, namely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So </a:t>
            </a:r>
            <a:r>
              <a:rPr lang="en-US" sz="1300" i="1" dirty="0"/>
              <a:t>P</a:t>
            </a:r>
            <a:r>
              <a:rPr lang="en-US" sz="1300" dirty="0"/>
              <a:t> =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Now, since </a:t>
            </a:r>
            <a:r>
              <a:rPr lang="en-US" sz="1300" i="1" dirty="0"/>
              <a:t>P</a:t>
            </a:r>
            <a:r>
              <a:rPr lang="en-US" sz="1300" dirty="0"/>
              <a:t> contains </a:t>
            </a:r>
            <a:r>
              <a:rPr lang="en-US" sz="1300" i="1" dirty="0"/>
              <a:t>p</a:t>
            </a:r>
            <a:r>
              <a:rPr lang="en-US" sz="1300" dirty="0"/>
              <a:t>, then </a:t>
            </a:r>
            <a:r>
              <a:rPr lang="en-US" sz="1300" i="1" dirty="0"/>
              <a:t>p</a:t>
            </a:r>
            <a:r>
              <a:rPr lang="en-US" sz="1300" dirty="0"/>
              <a:t> </a:t>
            </a:r>
            <a:r>
              <a:rPr lang="en-US" sz="1300" dirty="0">
                <a:sym typeface="Symbol" pitchFamily="18" charset="2"/>
              </a:rPr>
              <a:t></a:t>
            </a:r>
            <a:r>
              <a:rPr lang="en-US" sz="1300" dirty="0"/>
              <a:t>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But, given the definition of </a:t>
            </a:r>
            <a:r>
              <a:rPr lang="en-US" sz="1300" i="1" dirty="0" err="1"/>
              <a:t>eps</a:t>
            </a:r>
            <a:r>
              <a:rPr lang="en-US" sz="1300" dirty="0"/>
              <a:t>, this means that, in the original NDFSM </a:t>
            </a:r>
            <a:r>
              <a:rPr lang="en-US" sz="1300" i="1" dirty="0"/>
              <a:t>M</a:t>
            </a:r>
            <a:r>
              <a:rPr lang="en-US" sz="1300" dirty="0"/>
              <a:t>, </a:t>
            </a:r>
            <a:r>
              <a:rPr lang="en-US" sz="1300" i="1" dirty="0"/>
              <a:t>p</a:t>
            </a:r>
            <a:r>
              <a:rPr lang="en-US" sz="1300" dirty="0"/>
              <a:t> is reachable from </a:t>
            </a:r>
            <a:r>
              <a:rPr lang="en-US" sz="1300" i="1" dirty="0"/>
              <a:t>q</a:t>
            </a:r>
            <a:r>
              <a:rPr lang="en-US" sz="1300" dirty="0"/>
              <a:t> just by following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-transitions.  So (</a:t>
            </a:r>
            <a:r>
              <a:rPr lang="en-US" sz="1300" i="1" dirty="0"/>
              <a:t>q</a:t>
            </a:r>
            <a:r>
              <a:rPr lang="en-US" sz="1300" dirty="0"/>
              <a:t>,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) |-</a:t>
            </a:r>
            <a:r>
              <a:rPr lang="en-US" sz="1300" i="1" baseline="-25000" dirty="0"/>
              <a:t>M</a:t>
            </a:r>
            <a:r>
              <a:rPr lang="en-US" sz="1300" dirty="0"/>
              <a:t>*(</a:t>
            </a:r>
            <a:r>
              <a:rPr lang="en-US" sz="1300" i="1" dirty="0"/>
              <a:t>p</a:t>
            </a:r>
            <a:r>
              <a:rPr lang="en-US" sz="1300" dirty="0"/>
              <a:t>,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) .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578DD2-1BBD-4779-9D8E-C17E09C686A2}" type="slidenum">
              <a:rPr lang="en-US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00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If |</a:t>
            </a:r>
            <a:r>
              <a:rPr lang="en-US" sz="1300" i="1" dirty="0"/>
              <a:t>w</a:t>
            </a:r>
            <a:r>
              <a:rPr lang="en-US" sz="1300" dirty="0"/>
              <a:t>| = 0 and the original machine </a:t>
            </a:r>
            <a:r>
              <a:rPr lang="en-US" sz="1300" i="1" dirty="0"/>
              <a:t>M</a:t>
            </a:r>
            <a:r>
              <a:rPr lang="en-US" sz="1300" dirty="0"/>
              <a:t> goes from </a:t>
            </a:r>
            <a:r>
              <a:rPr lang="en-US" sz="1300" i="1" dirty="0"/>
              <a:t>q</a:t>
            </a:r>
            <a:r>
              <a:rPr lang="en-US" sz="1300" dirty="0"/>
              <a:t> to </a:t>
            </a:r>
            <a:r>
              <a:rPr lang="en-US" sz="1300" i="1" dirty="0"/>
              <a:t>p</a:t>
            </a:r>
            <a:r>
              <a:rPr lang="en-US" sz="1300" dirty="0"/>
              <a:t> with only </a:t>
            </a:r>
            <a:r>
              <a:rPr lang="en-US" sz="1300" i="1" dirty="0"/>
              <a:t>w</a:t>
            </a:r>
            <a:r>
              <a:rPr lang="en-US" sz="1300" dirty="0"/>
              <a:t> as input, it must go from </a:t>
            </a:r>
            <a:r>
              <a:rPr lang="en-US" sz="1300" i="1" dirty="0"/>
              <a:t>q</a:t>
            </a:r>
            <a:r>
              <a:rPr lang="en-US" sz="1300" dirty="0"/>
              <a:t> to </a:t>
            </a:r>
            <a:r>
              <a:rPr lang="en-US" sz="1300" i="1" dirty="0"/>
              <a:t>p</a:t>
            </a:r>
            <a:r>
              <a:rPr lang="en-US" sz="1300" dirty="0"/>
              <a:t> following just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-transitions.  So </a:t>
            </a:r>
            <a:r>
              <a:rPr lang="en-US" sz="1300" i="1" dirty="0"/>
              <a:t>p</a:t>
            </a:r>
            <a:r>
              <a:rPr lang="en-US" sz="1300" dirty="0"/>
              <a:t> </a:t>
            </a:r>
            <a:r>
              <a:rPr lang="en-US" sz="1300" dirty="0">
                <a:sym typeface="Symbol" pitchFamily="18" charset="2"/>
              </a:rPr>
              <a:t></a:t>
            </a:r>
            <a:r>
              <a:rPr lang="en-US" sz="1300" dirty="0"/>
              <a:t>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i="1" dirty="0"/>
              <a:t>M'</a:t>
            </a:r>
            <a:r>
              <a:rPr lang="en-US" sz="1300" dirty="0"/>
              <a:t> starts in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Since </a:t>
            </a:r>
            <a:r>
              <a:rPr lang="en-US" sz="1300" i="1" dirty="0"/>
              <a:t>M'</a:t>
            </a:r>
            <a:r>
              <a:rPr lang="en-US" sz="1300" dirty="0"/>
              <a:t> contains no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-transitions, it will make no moves at all if its input is </a:t>
            </a:r>
            <a:r>
              <a:rPr lang="en-US" sz="1300" dirty="0">
                <a:sym typeface="Symbol" pitchFamily="18" charset="2"/>
              </a:rPr>
              <a:t></a:t>
            </a:r>
            <a:r>
              <a:rPr lang="en-US" sz="1300" dirty="0"/>
              <a:t>.  So it will halt in exactly the same state it started in, namely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).  So </a:t>
            </a:r>
            <a:r>
              <a:rPr lang="en-US" sz="1300" i="1" dirty="0"/>
              <a:t>P</a:t>
            </a:r>
            <a:r>
              <a:rPr lang="en-US" sz="1300" dirty="0"/>
              <a:t> =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 and thus contains </a:t>
            </a:r>
            <a:r>
              <a:rPr lang="en-US" sz="1300" i="1" dirty="0"/>
              <a:t>p</a:t>
            </a:r>
            <a:r>
              <a:rPr lang="en-US" sz="1300" dirty="0"/>
              <a:t>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3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300" dirty="0"/>
              <a:t>So </a:t>
            </a:r>
            <a:r>
              <a:rPr lang="en-US" sz="1300" i="1" dirty="0"/>
              <a:t>M'</a:t>
            </a:r>
            <a:r>
              <a:rPr lang="en-US" sz="1300" dirty="0"/>
              <a:t>  halts in a state that includes </a:t>
            </a:r>
            <a:r>
              <a:rPr lang="en-US" sz="1300" i="1" dirty="0"/>
              <a:t>p</a:t>
            </a:r>
            <a:r>
              <a:rPr lang="en-US" sz="1300" dirty="0"/>
              <a:t>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200161-467B-4874-AECE-0901404AF8E1}" type="slidenum">
              <a:rPr lang="en-US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7D046A-4EE6-4430-9573-E58A6F3CB2D0}" type="slidenum">
              <a:rPr lang="en-US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57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4AE747-46BB-463A-954D-4F7A15E040DD}" type="slidenum">
              <a:rPr lang="en-US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57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40E59C-7B36-41C1-8A3E-12A57BA1ECAF}" type="slidenum">
              <a:rPr lang="en-US"/>
              <a:pPr eaLnBrk="1" hangingPunct="1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29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In other words, after processing z, M will be in some set of states S, whose elements well write as </a:t>
            </a:r>
            <a:r>
              <a:rPr lang="en-US" dirty="0" err="1" smtClean="0">
                <a:latin typeface="Arial" panose="020B0604020202020204" pitchFamily="34" charset="0"/>
              </a:rPr>
              <a:t>s</a:t>
            </a:r>
            <a:r>
              <a:rPr lang="en-US" baseline="-25000" dirty="0" err="1" smtClean="0">
                <a:latin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</a:rPr>
              <a:t>. M' will be in some "set" state that we call Q. Again, well split the proof into two parts:</a:t>
            </a: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AB8275-9A89-4177-9A4E-EB0BC0CC495C}" type="slidenum">
              <a:rPr lang="en-US"/>
              <a:pPr eaLnBrk="1" hangingPunct="1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79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300" dirty="0"/>
              <a:t>If, after reading </a:t>
            </a:r>
            <a:r>
              <a:rPr lang="en-US" sz="1300" i="1" dirty="0"/>
              <a:t>z</a:t>
            </a:r>
            <a:r>
              <a:rPr lang="en-US" sz="1300" dirty="0"/>
              <a:t>, </a:t>
            </a:r>
            <a:r>
              <a:rPr lang="en-US" sz="1300" i="1" dirty="0"/>
              <a:t>M'</a:t>
            </a:r>
            <a:r>
              <a:rPr lang="en-US" sz="1300" dirty="0"/>
              <a:t> is in state </a:t>
            </a:r>
            <a:r>
              <a:rPr lang="en-US" sz="1300" i="1" dirty="0"/>
              <a:t>Q</a:t>
            </a:r>
            <a:r>
              <a:rPr lang="en-US" sz="1300" dirty="0"/>
              <a:t>, we know, from the induction hypothesis, that the original machine </a:t>
            </a:r>
            <a:r>
              <a:rPr lang="en-US" sz="1300" i="1" dirty="0"/>
              <a:t>M</a:t>
            </a:r>
            <a:r>
              <a:rPr lang="en-US" sz="1300" dirty="0"/>
              <a:t>, after reading </a:t>
            </a:r>
            <a:r>
              <a:rPr lang="en-US" sz="1300" i="1" dirty="0"/>
              <a:t>z</a:t>
            </a:r>
            <a:r>
              <a:rPr lang="en-US" sz="1300" dirty="0"/>
              <a:t>, must be in some set of states </a:t>
            </a:r>
            <a:r>
              <a:rPr lang="en-US" sz="1300" i="1" dirty="0"/>
              <a:t>S</a:t>
            </a:r>
            <a:r>
              <a:rPr lang="en-US" sz="1300" dirty="0"/>
              <a:t> and that </a:t>
            </a:r>
            <a:r>
              <a:rPr lang="en-US" sz="1300" i="1" dirty="0"/>
              <a:t>Q</a:t>
            </a:r>
            <a:r>
              <a:rPr lang="en-US" sz="1300" dirty="0"/>
              <a:t> is precisely that set.  </a:t>
            </a:r>
          </a:p>
          <a:p>
            <a:pPr eaLnBrk="1" hangingPunct="1"/>
            <a:endParaRPr lang="en-US" sz="1300" dirty="0"/>
          </a:p>
          <a:p>
            <a:pPr eaLnBrk="1" hangingPunct="1"/>
            <a:r>
              <a:rPr lang="en-US" sz="1300" dirty="0"/>
              <a:t>If we have that </a:t>
            </a:r>
            <a:r>
              <a:rPr lang="en-US" sz="1300" i="1" dirty="0"/>
              <a:t>M'</a:t>
            </a:r>
            <a:r>
              <a:rPr lang="en-US" sz="1300" dirty="0"/>
              <a:t>, starting in </a:t>
            </a:r>
            <a:r>
              <a:rPr lang="en-US" sz="1300" i="1" dirty="0"/>
              <a:t>Q</a:t>
            </a:r>
            <a:r>
              <a:rPr lang="en-US" sz="1300" dirty="0"/>
              <a:t> and reading </a:t>
            </a:r>
            <a:r>
              <a:rPr lang="en-US" sz="1300" i="1" dirty="0"/>
              <a:t>x</a:t>
            </a:r>
            <a:r>
              <a:rPr lang="en-US" sz="1300" dirty="0"/>
              <a:t> lands in </a:t>
            </a:r>
            <a:r>
              <a:rPr lang="en-US" sz="1300" i="1" dirty="0"/>
              <a:t>P</a:t>
            </a:r>
            <a:r>
              <a:rPr lang="en-US" sz="1300" dirty="0"/>
              <a:t>, then, from the definition of </a:t>
            </a:r>
            <a:r>
              <a:rPr lang="en-US" sz="1300" dirty="0">
                <a:sym typeface="Symbol" panose="05050102010706020507" pitchFamily="18" charset="2"/>
              </a:rPr>
              <a:t></a:t>
            </a:r>
            <a:r>
              <a:rPr lang="en-US" sz="1300" dirty="0"/>
              <a:t>', </a:t>
            </a:r>
            <a:r>
              <a:rPr lang="en-US" sz="1300" i="1" dirty="0"/>
              <a:t>P</a:t>
            </a:r>
            <a:r>
              <a:rPr lang="en-US" sz="1300" dirty="0"/>
              <a:t> contains precisely the states that </a:t>
            </a:r>
            <a:r>
              <a:rPr lang="en-US" sz="1300" i="1" dirty="0"/>
              <a:t>M</a:t>
            </a:r>
            <a:r>
              <a:rPr lang="en-US" sz="1300" dirty="0"/>
              <a:t> could land in after starting in any state in </a:t>
            </a:r>
            <a:r>
              <a:rPr lang="en-US" sz="1300" i="1" dirty="0"/>
              <a:t>S</a:t>
            </a:r>
            <a:r>
              <a:rPr lang="en-US" sz="1300" dirty="0"/>
              <a:t> and reading </a:t>
            </a:r>
            <a:r>
              <a:rPr lang="en-US" sz="1300" i="1" dirty="0"/>
              <a:t>x</a:t>
            </a:r>
            <a:r>
              <a:rPr lang="en-US" sz="1300" dirty="0"/>
              <a:t>.  Thus if </a:t>
            </a:r>
            <a:r>
              <a:rPr lang="en-US" sz="1300" i="1" dirty="0"/>
              <a:t>p</a:t>
            </a:r>
            <a:r>
              <a:rPr lang="en-US" sz="1300" dirty="0"/>
              <a:t> </a:t>
            </a:r>
            <a:r>
              <a:rPr lang="en-US" sz="1300" dirty="0">
                <a:sym typeface="Symbol" panose="05050102010706020507" pitchFamily="18" charset="2"/>
              </a:rPr>
              <a:t></a:t>
            </a:r>
            <a:r>
              <a:rPr lang="en-US" sz="1300" dirty="0"/>
              <a:t> </a:t>
            </a:r>
            <a:r>
              <a:rPr lang="en-US" sz="1300" i="1" dirty="0"/>
              <a:t>P</a:t>
            </a:r>
            <a:r>
              <a:rPr lang="en-US" sz="1300" dirty="0"/>
              <a:t>, </a:t>
            </a:r>
            <a:r>
              <a:rPr lang="en-US" sz="1300" i="1" dirty="0"/>
              <a:t>p</a:t>
            </a:r>
            <a:r>
              <a:rPr lang="en-US" sz="1300" dirty="0"/>
              <a:t> must be a state that </a:t>
            </a:r>
            <a:r>
              <a:rPr lang="en-US" sz="1300" i="1" dirty="0"/>
              <a:t>M</a:t>
            </a:r>
            <a:r>
              <a:rPr lang="en-US" sz="1300" dirty="0"/>
              <a:t> could land in if started in </a:t>
            </a:r>
            <a:r>
              <a:rPr lang="en-US" sz="1300" i="1" dirty="0" err="1"/>
              <a:t>s</a:t>
            </a:r>
            <a:r>
              <a:rPr lang="en-US" sz="1300" i="1" baseline="-25000" dirty="0" err="1"/>
              <a:t>i</a:t>
            </a:r>
            <a:r>
              <a:rPr lang="en-US" sz="1300" dirty="0"/>
              <a:t> on reading </a:t>
            </a:r>
            <a:r>
              <a:rPr lang="en-US" sz="1300" i="1" dirty="0"/>
              <a:t>x</a:t>
            </a:r>
            <a:r>
              <a:rPr lang="en-US" sz="1300" dirty="0"/>
              <a:t>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B77E1-8B25-427E-974B-24D695FE8BEA}" type="slidenum">
              <a:rPr lang="en-US"/>
              <a:pPr eaLnBrk="1" hangingPunct="1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1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56462"/>
            <a:r>
              <a:rPr lang="en-US" sz="1300" dirty="0"/>
              <a:t>By the induction hypothesis, if </a:t>
            </a:r>
            <a:r>
              <a:rPr lang="en-US" sz="1300" i="1" dirty="0"/>
              <a:t>M</a:t>
            </a:r>
            <a:r>
              <a:rPr lang="en-US" sz="1300" dirty="0"/>
              <a:t>, after processing </a:t>
            </a:r>
            <a:r>
              <a:rPr lang="en-US" sz="1300" i="1" dirty="0"/>
              <a:t>z</a:t>
            </a:r>
            <a:r>
              <a:rPr lang="en-US" sz="1300" dirty="0"/>
              <a:t>, can reach some set of states </a:t>
            </a:r>
            <a:r>
              <a:rPr lang="en-US" sz="1300" i="1" dirty="0"/>
              <a:t>S</a:t>
            </a:r>
            <a:r>
              <a:rPr lang="en-US" sz="1300" dirty="0"/>
              <a:t>, then </a:t>
            </a:r>
            <a:r>
              <a:rPr lang="en-US" sz="1300" i="1" dirty="0"/>
              <a:t>Q</a:t>
            </a:r>
            <a:r>
              <a:rPr lang="en-US" sz="1300" dirty="0"/>
              <a:t> (the state M' is in after processing z) must contain precisely all the states in </a:t>
            </a:r>
            <a:r>
              <a:rPr lang="en-US" sz="1300" i="1" dirty="0"/>
              <a:t>S</a:t>
            </a:r>
            <a:r>
              <a:rPr lang="en-US" sz="1300" dirty="0"/>
              <a:t>.  So, from </a:t>
            </a:r>
            <a:r>
              <a:rPr lang="en-US" sz="1300" i="1" dirty="0"/>
              <a:t>Q</a:t>
            </a:r>
            <a:r>
              <a:rPr lang="en-US" sz="1300" dirty="0"/>
              <a:t>, reading </a:t>
            </a:r>
            <a:r>
              <a:rPr lang="en-US" sz="1300" i="1" dirty="0"/>
              <a:t>x</a:t>
            </a:r>
            <a:r>
              <a:rPr lang="en-US" sz="1300" dirty="0"/>
              <a:t>, </a:t>
            </a:r>
            <a:r>
              <a:rPr lang="en-US" sz="1300" i="1" dirty="0"/>
              <a:t>M'</a:t>
            </a:r>
            <a:r>
              <a:rPr lang="en-US" sz="1300" dirty="0"/>
              <a:t> must be in some set state </a:t>
            </a:r>
            <a:r>
              <a:rPr lang="en-US" sz="1300" i="1" dirty="0"/>
              <a:t>P</a:t>
            </a:r>
            <a:r>
              <a:rPr lang="en-US" sz="1300" dirty="0"/>
              <a:t> that contains precisely the states that </a:t>
            </a:r>
            <a:r>
              <a:rPr lang="en-US" sz="1300" i="1" dirty="0"/>
              <a:t>M</a:t>
            </a:r>
            <a:r>
              <a:rPr lang="en-US" sz="1300" dirty="0"/>
              <a:t> can reach starting in any of the states in </a:t>
            </a:r>
            <a:r>
              <a:rPr lang="en-US" sz="1300" i="1" dirty="0"/>
              <a:t>S</a:t>
            </a:r>
            <a:r>
              <a:rPr lang="en-US" sz="1300" dirty="0"/>
              <a:t>, reading </a:t>
            </a:r>
            <a:r>
              <a:rPr lang="en-US" sz="1300" i="1" dirty="0"/>
              <a:t>x</a:t>
            </a:r>
            <a:r>
              <a:rPr lang="en-US" sz="1300" dirty="0"/>
              <a:t>, and then following all </a:t>
            </a:r>
            <a:r>
              <a:rPr lang="en-US" sz="1300" dirty="0">
                <a:sym typeface="Symbol" panose="05050102010706020507" pitchFamily="18" charset="2"/>
              </a:rPr>
              <a:t></a:t>
            </a:r>
            <a:r>
              <a:rPr lang="en-US" sz="1300" dirty="0"/>
              <a:t> transitions.  So, after consuming </a:t>
            </a:r>
            <a:r>
              <a:rPr lang="en-US" sz="1300" i="1" dirty="0" err="1"/>
              <a:t>zc</a:t>
            </a:r>
            <a:r>
              <a:rPr lang="en-US" sz="1300" dirty="0"/>
              <a:t>, </a:t>
            </a:r>
            <a:r>
              <a:rPr lang="en-US" sz="1300" i="1" dirty="0"/>
              <a:t>M'</a:t>
            </a:r>
            <a:r>
              <a:rPr lang="en-US" sz="1300" dirty="0"/>
              <a:t>, when started in </a:t>
            </a:r>
            <a:r>
              <a:rPr lang="en-US" sz="1300" i="1" dirty="0" err="1"/>
              <a:t>eps</a:t>
            </a:r>
            <a:r>
              <a:rPr lang="en-US" sz="1300" dirty="0"/>
              <a:t>(</a:t>
            </a:r>
            <a:r>
              <a:rPr lang="en-US" sz="1300" i="1" dirty="0"/>
              <a:t>q</a:t>
            </a:r>
            <a:r>
              <a:rPr lang="en-US" sz="1300" dirty="0"/>
              <a:t>), must end up in a state </a:t>
            </a:r>
            <a:r>
              <a:rPr lang="en-US" sz="1300" i="1" dirty="0"/>
              <a:t>P</a:t>
            </a:r>
            <a:r>
              <a:rPr lang="en-US" sz="1300" dirty="0"/>
              <a:t> that contains all and only the states </a:t>
            </a:r>
            <a:r>
              <a:rPr lang="en-US" sz="1300" i="1" dirty="0"/>
              <a:t>p</a:t>
            </a:r>
            <a:r>
              <a:rPr lang="en-US" sz="1300" dirty="0"/>
              <a:t> that </a:t>
            </a:r>
            <a:r>
              <a:rPr lang="en-US" sz="1300" i="1" dirty="0"/>
              <a:t>M</a:t>
            </a:r>
            <a:r>
              <a:rPr lang="en-US" sz="1300" dirty="0"/>
              <a:t>, when started in </a:t>
            </a:r>
            <a:r>
              <a:rPr lang="en-US" sz="1300" i="1" dirty="0"/>
              <a:t>q</a:t>
            </a:r>
            <a:r>
              <a:rPr lang="en-US" sz="1300" dirty="0"/>
              <a:t>, could end up in.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29A540-2839-442F-ABF5-FDD7CB7FE80F}" type="slidenum">
              <a:rPr lang="en-US"/>
              <a:pPr eaLnBrk="1" hangingPunct="1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80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After first sentence of second bullet:  In other words, the new machine, when started in its start state, can consume w and end up in one of its accepting states. This follows from the lemma, which is more general and describes a computation from </a:t>
            </a:r>
            <a:r>
              <a:rPr lang="en-US" b="1" dirty="0" smtClean="0">
                <a:latin typeface="Arial" panose="020B0604020202020204" pitchFamily="34" charset="0"/>
              </a:rPr>
              <a:t>any</a:t>
            </a:r>
            <a:r>
              <a:rPr lang="en-US" dirty="0" smtClean="0">
                <a:latin typeface="Arial" panose="020B0604020202020204" pitchFamily="34" charset="0"/>
              </a:rPr>
              <a:t> state to </a:t>
            </a:r>
            <a:r>
              <a:rPr lang="en-US" b="1" dirty="0" smtClean="0">
                <a:latin typeface="Arial" panose="020B0604020202020204" pitchFamily="34" charset="0"/>
              </a:rPr>
              <a:t>any</a:t>
            </a:r>
            <a:r>
              <a:rPr lang="en-US" dirty="0" smtClean="0">
                <a:latin typeface="Arial" panose="020B0604020202020204" pitchFamily="34" charset="0"/>
              </a:rPr>
              <a:t> other.</a:t>
            </a: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4F05FE-BDEA-4DC4-92F0-8F539C5949EA}" type="slidenum">
              <a:rPr lang="en-US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3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934" indent="-282289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120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5765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409" indent="-22583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0640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871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7103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5334" indent="-2258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E1B87D-B72B-4AC8-9DDC-40FFF51C99E5}" type="slidenum">
              <a:rPr lang="en-US" sz="1200"/>
              <a:pPr>
                <a:spcBef>
                  <a:spcPct val="0"/>
                </a:spcBef>
              </a:pPr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76338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F98F0-1B5F-4C6B-A5CF-A2DA9DAA2DD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5466" indent="-2972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918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2149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0380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612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6843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5074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3305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F54FBF-B71F-400B-9AF9-6A48D9B980C7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171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5466" indent="-29723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918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2149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0380" indent="-2374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612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6843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5074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3305" indent="-23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E77BF9-F058-410E-8BC3-8500C4E327E7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2814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E5852B-B25B-4D27-89F0-F45069152D14}" type="slidenum">
              <a:rPr lang="en-US" smtClean="0"/>
              <a:pPr>
                <a:spcBef>
                  <a:spcPct val="0"/>
                </a:spcBef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5935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0594" indent="-28395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0781" indent="-227492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425" indent="-227492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070" indent="-227492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2301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0532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8764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6995" indent="-22749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96E03C-4EA3-4E5A-997D-398772B9EFA5}" type="slidenum">
              <a:rPr lang="en-US" sz="1200"/>
              <a:pPr>
                <a:spcBef>
                  <a:spcPct val="0"/>
                </a:spcBef>
              </a:pPr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90022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03F326-18C6-4E7E-AAD4-545EBB6CEB12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15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E115C3-8CA4-449E-88F3-63668BFF9B7D}" type="slidenum">
              <a:rPr lang="en-US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81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It turns out that we will only need this lemma for the case where q = s, but the more general thing is easier to </a:t>
            </a:r>
            <a:r>
              <a:rPr lang="en-US" dirty="0" err="1" smtClean="0">
                <a:latin typeface="Arial" panose="020B0604020202020204" pitchFamily="34" charset="0"/>
              </a:rPr>
              <a:t>porve</a:t>
            </a:r>
            <a:r>
              <a:rPr lang="en-US" dirty="0" smtClean="0">
                <a:latin typeface="Arial" panose="020B0604020202020204" pitchFamily="34" charset="0"/>
              </a:rPr>
              <a:t> by induction.  This is common in induction proofs.</a:t>
            </a:r>
          </a:p>
          <a:p>
            <a:endParaRPr lang="en-US" dirty="0" smtClean="0">
              <a:latin typeface="Arial" panose="020B0604020202020204" pitchFamily="34" charset="0"/>
            </a:endParaRPr>
          </a:p>
          <a:p>
            <a:pPr marL="0" lvl="1">
              <a:defRPr/>
            </a:pPr>
            <a:r>
              <a:rPr lang="en-US" sz="1300" b="1" dirty="0"/>
              <a:t>INFORMAL RESTATEMENT OF LEMMA:  </a:t>
            </a:r>
            <a:r>
              <a:rPr lang="en-US" sz="1300" dirty="0"/>
              <a:t>If the original NDFSM M starts in state q and, after reading the string w, can land in state p (along at least one of its paths), then the new DFSM M' must behave as follows: </a:t>
            </a:r>
            <a:br>
              <a:rPr lang="en-US" sz="1300" dirty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          When started in the state that corresponds to the set of states the original machine M could get to from q without consuming any input, M' reads the string w and lands in a state P (which is a set of M's states) that contains p. </a:t>
            </a:r>
            <a:br>
              <a:rPr lang="en-US" sz="1300" dirty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1300" b="1" dirty="0"/>
              <a:t>Furthermore</a:t>
            </a:r>
            <a:r>
              <a:rPr lang="en-US" sz="1300" dirty="0"/>
              <a:t>, </a:t>
            </a:r>
            <a:r>
              <a:rPr lang="en-US" b="1" dirty="0" smtClean="0"/>
              <a:t>The only-if part implies:</a:t>
            </a:r>
            <a:r>
              <a:rPr lang="en-US" dirty="0" smtClean="0"/>
              <a:t> </a:t>
            </a:r>
            <a:r>
              <a:rPr lang="en-US" sz="2500" dirty="0"/>
              <a:t> M' (starting from q and reading w) must end up in a "set state" that contains only states that M could get to from q after reading w and following any available epsilon-transitions.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126" indent="-2988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5578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3809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040" indent="-23911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0272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8503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6734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4965" indent="-2391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C38D35-86F8-4123-99E1-B0021F26C59F}" type="slidenum">
              <a:rPr lang="en-US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0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3B31B-2BC4-418F-BC71-86484B88D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647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577B1-F8E6-4289-8A2A-6154FD21A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6451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5F87E-792B-454D-A9E5-D156D2FDC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9392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7C7C3-2A92-4852-AB1C-4A86767E2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2563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6195A-7F0A-4FC6-A547-6A628A189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0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0AFF8-EEAF-4B0F-8077-B6FCFFC89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3963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AF9C4-2855-4E9C-9F4E-E72768F23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1907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16013-480F-4D3B-A16D-D3BDB0807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299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DC2B-6992-4CF8-838A-51375AC7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1015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6215-7382-48E1-B207-F13457D91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6255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7E9B-2252-41DE-A410-B8155C82E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055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B6D5-2AF7-40E5-8216-63420CB75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6136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5687CE-A3D1-453B-A588-7A9349506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610600" cy="1470025"/>
          </a:xfrm>
        </p:spPr>
        <p:txBody>
          <a:bodyPr/>
          <a:lstStyle/>
          <a:p>
            <a:pPr eaLnBrk="1" hangingPunct="1"/>
            <a:r>
              <a:rPr lang="en-US" b="1" dirty="0" smtClean="0"/>
              <a:t>MA/CSSE 474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905000"/>
            <a:ext cx="85344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Theory of Computation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14400" y="2743200"/>
            <a:ext cx="84582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DFSM Canonical Form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Proof of NDFSM</a:t>
            </a:r>
            <a:r>
              <a:rPr lang="en-US" sz="40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DFSM ALGORITHM </a:t>
            </a:r>
            <a:r>
              <a:rPr lang="en-US" sz="1800" dirty="0" smtClean="0">
                <a:solidFill>
                  <a:schemeClr val="tx2"/>
                </a:solidFill>
              </a:rPr>
              <a:t>(as much as we have time for) </a:t>
            </a:r>
            <a:endParaRPr lang="en-US" sz="1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This version includes the "answers"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A Useful Lemma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762000" y="990600"/>
            <a:ext cx="81534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 dirty="0">
                <a:latin typeface="Arial" charset="0"/>
              </a:rPr>
              <a:t>Lemma</a:t>
            </a:r>
            <a:r>
              <a:rPr lang="en-US" sz="2400" dirty="0">
                <a:latin typeface="Arial" charset="0"/>
              </a:rPr>
              <a:t>:  Let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 be any string in </a:t>
            </a:r>
            <a:r>
              <a:rPr lang="en-US" sz="2400" dirty="0">
                <a:latin typeface="Arial" charset="0"/>
                <a:sym typeface="Symbol" pitchFamily="18" charset="2"/>
              </a:rPr>
              <a:t></a:t>
            </a:r>
            <a:r>
              <a:rPr lang="en-US" sz="2400" dirty="0">
                <a:latin typeface="Arial" charset="0"/>
              </a:rPr>
              <a:t>*,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and 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be any states in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, and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be any state in </a:t>
            </a:r>
            <a:r>
              <a:rPr lang="en-US" sz="2400" i="1" dirty="0">
                <a:latin typeface="Arial" charset="0"/>
              </a:rPr>
              <a:t>K'</a:t>
            </a:r>
            <a:r>
              <a:rPr lang="en-US" sz="2400" dirty="0">
                <a:latin typeface="Arial" charset="0"/>
              </a:rPr>
              <a:t>.  Then:</a:t>
            </a:r>
          </a:p>
          <a:p>
            <a:pPr>
              <a:defRPr/>
            </a:pPr>
            <a:endParaRPr lang="en-US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iff</a:t>
            </a:r>
            <a:r>
              <a:rPr lang="en-US" sz="2400" dirty="0">
                <a:latin typeface="Arial" charset="0"/>
              </a:rPr>
              <a:t> ((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),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i="1" dirty="0">
                <a:latin typeface="Arial" charset="0"/>
              </a:rPr>
              <a:t>' 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and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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P)  </a:t>
            </a:r>
            <a:r>
              <a:rPr lang="en-US" sz="2400" dirty="0">
                <a:latin typeface="Arial" charset="0"/>
              </a:rPr>
              <a:t>.  </a:t>
            </a:r>
            <a:endParaRPr lang="en-US" sz="3600" dirty="0">
              <a:latin typeface="Arial" charset="0"/>
            </a:endParaRP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It turns out that we will only need this lemma for the case where q = s, but the more general form is easier to prove by induction.  This is common in induction proofs.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b="1" i="1" dirty="0">
                <a:latin typeface="Arial" charset="0"/>
              </a:rPr>
              <a:t>Proof:</a:t>
            </a:r>
            <a:r>
              <a:rPr lang="en-US" sz="2400" dirty="0">
                <a:latin typeface="Arial" charset="0"/>
              </a:rPr>
              <a:t>  We must show that </a:t>
            </a:r>
            <a:r>
              <a:rPr lang="en-US" sz="2400" dirty="0">
                <a:latin typeface="Arial" charset="0"/>
                <a:sym typeface="Symbol" pitchFamily="18" charset="2"/>
              </a:rPr>
              <a:t></a:t>
            </a:r>
            <a:r>
              <a:rPr lang="en-US" sz="2400" dirty="0">
                <a:latin typeface="Arial" charset="0"/>
              </a:rPr>
              <a:t>' has been defined so that the individual steps of </a:t>
            </a:r>
            <a:r>
              <a:rPr lang="en-US" sz="2400" i="1" dirty="0">
                <a:latin typeface="Arial" charset="0"/>
              </a:rPr>
              <a:t>M'</a:t>
            </a:r>
            <a:r>
              <a:rPr lang="en-US" sz="2400" dirty="0">
                <a:latin typeface="Arial" charset="0"/>
              </a:rPr>
              <a:t>, when taken together, do the right thing for an input string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 of any length.  Since the definitions describe one step at a time, we will prove the lemma by induction on |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|.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590800"/>
            <a:ext cx="8153400" cy="430213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latin typeface="Arial" charset="0"/>
              </a:rPr>
              <a:t>Recall: NDFSM </a:t>
            </a:r>
            <a:r>
              <a:rPr lang="en-US" sz="2200" i="1" dirty="0">
                <a:latin typeface="Arial" charset="0"/>
              </a:rPr>
              <a:t>M</a:t>
            </a:r>
            <a:r>
              <a:rPr lang="en-US" sz="2200" dirty="0">
                <a:latin typeface="Arial" charset="0"/>
              </a:rPr>
              <a:t> = (</a:t>
            </a:r>
            <a:r>
              <a:rPr lang="en-US" sz="2200" i="1" dirty="0">
                <a:latin typeface="Arial" charset="0"/>
              </a:rPr>
              <a:t>K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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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s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A</a:t>
            </a:r>
            <a:r>
              <a:rPr lang="en-US" sz="2200" dirty="0">
                <a:latin typeface="Arial" charset="0"/>
              </a:rPr>
              <a:t>),   DFSM </a:t>
            </a:r>
            <a:r>
              <a:rPr lang="en-US" sz="2200" i="1" dirty="0">
                <a:latin typeface="Arial" charset="0"/>
              </a:rPr>
              <a:t>M'=</a:t>
            </a:r>
            <a:r>
              <a:rPr lang="en-US" sz="2200" dirty="0">
                <a:latin typeface="Arial" charset="0"/>
              </a:rPr>
              <a:t> (</a:t>
            </a:r>
            <a:r>
              <a:rPr lang="en-US" sz="2200" i="1" dirty="0">
                <a:latin typeface="Arial" charset="0"/>
              </a:rPr>
              <a:t>K'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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>
                <a:latin typeface="Arial" charset="0"/>
                <a:sym typeface="Symbol" pitchFamily="18" charset="2"/>
              </a:rPr>
              <a:t>'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s'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i="1" dirty="0">
                <a:latin typeface="Arial" charset="0"/>
              </a:rPr>
              <a:t>A'</a:t>
            </a:r>
            <a:r>
              <a:rPr lang="en-US" sz="2200" dirty="0">
                <a:latin typeface="Arial" charset="0"/>
              </a:rPr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4459891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smtClean="0"/>
              <a:t>Base Case:  |w| = 0, so w = </a:t>
            </a:r>
            <a:r>
              <a:rPr lang="en-US" sz="3600" smtClean="0">
                <a:sym typeface="Symbol" panose="05050102010706020507" pitchFamily="18" charset="2"/>
              </a:rPr>
              <a:t></a:t>
            </a:r>
            <a:r>
              <a:rPr lang="en-US" sz="3600" b="1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3058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i="1" u="sng" dirty="0" smtClean="0"/>
              <a:t>if</a:t>
            </a:r>
            <a:r>
              <a:rPr lang="en-US" sz="2400" u="sng" dirty="0" smtClean="0"/>
              <a:t> part</a:t>
            </a:r>
            <a:r>
              <a:rPr lang="en-US" sz="2400" dirty="0" smtClean="0"/>
              <a:t>: Prove: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dirty="0" smtClean="0"/>
              <a:t>	  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' 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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 </a:t>
            </a:r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sym typeface="Symbol" pitchFamily="18" charset="2"/>
              </a:rPr>
              <a:t></a:t>
            </a:r>
            <a:r>
              <a:rPr lang="en-US" sz="2400" dirty="0" smtClean="0"/>
              <a:t>   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3E868E"/>
                </a:solidFill>
              </a:rPr>
              <a:t>Since </a:t>
            </a:r>
            <a:r>
              <a:rPr lang="en-US" sz="2400" b="1" dirty="0">
                <a:solidFill>
                  <a:srgbClr val="3E868E"/>
                </a:solidFill>
              </a:rPr>
              <a:t>w =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  and </a:t>
            </a: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 (being deterministic) contains no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-transitions, </a:t>
            </a: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 makes no moves.  So M' must end in the same state it started in, namely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).  So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=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>
              <a:solidFill>
                <a:srgbClr val="3E868E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3E868E"/>
                </a:solidFill>
              </a:rPr>
              <a:t>    Now</a:t>
            </a:r>
            <a:r>
              <a:rPr lang="en-US" sz="2400" dirty="0">
                <a:solidFill>
                  <a:srgbClr val="3E868E"/>
                </a:solidFill>
              </a:rPr>
              <a:t>, since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contains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, then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</a:t>
            </a:r>
            <a:r>
              <a:rPr lang="en-US" sz="2400" dirty="0">
                <a:solidFill>
                  <a:srgbClr val="3E868E"/>
                </a:solidFill>
              </a:rPr>
              <a:t>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).  But, given the definition of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, this means that, in the original NDFSM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is reachable from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 just by following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-transitions.  So 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) |-</a:t>
            </a:r>
            <a:r>
              <a:rPr lang="en-US" sz="2400" i="1" baseline="-25000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*(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) .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25732399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smtClean="0"/>
              <a:t>Base Case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458200" cy="5410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i="1" u="sng" dirty="0" smtClean="0"/>
              <a:t>only if</a:t>
            </a:r>
            <a:r>
              <a:rPr lang="en-US" sz="2400" u="sng" dirty="0" smtClean="0"/>
              <a:t> part</a:t>
            </a:r>
            <a:r>
              <a:rPr lang="en-US" sz="2400" dirty="0" smtClean="0"/>
              <a:t>: We need to show:</a:t>
            </a:r>
          </a:p>
          <a:p>
            <a:pPr>
              <a:lnSpc>
                <a:spcPct val="80000"/>
              </a:lnSpc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      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</a:t>
            </a:r>
            <a:r>
              <a:rPr lang="en-US" sz="2400" dirty="0" smtClean="0"/>
              <a:t>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sym typeface="Symbol" pitchFamily="18" charset="2"/>
              </a:rPr>
              <a:t></a:t>
            </a: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dirty="0">
                <a:sym typeface="Symbol" pitchFamily="18" charset="2"/>
              </a:rPr>
              <a:t>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'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solidFill>
                  <a:srgbClr val="3E868E"/>
                </a:solidFill>
              </a:rPr>
              <a:t>If </a:t>
            </a:r>
            <a:r>
              <a:rPr lang="en-US" sz="2400" i="1" dirty="0" smtClean="0">
                <a:solidFill>
                  <a:srgbClr val="3E868E"/>
                </a:solidFill>
              </a:rPr>
              <a:t>w</a:t>
            </a:r>
            <a:r>
              <a:rPr lang="en-US" sz="2400" dirty="0" smtClean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</a:rPr>
              <a:t>=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 smtClean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</a:rPr>
              <a:t>and the original machine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 goes from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 to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with only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 smtClean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</a:rPr>
              <a:t>as input, it must go from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 to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following just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-transitions.  So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</a:t>
            </a:r>
            <a:r>
              <a:rPr lang="en-US" sz="2400" dirty="0">
                <a:solidFill>
                  <a:srgbClr val="3E868E"/>
                </a:solidFill>
              </a:rPr>
              <a:t>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>
              <a:solidFill>
                <a:srgbClr val="3E868E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 starts in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).  Since </a:t>
            </a: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 contains no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-transitions, it will make no moves at all if its input is 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.  So it will halt in exactly the same state it started in, namely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).  So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=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 and thus contains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.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/>
              <a:t>So </a:t>
            </a:r>
            <a:r>
              <a:rPr lang="en-US" sz="2400" i="1" dirty="0"/>
              <a:t>M'</a:t>
            </a:r>
            <a:r>
              <a:rPr lang="en-US" sz="2400" dirty="0"/>
              <a:t>  halts in a state that includes </a:t>
            </a:r>
            <a:r>
              <a:rPr lang="en-US" sz="2400" i="1" dirty="0"/>
              <a:t>p</a:t>
            </a:r>
            <a:r>
              <a:rPr lang="en-US" sz="2400" dirty="0"/>
              <a:t>.</a:t>
            </a:r>
          </a:p>
          <a:p>
            <a:endParaRPr 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202099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Induction Step</a:t>
            </a: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990600" y="1447800"/>
            <a:ext cx="78486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Let w have length </a:t>
            </a:r>
            <a:r>
              <a:rPr lang="en-US" sz="2400" i="1" dirty="0"/>
              <a:t>k</a:t>
            </a:r>
            <a:r>
              <a:rPr lang="en-US" sz="2400" dirty="0"/>
              <a:t> + 1.  Then w = </a:t>
            </a:r>
            <a:r>
              <a:rPr lang="en-US" sz="2400" dirty="0" err="1" smtClean="0"/>
              <a:t>zc</a:t>
            </a:r>
            <a:r>
              <a:rPr lang="en-US" sz="2400" dirty="0" smtClean="0"/>
              <a:t> </a:t>
            </a:r>
            <a:r>
              <a:rPr lang="en-US" sz="2400" dirty="0"/>
              <a:t>where </a:t>
            </a:r>
            <a:r>
              <a:rPr lang="en-US" sz="2400" i="1" dirty="0"/>
              <a:t>z</a:t>
            </a:r>
            <a:r>
              <a:rPr lang="en-US" sz="2400" dirty="0">
                <a:sym typeface="Symbol" panose="05050102010706020507" pitchFamily="18" charset="2"/>
              </a:rPr>
              <a:t>* has length k, and </a:t>
            </a:r>
            <a:r>
              <a:rPr lang="en-US" sz="2400" i="1" dirty="0" smtClean="0"/>
              <a:t>c</a:t>
            </a:r>
            <a:r>
              <a:rPr lang="en-US" sz="2400" dirty="0" smtClean="0">
                <a:sym typeface="Symbol" panose="05050102010706020507" pitchFamily="18" charset="2"/>
              </a:rPr>
              <a:t></a:t>
            </a:r>
            <a:r>
              <a:rPr lang="en-US" sz="2400" dirty="0">
                <a:sym typeface="Symbol" panose="05050102010706020507" pitchFamily="18" charset="2"/>
              </a:rPr>
              <a:t>.  </a:t>
            </a:r>
            <a:endParaRPr 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Induction assumption.  The lemma is true for </a:t>
            </a:r>
            <a:r>
              <a:rPr lang="en-US" sz="2400" dirty="0" smtClean="0"/>
              <a:t>z.</a:t>
            </a:r>
            <a:endParaRPr 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So we show that, assuming that </a:t>
            </a:r>
            <a:r>
              <a:rPr lang="en-US" sz="2400" i="1" dirty="0"/>
              <a:t>M</a:t>
            </a:r>
            <a:r>
              <a:rPr lang="en-US" sz="2400" dirty="0"/>
              <a:t> and </a:t>
            </a:r>
            <a:r>
              <a:rPr lang="en-US" sz="2400" i="1" dirty="0"/>
              <a:t>M'</a:t>
            </a:r>
            <a:r>
              <a:rPr lang="en-US" sz="2400" dirty="0"/>
              <a:t> behave identically for the first </a:t>
            </a:r>
            <a:r>
              <a:rPr lang="en-US" sz="2400" i="1" dirty="0"/>
              <a:t>k</a:t>
            </a:r>
            <a:r>
              <a:rPr lang="en-US" sz="2400" dirty="0"/>
              <a:t> characters, they behave identically for the last character also and thus for the entire string of length </a:t>
            </a:r>
            <a:r>
              <a:rPr lang="en-US" sz="2400" i="1" dirty="0"/>
              <a:t>k</a:t>
            </a:r>
            <a:r>
              <a:rPr lang="en-US" sz="2400" dirty="0"/>
              <a:t> + 1. </a:t>
            </a:r>
          </a:p>
          <a:p>
            <a:pPr eaLnBrk="1" hangingPunct="1">
              <a:spcBef>
                <a:spcPct val="50000"/>
              </a:spcBef>
            </a:pPr>
            <a:endParaRPr lang="en-US" sz="1200" dirty="0"/>
          </a:p>
          <a:p>
            <a:pPr eaLnBrk="1" hangingPunct="1">
              <a:spcBef>
                <a:spcPts val="600"/>
              </a:spcBef>
            </a:pPr>
            <a:r>
              <a:rPr lang="en-US" sz="3600" b="1" dirty="0" smtClean="0">
                <a:solidFill>
                  <a:srgbClr val="3E868E"/>
                </a:solidFill>
              </a:rPr>
              <a:t>Recap</a:t>
            </a:r>
            <a:r>
              <a:rPr lang="en-US" sz="3600" b="1" dirty="0" smtClean="0"/>
              <a:t>: The </a:t>
            </a:r>
            <a:r>
              <a:rPr lang="en-US" sz="3600" b="1" dirty="0"/>
              <a:t>Definition of </a:t>
            </a:r>
            <a:r>
              <a:rPr lang="en-US" sz="3600" b="1" dirty="0">
                <a:sym typeface="Symbol" panose="05050102010706020507" pitchFamily="18" charset="2"/>
              </a:rPr>
              <a:t>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>
                <a:sym typeface="Symbol" panose="05050102010706020507" pitchFamily="18" charset="2"/>
              </a:rPr>
              <a:t></a:t>
            </a:r>
            <a:r>
              <a:rPr lang="en-US" sz="2400" dirty="0"/>
              <a:t>'(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) </a:t>
            </a:r>
            <a:r>
              <a:rPr lang="en-US" sz="2400" dirty="0"/>
              <a:t>= </a:t>
            </a:r>
            <a:r>
              <a:rPr lang="en-US" sz="3600" dirty="0">
                <a:sym typeface="Symbol" panose="05050102010706020507" pitchFamily="18" charset="2"/>
              </a:rPr>
              <a:t></a:t>
            </a:r>
            <a:r>
              <a:rPr lang="en-US" sz="2400" dirty="0"/>
              <a:t>{</a:t>
            </a:r>
            <a:r>
              <a:rPr lang="en-US" sz="2400" i="1" dirty="0" err="1"/>
              <a:t>eps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) : </a:t>
            </a:r>
            <a:r>
              <a:rPr lang="en-US" sz="2400" dirty="0">
                <a:sym typeface="Symbol" panose="05050102010706020507" pitchFamily="18" charset="2"/>
              </a:rPr>
              <a:t></a:t>
            </a:r>
            <a:r>
              <a:rPr lang="en-US" sz="2400" i="1" dirty="0" err="1"/>
              <a:t>q</a:t>
            </a:r>
            <a:r>
              <a:rPr lang="en-US" sz="2400" dirty="0" err="1">
                <a:sym typeface="Symbol" panose="05050102010706020507" pitchFamily="18" charset="2"/>
              </a:rPr>
              <a:t></a:t>
            </a:r>
            <a:r>
              <a:rPr lang="en-US" sz="2400" i="1" dirty="0" err="1"/>
              <a:t>Q</a:t>
            </a:r>
            <a:r>
              <a:rPr lang="en-US" sz="2400" dirty="0"/>
              <a:t> ((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/>
              <a:t>p</a:t>
            </a:r>
            <a:r>
              <a:rPr lang="en-US" sz="2400" dirty="0"/>
              <a:t>)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</a:t>
            </a:r>
            <a:r>
              <a:rPr lang="en-US" sz="2400" dirty="0"/>
              <a:t>)} </a:t>
            </a:r>
          </a:p>
          <a:p>
            <a:pPr eaLnBrk="1" hangingPunct="1">
              <a:spcBef>
                <a:spcPct val="500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99245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What We Need to Prove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The computation of the NDFSM </a:t>
            </a:r>
            <a:r>
              <a:rPr lang="en-US" sz="2400" i="1" dirty="0" smtClean="0"/>
              <a:t>M</a:t>
            </a:r>
            <a:r>
              <a:rPr lang="en-US" sz="2400" dirty="0" smtClean="0"/>
              <a:t>:	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 				and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computation of the DFSM </a:t>
            </a:r>
            <a:r>
              <a:rPr lang="en-US" sz="2400" i="1" dirty="0" smtClean="0"/>
              <a:t>M'</a:t>
            </a:r>
            <a:r>
              <a:rPr lang="en-US" sz="2400" dirty="0" smtClean="0"/>
              <a:t>:	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i="1" dirty="0" smtClean="0"/>
              <a:t>w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dirty="0" smtClean="0">
                <a:solidFill>
                  <a:srgbClr val="3E868E"/>
                </a:solidFill>
              </a:rPr>
              <a:t>In the next slide we replace w by </a:t>
            </a:r>
            <a:r>
              <a:rPr lang="en-US" sz="2400" i="1" dirty="0" err="1" smtClean="0">
                <a:solidFill>
                  <a:srgbClr val="3E868E"/>
                </a:solidFill>
              </a:rPr>
              <a:t>zc</a:t>
            </a:r>
            <a:r>
              <a:rPr lang="en-US" sz="2400" i="1" dirty="0" smtClean="0">
                <a:solidFill>
                  <a:srgbClr val="3E868E"/>
                </a:solidFill>
              </a:rPr>
              <a:t>.</a:t>
            </a:r>
            <a:endParaRPr lang="en-US" sz="2400" dirty="0" smtClean="0">
              <a:solidFill>
                <a:srgbClr val="3E868E"/>
              </a:solidFill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The relationship between:</a:t>
            </a:r>
          </a:p>
        </p:txBody>
      </p:sp>
    </p:spTree>
    <p:extLst>
      <p:ext uri="{BB962C8B-B14F-4D97-AF65-F5344CB8AC3E}">
        <p14:creationId xmlns:p14="http://schemas.microsoft.com/office/powerpoint/2010/main" val="19491501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What We Need to Prove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77200" cy="4419600"/>
          </a:xfrm>
        </p:spPr>
        <p:txBody>
          <a:bodyPr/>
          <a:lstStyle/>
          <a:p>
            <a:r>
              <a:rPr lang="en-US" sz="2400" dirty="0" smtClean="0"/>
              <a:t>The computation of the NDFSM </a:t>
            </a:r>
            <a:r>
              <a:rPr lang="en-US" sz="2400" i="1" dirty="0" smtClean="0"/>
              <a:t>M</a:t>
            </a:r>
            <a:r>
              <a:rPr lang="en-US" sz="2400" dirty="0" smtClean="0"/>
              <a:t>:	</a:t>
            </a:r>
          </a:p>
          <a:p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				and 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The computation of the DFSM </a:t>
            </a:r>
            <a:r>
              <a:rPr lang="en-US" sz="2400" i="1" dirty="0" smtClean="0"/>
              <a:t>M'</a:t>
            </a:r>
            <a:r>
              <a:rPr lang="en-US" sz="2400" dirty="0" smtClean="0"/>
              <a:t>:		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3E868E"/>
                </a:solidFill>
              </a:rPr>
              <a:t>In the next slide we break up the actions of both machines on </a:t>
            </a:r>
            <a:r>
              <a:rPr lang="en-US" sz="2400" dirty="0" err="1" smtClean="0">
                <a:solidFill>
                  <a:srgbClr val="3E868E"/>
                </a:solidFill>
              </a:rPr>
              <a:t>zc</a:t>
            </a:r>
            <a:r>
              <a:rPr lang="en-US" sz="2400" dirty="0" smtClean="0">
                <a:solidFill>
                  <a:srgbClr val="3E868E"/>
                </a:solidFill>
              </a:rPr>
              <a:t> into actions on z followed by action(s) on c.</a:t>
            </a:r>
            <a:endParaRPr lang="en-US" sz="2400" dirty="0" smtClean="0">
              <a:solidFill>
                <a:srgbClr val="3E868E"/>
              </a:solidFill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Rewriting </a:t>
            </a:r>
            <a:r>
              <a:rPr lang="en-US" sz="2400" i="1" dirty="0"/>
              <a:t>w</a:t>
            </a:r>
            <a:r>
              <a:rPr lang="en-US" sz="2400" dirty="0"/>
              <a:t> as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4023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r>
              <a:rPr lang="en-US" sz="3600" b="1" dirty="0" smtClean="0"/>
              <a:t>What We Need to Prove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8077200" cy="4419600"/>
          </a:xfrm>
        </p:spPr>
        <p:txBody>
          <a:bodyPr/>
          <a:lstStyle/>
          <a:p>
            <a:r>
              <a:rPr lang="en-US" sz="2400" dirty="0" smtClean="0"/>
              <a:t>The computation of the NDFSM </a:t>
            </a:r>
            <a:r>
              <a:rPr lang="en-US" sz="2400" i="1" dirty="0" smtClean="0"/>
              <a:t>M</a:t>
            </a:r>
            <a:r>
              <a:rPr lang="en-US" sz="2400" dirty="0" smtClean="0"/>
              <a:t>:	</a:t>
            </a:r>
            <a:endParaRPr lang="en-US" sz="1200" dirty="0" smtClean="0"/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(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*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 </a:t>
            </a:r>
          </a:p>
          <a:p>
            <a:pPr>
              <a:buFontTx/>
              <a:buNone/>
            </a:pPr>
            <a:endParaRPr lang="en-US" sz="800" dirty="0" smtClean="0"/>
          </a:p>
          <a:p>
            <a:pPr>
              <a:buFontTx/>
              <a:buNone/>
            </a:pPr>
            <a:r>
              <a:rPr lang="en-US" sz="2400" dirty="0" smtClean="0"/>
              <a:t> 				and </a:t>
            </a:r>
          </a:p>
          <a:p>
            <a:pPr>
              <a:buFontTx/>
              <a:buNone/>
            </a:pPr>
            <a:endParaRPr lang="en-US" sz="800" dirty="0" smtClean="0"/>
          </a:p>
          <a:p>
            <a:r>
              <a:rPr lang="en-US" sz="2400" dirty="0" smtClean="0"/>
              <a:t>The computation of the DFSM </a:t>
            </a:r>
            <a:r>
              <a:rPr lang="en-US" sz="2400" i="1" dirty="0" smtClean="0"/>
              <a:t>M'</a:t>
            </a:r>
            <a:r>
              <a:rPr lang="en-US" sz="2400" dirty="0" smtClean="0"/>
              <a:t>:		</a:t>
            </a:r>
          </a:p>
          <a:p>
            <a:pPr>
              <a:buFontTx/>
              <a:buNone/>
            </a:pPr>
            <a:r>
              <a:rPr lang="en-US" sz="2400" dirty="0" smtClean="0"/>
              <a:t>			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and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</a:p>
          <a:p>
            <a:pPr>
              <a:buFontTx/>
              <a:buNone/>
            </a:pPr>
            <a:endParaRPr lang="en-US" sz="1400" dirty="0" smtClean="0"/>
          </a:p>
          <a:p>
            <a:pPr>
              <a:buFontTx/>
              <a:buNone/>
            </a:pPr>
            <a:r>
              <a:rPr lang="en-US" sz="2400" dirty="0" smtClean="0"/>
              <a:t>In other words, after processing z, M will be </a:t>
            </a:r>
            <a:r>
              <a:rPr lang="en-US" sz="2400" dirty="0" smtClean="0"/>
              <a:t>in one of some </a:t>
            </a:r>
            <a:r>
              <a:rPr lang="en-US" sz="2400" dirty="0" smtClean="0"/>
              <a:t>set of states S, whose elements we write as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 M' will be in some "</a:t>
            </a:r>
            <a:r>
              <a:rPr lang="en-US" sz="2400" dirty="0"/>
              <a:t>set </a:t>
            </a:r>
            <a:r>
              <a:rPr lang="en-US" sz="2400" dirty="0" smtClean="0"/>
              <a:t>state" </a:t>
            </a:r>
            <a:r>
              <a:rPr lang="en-US" sz="2400" dirty="0" smtClean="0"/>
              <a:t>that we call Q. Again, well split the proof into two parts</a:t>
            </a:r>
            <a:r>
              <a:rPr lang="en-US" sz="2400" dirty="0" smtClean="0"/>
              <a:t>: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In the M derivation above, the second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|-</a:t>
            </a:r>
            <a:r>
              <a:rPr lang="en-US" sz="1800" i="1" baseline="-25000" dirty="0">
                <a:solidFill>
                  <a:schemeClr val="accent5">
                    <a:lumMod val="50000"/>
                  </a:schemeClr>
                </a:solidFill>
              </a:rPr>
              <a:t>M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has a * due to the possibility of epsilon moves. In the M' derivation there is no * because of no epsilon moves in a deterministic machine.</a:t>
            </a:r>
            <a:endParaRPr lang="en-US" sz="1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62000" y="609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Breaking w into two pieces:</a:t>
            </a:r>
          </a:p>
        </p:txBody>
      </p:sp>
    </p:spTree>
    <p:extLst>
      <p:ext uri="{BB962C8B-B14F-4D97-AF65-F5344CB8AC3E}">
        <p14:creationId xmlns:p14="http://schemas.microsoft.com/office/powerpoint/2010/main" val="16856208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3600" b="1" smtClean="0"/>
              <a:t>If Part</a:t>
            </a:r>
          </a:p>
        </p:txBody>
      </p:sp>
      <p:sp>
        <p:nvSpPr>
          <p:cNvPr id="70659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772400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/>
              <a:t> We must prove: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 err="1"/>
              <a:t>eps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* 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and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rgbClr val="3E868E"/>
                </a:solidFill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</a:p>
          <a:p>
            <a:pPr eaLnBrk="1" hangingPunct="1"/>
            <a:r>
              <a:rPr lang="en-US" sz="2400" dirty="0"/>
              <a:t>	         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</a:t>
            </a:r>
            <a:r>
              <a:rPr lang="en-US" sz="2400" dirty="0"/>
              <a:t>* (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i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</a:t>
            </a:r>
            <a:endParaRPr lang="en-US" sz="2400" dirty="0" smtClean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>
                <a:solidFill>
                  <a:srgbClr val="3E868E"/>
                </a:solidFill>
              </a:rPr>
              <a:t>If, after reading </a:t>
            </a:r>
            <a:r>
              <a:rPr lang="en-US" sz="2400" i="1" dirty="0">
                <a:solidFill>
                  <a:srgbClr val="3E868E"/>
                </a:solidFill>
              </a:rPr>
              <a:t>z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 is in state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, we </a:t>
            </a:r>
            <a:r>
              <a:rPr lang="en-US" sz="2400" dirty="0" smtClean="0">
                <a:solidFill>
                  <a:srgbClr val="3E868E"/>
                </a:solidFill>
              </a:rPr>
              <a:t>know </a:t>
            </a:r>
            <a:r>
              <a:rPr lang="en-US" sz="2400" dirty="0">
                <a:solidFill>
                  <a:srgbClr val="3E868E"/>
                </a:solidFill>
              </a:rPr>
              <a:t>from the induction </a:t>
            </a:r>
            <a:r>
              <a:rPr lang="en-US" sz="2400" dirty="0" smtClean="0">
                <a:solidFill>
                  <a:srgbClr val="3E868E"/>
                </a:solidFill>
              </a:rPr>
              <a:t>hypothesis </a:t>
            </a:r>
            <a:r>
              <a:rPr lang="en-US" sz="2400" dirty="0">
                <a:solidFill>
                  <a:srgbClr val="3E868E"/>
                </a:solidFill>
              </a:rPr>
              <a:t>that the original machine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, after reading </a:t>
            </a:r>
            <a:r>
              <a:rPr lang="en-US" sz="2400" i="1" dirty="0">
                <a:solidFill>
                  <a:srgbClr val="3E868E"/>
                </a:solidFill>
              </a:rPr>
              <a:t>z</a:t>
            </a:r>
            <a:r>
              <a:rPr lang="en-US" sz="2400" dirty="0">
                <a:solidFill>
                  <a:srgbClr val="3E868E"/>
                </a:solidFill>
              </a:rPr>
              <a:t>, must be in </a:t>
            </a:r>
            <a:r>
              <a:rPr lang="en-US" sz="2400" dirty="0" smtClean="0">
                <a:solidFill>
                  <a:srgbClr val="3E868E"/>
                </a:solidFill>
              </a:rPr>
              <a:t>some state from a </a:t>
            </a:r>
            <a:r>
              <a:rPr lang="en-US" sz="2400" dirty="0">
                <a:solidFill>
                  <a:srgbClr val="3E868E"/>
                </a:solidFill>
              </a:rPr>
              <a:t>set of states </a:t>
            </a:r>
            <a:r>
              <a:rPr lang="en-US" sz="2400" i="1" dirty="0">
                <a:solidFill>
                  <a:srgbClr val="3E868E"/>
                </a:solidFill>
              </a:rPr>
              <a:t>S</a:t>
            </a:r>
            <a:r>
              <a:rPr lang="en-US" sz="2400" dirty="0">
                <a:solidFill>
                  <a:srgbClr val="3E868E"/>
                </a:solidFill>
              </a:rPr>
              <a:t> and that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 is precisely that set.  </a:t>
            </a:r>
          </a:p>
          <a:p>
            <a:pPr eaLnBrk="1" hangingPunct="1"/>
            <a:endParaRPr lang="en-US" sz="2400" dirty="0">
              <a:solidFill>
                <a:srgbClr val="3E868E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3E868E"/>
                </a:solidFill>
              </a:rPr>
              <a:t>If </a:t>
            </a:r>
            <a:r>
              <a:rPr lang="en-US" sz="2400" i="1" dirty="0" smtClean="0">
                <a:solidFill>
                  <a:srgbClr val="3E868E"/>
                </a:solidFill>
              </a:rPr>
              <a:t>M</a:t>
            </a:r>
            <a:r>
              <a:rPr lang="en-US" sz="2400" i="1" dirty="0">
                <a:solidFill>
                  <a:srgbClr val="3E868E"/>
                </a:solidFill>
              </a:rPr>
              <a:t>'</a:t>
            </a:r>
            <a:r>
              <a:rPr lang="en-US" sz="2400" dirty="0">
                <a:solidFill>
                  <a:srgbClr val="3E868E"/>
                </a:solidFill>
              </a:rPr>
              <a:t>, starting in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 and reading </a:t>
            </a:r>
            <a:r>
              <a:rPr lang="en-US" sz="2400" i="1" dirty="0" smtClean="0">
                <a:solidFill>
                  <a:srgbClr val="3E868E"/>
                </a:solidFill>
              </a:rPr>
              <a:t>x,</a:t>
            </a:r>
            <a:r>
              <a:rPr lang="en-US" sz="2400" dirty="0" smtClean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</a:rPr>
              <a:t>lands in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dirty="0" smtClean="0">
                <a:solidFill>
                  <a:srgbClr val="3E868E"/>
                </a:solidFill>
              </a:rPr>
              <a:t>then </a:t>
            </a:r>
            <a:r>
              <a:rPr lang="en-US" sz="2400" dirty="0">
                <a:solidFill>
                  <a:srgbClr val="3E868E"/>
                </a:solidFill>
              </a:rPr>
              <a:t>from the definition of </a:t>
            </a:r>
            <a:r>
              <a:rPr lang="en-US" sz="2400" dirty="0">
                <a:solidFill>
                  <a:srgbClr val="3E868E"/>
                </a:solidFill>
                <a:sym typeface="Symbol" panose="05050102010706020507" pitchFamily="18" charset="2"/>
              </a:rPr>
              <a:t></a:t>
            </a:r>
            <a:r>
              <a:rPr lang="en-US" sz="2400" dirty="0">
                <a:solidFill>
                  <a:srgbClr val="3E868E"/>
                </a:solidFill>
              </a:rPr>
              <a:t>',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contains precisely the states that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 could land in after starting in any state in </a:t>
            </a:r>
            <a:r>
              <a:rPr lang="en-US" sz="2400" i="1" dirty="0">
                <a:solidFill>
                  <a:srgbClr val="3E868E"/>
                </a:solidFill>
              </a:rPr>
              <a:t>S</a:t>
            </a:r>
            <a:r>
              <a:rPr lang="en-US" sz="2400" dirty="0">
                <a:solidFill>
                  <a:srgbClr val="3E868E"/>
                </a:solidFill>
              </a:rPr>
              <a:t> and reading </a:t>
            </a:r>
            <a:r>
              <a:rPr lang="en-US" sz="2400" i="1" dirty="0" smtClean="0">
                <a:solidFill>
                  <a:srgbClr val="3E868E"/>
                </a:solidFill>
              </a:rPr>
              <a:t>c</a:t>
            </a:r>
            <a:r>
              <a:rPr lang="en-US" sz="2400" dirty="0" smtClean="0">
                <a:solidFill>
                  <a:srgbClr val="3E868E"/>
                </a:solidFill>
              </a:rPr>
              <a:t>.  </a:t>
            </a:r>
            <a:r>
              <a:rPr lang="en-US" sz="2400" dirty="0">
                <a:solidFill>
                  <a:srgbClr val="3E868E"/>
                </a:solidFill>
              </a:rPr>
              <a:t>Thus if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</a:t>
            </a:r>
            <a:r>
              <a:rPr lang="en-US" sz="2400" dirty="0">
                <a:solidFill>
                  <a:srgbClr val="3E868E"/>
                </a:solidFill>
                <a:sym typeface="Symbol" panose="05050102010706020507" pitchFamily="18" charset="2"/>
              </a:rPr>
              <a:t></a:t>
            </a:r>
            <a:r>
              <a:rPr lang="en-US" sz="2400" dirty="0">
                <a:solidFill>
                  <a:srgbClr val="3E868E"/>
                </a:solidFill>
              </a:rPr>
              <a:t>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must be a state that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 could land in if started in </a:t>
            </a:r>
            <a:r>
              <a:rPr lang="en-US" sz="2400" i="1" dirty="0" err="1">
                <a:solidFill>
                  <a:srgbClr val="3E868E"/>
                </a:solidFill>
              </a:rPr>
              <a:t>s</a:t>
            </a:r>
            <a:r>
              <a:rPr lang="en-US" sz="2400" i="1" baseline="-25000" dirty="0" err="1">
                <a:solidFill>
                  <a:srgbClr val="3E868E"/>
                </a:solidFill>
              </a:rPr>
              <a:t>i</a:t>
            </a:r>
            <a:r>
              <a:rPr lang="en-US" sz="2400" dirty="0">
                <a:solidFill>
                  <a:srgbClr val="3E868E"/>
                </a:solidFill>
              </a:rPr>
              <a:t> on reading </a:t>
            </a:r>
            <a:r>
              <a:rPr lang="en-US" sz="2400" i="1" dirty="0" smtClean="0">
                <a:solidFill>
                  <a:srgbClr val="3E868E"/>
                </a:solidFill>
              </a:rPr>
              <a:t>c</a:t>
            </a:r>
            <a:r>
              <a:rPr lang="en-US" sz="2400" dirty="0" smtClean="0">
                <a:solidFill>
                  <a:srgbClr val="3E868E"/>
                </a:solidFill>
              </a:rPr>
              <a:t>.</a:t>
            </a:r>
            <a:endParaRPr lang="en-US" sz="2400" dirty="0">
              <a:solidFill>
                <a:srgbClr val="3E868E"/>
              </a:solidFill>
            </a:endParaRP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24195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r>
              <a:rPr lang="en-US" sz="3600" b="1" dirty="0" smtClean="0"/>
              <a:t>Only If Part</a:t>
            </a:r>
          </a:p>
        </p:txBody>
      </p:sp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914400" y="990600"/>
            <a:ext cx="8077200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/>
              <a:t>We must prove: 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400" dirty="0"/>
              <a:t>	      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</a:t>
            </a:r>
            <a:r>
              <a:rPr lang="en-US" sz="2400" dirty="0"/>
              <a:t>*  (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i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* 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</a:t>
            </a:r>
            <a:r>
              <a:rPr lang="en-US" sz="2400" dirty="0" smtClean="0">
                <a:sym typeface="Symbol" panose="05050102010706020507" pitchFamily="18" charset="2"/>
              </a:rPr>
              <a:t></a:t>
            </a:r>
            <a:r>
              <a:rPr lang="en-US" sz="2400" dirty="0" smtClean="0"/>
              <a:t> </a:t>
            </a:r>
            <a:endParaRPr lang="en-US" sz="2400" dirty="0"/>
          </a:p>
          <a:p>
            <a:pPr eaLnBrk="1" hangingPunct="1"/>
            <a:r>
              <a:rPr lang="en-US" sz="2400" dirty="0"/>
              <a:t>        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 err="1"/>
              <a:t>eps</a:t>
            </a:r>
            <a:r>
              <a:rPr lang="en-US" sz="2400" dirty="0"/>
              <a:t>(</a:t>
            </a:r>
            <a:r>
              <a:rPr lang="en-US" sz="2400" i="1" dirty="0"/>
              <a:t>q</a:t>
            </a:r>
            <a:r>
              <a:rPr lang="en-US" sz="2400" dirty="0"/>
              <a:t>), </a:t>
            </a:r>
            <a:r>
              <a:rPr lang="en-US" sz="2400" i="1" dirty="0" err="1" smtClean="0"/>
              <a:t>zc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* (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r>
              <a:rPr lang="en-US" sz="2400" dirty="0"/>
              <a:t>|-</a:t>
            </a:r>
            <a:r>
              <a:rPr lang="en-US" sz="2400" i="1" baseline="-25000" dirty="0"/>
              <a:t>M'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) and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 smtClean="0"/>
              <a:t>P</a:t>
            </a:r>
          </a:p>
          <a:p>
            <a:pPr eaLnBrk="1" hangingPunct="1"/>
            <a:endParaRPr lang="en-US" i="1" dirty="0"/>
          </a:p>
          <a:p>
            <a:pPr eaLnBrk="1" hangingPunct="1"/>
            <a:r>
              <a:rPr lang="en-US" sz="2400" dirty="0">
                <a:solidFill>
                  <a:srgbClr val="3E868E"/>
                </a:solidFill>
              </a:rPr>
              <a:t>By the induction hypothesis, if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, after processing </a:t>
            </a:r>
            <a:r>
              <a:rPr lang="en-US" sz="2400" i="1" dirty="0">
                <a:solidFill>
                  <a:srgbClr val="3E868E"/>
                </a:solidFill>
              </a:rPr>
              <a:t>z</a:t>
            </a:r>
            <a:r>
              <a:rPr lang="en-US" sz="2400" dirty="0">
                <a:solidFill>
                  <a:srgbClr val="3E868E"/>
                </a:solidFill>
              </a:rPr>
              <a:t>, can reach some set of states </a:t>
            </a:r>
            <a:r>
              <a:rPr lang="en-US" sz="2400" i="1" dirty="0">
                <a:solidFill>
                  <a:srgbClr val="3E868E"/>
                </a:solidFill>
              </a:rPr>
              <a:t>S</a:t>
            </a:r>
            <a:r>
              <a:rPr lang="en-US" sz="2400" dirty="0">
                <a:solidFill>
                  <a:srgbClr val="3E868E"/>
                </a:solidFill>
              </a:rPr>
              <a:t>, then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 (the state M' is in after processing z) must contain precisely all the states in </a:t>
            </a:r>
            <a:r>
              <a:rPr lang="en-US" sz="2400" i="1" dirty="0">
                <a:solidFill>
                  <a:srgbClr val="3E868E"/>
                </a:solidFill>
              </a:rPr>
              <a:t>S</a:t>
            </a:r>
            <a:r>
              <a:rPr lang="en-US" sz="2400" dirty="0">
                <a:solidFill>
                  <a:srgbClr val="3E868E"/>
                </a:solidFill>
              </a:rPr>
              <a:t>.  </a:t>
            </a:r>
            <a:r>
              <a:rPr lang="en-US" sz="2400" dirty="0" smtClean="0">
                <a:solidFill>
                  <a:srgbClr val="3E868E"/>
                </a:solidFill>
              </a:rPr>
              <a:t>So </a:t>
            </a:r>
            <a:r>
              <a:rPr lang="en-US" sz="2400" dirty="0">
                <a:solidFill>
                  <a:srgbClr val="3E868E"/>
                </a:solidFill>
              </a:rPr>
              <a:t>from 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, reading </a:t>
            </a:r>
            <a:r>
              <a:rPr lang="en-US" sz="2400" i="1" dirty="0" smtClean="0">
                <a:solidFill>
                  <a:srgbClr val="3E868E"/>
                </a:solidFill>
              </a:rPr>
              <a:t>c</a:t>
            </a:r>
            <a:r>
              <a:rPr lang="en-US" sz="2400" dirty="0" smtClean="0">
                <a:solidFill>
                  <a:srgbClr val="3E868E"/>
                </a:solidFill>
              </a:rPr>
              <a:t>, </a:t>
            </a: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 must be in some set state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that contains precisely the states that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 can reach starting in any of the states in </a:t>
            </a:r>
            <a:r>
              <a:rPr lang="en-US" sz="2400" i="1" dirty="0">
                <a:solidFill>
                  <a:srgbClr val="3E868E"/>
                </a:solidFill>
              </a:rPr>
              <a:t>S</a:t>
            </a:r>
            <a:r>
              <a:rPr lang="en-US" sz="2400" dirty="0">
                <a:solidFill>
                  <a:srgbClr val="3E868E"/>
                </a:solidFill>
              </a:rPr>
              <a:t>, reading </a:t>
            </a:r>
            <a:r>
              <a:rPr lang="en-US" sz="2400" i="1" dirty="0" smtClean="0">
                <a:solidFill>
                  <a:srgbClr val="3E868E"/>
                </a:solidFill>
              </a:rPr>
              <a:t>c</a:t>
            </a:r>
            <a:r>
              <a:rPr lang="en-US" sz="2400" dirty="0" smtClean="0">
                <a:solidFill>
                  <a:srgbClr val="3E868E"/>
                </a:solidFill>
              </a:rPr>
              <a:t>, </a:t>
            </a:r>
            <a:r>
              <a:rPr lang="en-US" sz="2400" dirty="0">
                <a:solidFill>
                  <a:srgbClr val="3E868E"/>
                </a:solidFill>
              </a:rPr>
              <a:t>and then following all </a:t>
            </a:r>
            <a:r>
              <a:rPr lang="en-US" sz="2400" dirty="0">
                <a:solidFill>
                  <a:srgbClr val="3E868E"/>
                </a:solidFill>
                <a:sym typeface="Symbol" panose="05050102010706020507" pitchFamily="18" charset="2"/>
              </a:rPr>
              <a:t></a:t>
            </a:r>
            <a:r>
              <a:rPr lang="en-US" sz="2400" dirty="0">
                <a:solidFill>
                  <a:srgbClr val="3E868E"/>
                </a:solidFill>
              </a:rPr>
              <a:t> transitions.  </a:t>
            </a:r>
            <a:r>
              <a:rPr lang="en-US" sz="2400" dirty="0" smtClean="0">
                <a:solidFill>
                  <a:srgbClr val="3E868E"/>
                </a:solidFill>
              </a:rPr>
              <a:t/>
            </a:r>
            <a:br>
              <a:rPr lang="en-US" sz="2400" dirty="0" smtClean="0">
                <a:solidFill>
                  <a:srgbClr val="3E868E"/>
                </a:solidFill>
              </a:rPr>
            </a:br>
            <a:r>
              <a:rPr lang="en-US" sz="2400" dirty="0" smtClean="0">
                <a:solidFill>
                  <a:srgbClr val="3E868E"/>
                </a:solidFill>
              </a:rPr>
              <a:t>Thus </a:t>
            </a:r>
            <a:r>
              <a:rPr lang="en-US" sz="2400" dirty="0">
                <a:solidFill>
                  <a:srgbClr val="3E868E"/>
                </a:solidFill>
              </a:rPr>
              <a:t>after consuming </a:t>
            </a:r>
            <a:r>
              <a:rPr lang="en-US" sz="2400" i="1" dirty="0" err="1">
                <a:solidFill>
                  <a:srgbClr val="3E868E"/>
                </a:solidFill>
              </a:rPr>
              <a:t>zc</a:t>
            </a:r>
            <a:r>
              <a:rPr lang="en-US" sz="2400" dirty="0">
                <a:solidFill>
                  <a:srgbClr val="3E868E"/>
                </a:solidFill>
              </a:rPr>
              <a:t>, </a:t>
            </a:r>
            <a:r>
              <a:rPr lang="en-US" sz="2400" i="1" dirty="0">
                <a:solidFill>
                  <a:srgbClr val="3E868E"/>
                </a:solidFill>
              </a:rPr>
              <a:t>M'</a:t>
            </a:r>
            <a:r>
              <a:rPr lang="en-US" sz="2400" dirty="0">
                <a:solidFill>
                  <a:srgbClr val="3E868E"/>
                </a:solidFill>
              </a:rPr>
              <a:t>, when started in </a:t>
            </a:r>
            <a:r>
              <a:rPr lang="en-US" sz="2400" i="1" dirty="0" err="1">
                <a:solidFill>
                  <a:srgbClr val="3E868E"/>
                </a:solidFill>
              </a:rPr>
              <a:t>eps</a:t>
            </a:r>
            <a:r>
              <a:rPr lang="en-US" sz="2400" dirty="0">
                <a:solidFill>
                  <a:srgbClr val="3E868E"/>
                </a:solidFill>
              </a:rPr>
              <a:t>(</a:t>
            </a:r>
            <a:r>
              <a:rPr lang="en-US" sz="2400" i="1" dirty="0">
                <a:solidFill>
                  <a:srgbClr val="3E868E"/>
                </a:solidFill>
              </a:rPr>
              <a:t>q</a:t>
            </a:r>
            <a:r>
              <a:rPr lang="en-US" sz="2400" dirty="0">
                <a:solidFill>
                  <a:srgbClr val="3E868E"/>
                </a:solidFill>
              </a:rPr>
              <a:t>), must end up in a state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that contains all and only the states </a:t>
            </a:r>
            <a:r>
              <a:rPr lang="en-US" sz="2400" i="1" dirty="0">
                <a:solidFill>
                  <a:srgbClr val="3E868E"/>
                </a:solidFill>
              </a:rPr>
              <a:t>p</a:t>
            </a:r>
            <a:r>
              <a:rPr lang="en-US" sz="2400" dirty="0">
                <a:solidFill>
                  <a:srgbClr val="3E868E"/>
                </a:solidFill>
              </a:rPr>
              <a:t> that </a:t>
            </a:r>
            <a:r>
              <a:rPr lang="en-US" sz="2400" i="1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, when started in </a:t>
            </a:r>
            <a:r>
              <a:rPr lang="en-US" sz="2400" i="1" dirty="0" smtClean="0">
                <a:solidFill>
                  <a:srgbClr val="3E868E"/>
                </a:solidFill>
              </a:rPr>
              <a:t>q</a:t>
            </a:r>
            <a:r>
              <a:rPr lang="en-US" sz="2400" dirty="0" smtClean="0">
                <a:solidFill>
                  <a:srgbClr val="3E868E"/>
                </a:solidFill>
              </a:rPr>
              <a:t> with input </a:t>
            </a:r>
            <a:r>
              <a:rPr lang="en-US" sz="2400" dirty="0" err="1" smtClean="0">
                <a:solidFill>
                  <a:srgbClr val="3E868E"/>
                </a:solidFill>
              </a:rPr>
              <a:t>zc</a:t>
            </a:r>
            <a:r>
              <a:rPr lang="en-US" sz="2400" dirty="0" smtClean="0">
                <a:solidFill>
                  <a:srgbClr val="3E868E"/>
                </a:solidFill>
              </a:rPr>
              <a:t>, could </a:t>
            </a:r>
            <a:r>
              <a:rPr lang="en-US" sz="2400" dirty="0">
                <a:solidFill>
                  <a:srgbClr val="3E868E"/>
                </a:solidFill>
              </a:rPr>
              <a:t>end up in.</a:t>
            </a:r>
          </a:p>
          <a:p>
            <a:pPr eaLnBrk="1" hangingPunct="1"/>
            <a:r>
              <a:rPr lang="en-US" sz="2400" dirty="0" smtClean="0"/>
              <a:t> </a:t>
            </a:r>
            <a:endParaRPr lang="en-US" sz="2400" dirty="0"/>
          </a:p>
          <a:p>
            <a:pPr eaLnBrk="1" hangingPunct="1"/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1771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sz="3600" b="1" dirty="0" smtClean="0"/>
              <a:t>Back to the Theorem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924800" cy="5410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The original machine </a:t>
            </a:r>
            <a:r>
              <a:rPr lang="en-US" sz="2400" i="1" dirty="0" smtClean="0"/>
              <a:t>M</a:t>
            </a:r>
            <a:r>
              <a:rPr lang="en-US" sz="2400" dirty="0" smtClean="0"/>
              <a:t>, when started in its start state, can consume </a:t>
            </a:r>
            <a:r>
              <a:rPr lang="en-US" sz="2400" i="1" dirty="0" smtClean="0"/>
              <a:t>w</a:t>
            </a:r>
            <a:r>
              <a:rPr lang="en-US" sz="2400" dirty="0" smtClean="0"/>
              <a:t> and end up in an accepting state.  </a:t>
            </a:r>
          </a:p>
          <a:p>
            <a:pPr marL="609600" indent="-609600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z="2400" dirty="0" smtClean="0"/>
              <a:t> </a:t>
            </a:r>
            <a:endParaRPr lang="en-US" sz="12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), </a:t>
            </a:r>
            <a:r>
              <a:rPr lang="en-US" sz="2400" i="1" dirty="0" smtClean="0"/>
              <a:t>w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 for some </a:t>
            </a:r>
            <a:r>
              <a:rPr lang="en-US" sz="2400" i="1" dirty="0" smtClean="0"/>
              <a:t>Q</a:t>
            </a:r>
            <a:r>
              <a:rPr lang="en-US" sz="2400" dirty="0" smtClean="0"/>
              <a:t> containing some </a:t>
            </a:r>
            <a:r>
              <a:rPr lang="en-US" sz="2400" i="1" dirty="0" smtClean="0"/>
              <a:t>state 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In the statement of the lemma, let </a:t>
            </a:r>
            <a:r>
              <a:rPr lang="en-US" sz="2000" i="1" dirty="0" smtClean="0"/>
              <a:t>q</a:t>
            </a:r>
            <a:r>
              <a:rPr lang="en-US" sz="2000" dirty="0" smtClean="0"/>
              <a:t> equal </a:t>
            </a:r>
            <a:r>
              <a:rPr lang="en-US" sz="2000" i="1" dirty="0" smtClean="0"/>
              <a:t>s</a:t>
            </a:r>
            <a:r>
              <a:rPr lang="en-US" sz="2000" dirty="0" smtClean="0"/>
              <a:t> and </a:t>
            </a:r>
            <a:r>
              <a:rPr lang="en-US" sz="2000" i="1" dirty="0" smtClean="0"/>
              <a:t>p</a:t>
            </a:r>
            <a:r>
              <a:rPr lang="en-US" sz="2000" dirty="0" smtClean="0"/>
              <a:t> = </a:t>
            </a:r>
            <a:r>
              <a:rPr lang="en-US" sz="2000" i="1" dirty="0" smtClean="0"/>
              <a:t>r</a:t>
            </a:r>
            <a:r>
              <a:rPr lang="en-US" sz="2000" dirty="0" smtClean="0"/>
              <a:t> for some </a:t>
            </a:r>
            <a:r>
              <a:rPr lang="en-US" sz="2000" i="1" dirty="0" smtClean="0"/>
              <a:t>r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</a:t>
            </a:r>
            <a:r>
              <a:rPr lang="en-US" sz="2000" dirty="0" smtClean="0"/>
              <a:t> </a:t>
            </a:r>
            <a:r>
              <a:rPr lang="en-US" sz="2000" i="1" dirty="0" smtClean="0"/>
              <a:t>A</a:t>
            </a:r>
            <a:r>
              <a:rPr lang="en-US" sz="2000" dirty="0" smtClean="0"/>
              <a:t>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Then </a:t>
            </a:r>
            <a:r>
              <a:rPr lang="en-US" sz="2000" i="1" dirty="0" smtClean="0"/>
              <a:t>M'</a:t>
            </a:r>
            <a:r>
              <a:rPr lang="en-US" sz="2000" dirty="0" smtClean="0"/>
              <a:t>, when started in its start state, </a:t>
            </a:r>
            <a:r>
              <a:rPr lang="en-US" sz="2000" i="1" dirty="0" err="1" smtClean="0"/>
              <a:t>eps</a:t>
            </a:r>
            <a:r>
              <a:rPr lang="en-US" sz="2000" dirty="0" smtClean="0"/>
              <a:t>(</a:t>
            </a:r>
            <a:r>
              <a:rPr lang="en-US" sz="2000" i="1" dirty="0" smtClean="0"/>
              <a:t>s</a:t>
            </a:r>
            <a:r>
              <a:rPr lang="en-US" sz="2000" dirty="0" smtClean="0"/>
              <a:t>), will consume </a:t>
            </a:r>
            <a:r>
              <a:rPr lang="en-US" sz="2000" i="1" dirty="0" smtClean="0"/>
              <a:t>w</a:t>
            </a:r>
            <a:r>
              <a:rPr lang="en-US" sz="2000" dirty="0" smtClean="0"/>
              <a:t> and end in a state that contains </a:t>
            </a:r>
            <a:r>
              <a:rPr lang="en-US" sz="2000" i="1" dirty="0" smtClean="0"/>
              <a:t>r</a:t>
            </a:r>
            <a:r>
              <a:rPr lang="en-US" sz="2000" dirty="0" smtClean="0"/>
              <a:t>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But if </a:t>
            </a:r>
            <a:r>
              <a:rPr lang="en-US" sz="2000" i="1" dirty="0" smtClean="0"/>
              <a:t>M'</a:t>
            </a:r>
            <a:r>
              <a:rPr lang="en-US" sz="2000" dirty="0" smtClean="0"/>
              <a:t> does that, then it has ended up in one of its accepting states (by the definition of </a:t>
            </a:r>
            <a:r>
              <a:rPr lang="en-US" sz="2000" i="1" dirty="0" smtClean="0"/>
              <a:t>A'</a:t>
            </a:r>
            <a:r>
              <a:rPr lang="en-US" sz="2000" dirty="0" smtClean="0"/>
              <a:t> in step 5 of the algorithm).  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000" dirty="0" smtClean="0"/>
              <a:t>So </a:t>
            </a:r>
            <a:r>
              <a:rPr lang="en-US" sz="2000" i="1" dirty="0" smtClean="0"/>
              <a:t>M'</a:t>
            </a:r>
            <a:r>
              <a:rPr lang="en-US" sz="2000" dirty="0" smtClean="0"/>
              <a:t> accepts </a:t>
            </a:r>
            <a:r>
              <a:rPr lang="en-US" sz="2000" i="1" dirty="0" smtClean="0"/>
              <a:t>w</a:t>
            </a:r>
            <a:r>
              <a:rPr lang="en-US" sz="2000" dirty="0" smtClean="0"/>
              <a:t> (by the definition of what it means for a machine to accept a string).  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If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dirty="0"/>
              <a:t>) then: </a:t>
            </a:r>
          </a:p>
        </p:txBody>
      </p:sp>
    </p:spTree>
    <p:extLst>
      <p:ext uri="{BB962C8B-B14F-4D97-AF65-F5344CB8AC3E}">
        <p14:creationId xmlns:p14="http://schemas.microsoft.com/office/powerpoint/2010/main" val="17998566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smtClean="0"/>
              <a:t>Your Questions?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3581400" cy="4648200"/>
          </a:xfrm>
        </p:spPr>
        <p:txBody>
          <a:bodyPr/>
          <a:lstStyle/>
          <a:p>
            <a:r>
              <a:rPr lang="en-US" sz="2400" dirty="0" smtClean="0"/>
              <a:t>Previous class days' material</a:t>
            </a:r>
          </a:p>
          <a:p>
            <a:r>
              <a:rPr lang="en-US" sz="2400" dirty="0" smtClean="0"/>
              <a:t>Reading Assignments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76800" y="533400"/>
            <a:ext cx="449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HW5 problems</a:t>
            </a:r>
          </a:p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Tuesday's Exam</a:t>
            </a:r>
          </a:p>
          <a:p>
            <a:pPr>
              <a:lnSpc>
                <a:spcPct val="95000"/>
              </a:lnSpc>
              <a:defRPr/>
            </a:pPr>
            <a:r>
              <a:rPr lang="en-US" sz="2400" kern="0" dirty="0" smtClean="0"/>
              <a:t>Anything else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24200"/>
            <a:ext cx="8511702" cy="26670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Back to the Theorem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79638"/>
            <a:ext cx="7924800" cy="4525962"/>
          </a:xfrm>
        </p:spPr>
        <p:txBody>
          <a:bodyPr/>
          <a:lstStyle/>
          <a:p>
            <a:pPr marL="609600" indent="-609600"/>
            <a:r>
              <a:rPr lang="en-US" sz="2400" dirty="0" smtClean="0"/>
              <a:t>The original machine </a:t>
            </a:r>
            <a:r>
              <a:rPr lang="en-US" sz="2400" i="1" dirty="0" smtClean="0"/>
              <a:t>M</a:t>
            </a:r>
            <a:r>
              <a:rPr lang="en-US" sz="2400" dirty="0" smtClean="0"/>
              <a:t>, when started in its start state, will not be able to end up in an accepting state after reading </a:t>
            </a:r>
            <a:r>
              <a:rPr lang="en-US" sz="2400" i="1" dirty="0" smtClean="0"/>
              <a:t>w</a:t>
            </a:r>
            <a:r>
              <a:rPr lang="en-US" sz="2400" dirty="0" smtClean="0"/>
              <a:t>.    </a:t>
            </a:r>
          </a:p>
          <a:p>
            <a:pPr marL="609600" indent="-609600"/>
            <a:endParaRPr lang="en-US" sz="2400" dirty="0" smtClean="0"/>
          </a:p>
          <a:p>
            <a:pPr marL="609600" indent="-609600"/>
            <a:r>
              <a:rPr lang="en-US" sz="2400" dirty="0" smtClean="0"/>
              <a:t>If (</a:t>
            </a:r>
            <a:r>
              <a:rPr lang="en-US" sz="2400" i="1" dirty="0" err="1" smtClean="0"/>
              <a:t>eps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), </a:t>
            </a:r>
            <a:r>
              <a:rPr lang="en-US" sz="2400" i="1" dirty="0" smtClean="0"/>
              <a:t>w</a:t>
            </a:r>
            <a:r>
              <a:rPr lang="en-US" sz="2400" dirty="0" smtClean="0"/>
              <a:t>) |-</a:t>
            </a:r>
            <a:r>
              <a:rPr lang="en-US" sz="2400" i="1" baseline="-25000" dirty="0" smtClean="0"/>
              <a:t>M'</a:t>
            </a:r>
            <a:r>
              <a:rPr lang="en-US" sz="2400" dirty="0" smtClean="0"/>
              <a:t>*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anose="05050102010706020507" pitchFamily="18" charset="2"/>
              </a:rPr>
              <a:t></a:t>
            </a:r>
            <a:r>
              <a:rPr lang="en-US" sz="2400" dirty="0" smtClean="0"/>
              <a:t>), then </a:t>
            </a:r>
            <a:r>
              <a:rPr lang="en-US" sz="2400" i="1" dirty="0" smtClean="0"/>
              <a:t>Q</a:t>
            </a:r>
            <a:r>
              <a:rPr lang="en-US" sz="2400" dirty="0" smtClean="0"/>
              <a:t> contains no state </a:t>
            </a:r>
            <a:br>
              <a:rPr lang="en-US" sz="2400" dirty="0" smtClean="0"/>
            </a:b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 This follows directly from the lemma. </a:t>
            </a:r>
          </a:p>
          <a:p>
            <a:pPr marL="609600" indent="-609600"/>
            <a:endParaRPr lang="en-US" sz="2400" dirty="0" smtClean="0"/>
          </a:p>
          <a:p>
            <a:pPr marL="609600" indent="-609600">
              <a:buFontTx/>
              <a:buNone/>
            </a:pPr>
            <a:r>
              <a:rPr lang="en-US" sz="2400" dirty="0" smtClean="0"/>
              <a:t>The two cases, taken together, show that M' accepts exactly the same strings that M accepts.  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If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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dirty="0"/>
              <a:t>) (i.e. the original NDFSM does not accept w):</a:t>
            </a:r>
          </a:p>
        </p:txBody>
      </p:sp>
    </p:spTree>
    <p:extLst>
      <p:ext uri="{BB962C8B-B14F-4D97-AF65-F5344CB8AC3E}">
        <p14:creationId xmlns:p14="http://schemas.microsoft.com/office/powerpoint/2010/main" val="3130476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smtClean="0"/>
              <a:t>Canonical Forms</a:t>
            </a:r>
          </a:p>
        </p:txBody>
      </p:sp>
      <p:sp>
        <p:nvSpPr>
          <p:cNvPr id="79875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79248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/>
              <a:t>A </a:t>
            </a:r>
            <a:r>
              <a:rPr lang="en-US" sz="2400" b="1" i="1" dirty="0"/>
              <a:t>canonical form</a:t>
            </a:r>
            <a:r>
              <a:rPr lang="en-US" sz="2400" dirty="0"/>
              <a:t> for some set of objects </a:t>
            </a:r>
            <a:r>
              <a:rPr lang="en-US" sz="2400" i="1" dirty="0"/>
              <a:t>C</a:t>
            </a:r>
            <a:r>
              <a:rPr lang="en-US" sz="2400" dirty="0"/>
              <a:t> assigns exactly one </a:t>
            </a:r>
            <a:r>
              <a:rPr lang="en-US" sz="2400" dirty="0" smtClean="0"/>
              <a:t>representative </a:t>
            </a:r>
            <a:r>
              <a:rPr lang="en-US" sz="2400" dirty="0"/>
              <a:t>to each class of “equivalent” objects in </a:t>
            </a:r>
            <a:r>
              <a:rPr lang="en-US" sz="2400" i="1" dirty="0"/>
              <a:t>C</a:t>
            </a:r>
            <a:r>
              <a:rPr lang="en-US" sz="2400" dirty="0"/>
              <a:t>.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/>
              <a:t>Further, each such </a:t>
            </a:r>
            <a:r>
              <a:rPr lang="en-US" sz="2400" dirty="0" smtClean="0"/>
              <a:t>representative </a:t>
            </a:r>
            <a:r>
              <a:rPr lang="en-US" sz="2400" dirty="0"/>
              <a:t>is distinct, so two objects in </a:t>
            </a:r>
            <a:r>
              <a:rPr lang="en-US" sz="2400" i="1" dirty="0"/>
              <a:t>C</a:t>
            </a:r>
            <a:r>
              <a:rPr lang="en-US" sz="2400" dirty="0"/>
              <a:t> share the same representation iff they are “equivalent” in the sense for which we define the form. 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 smtClean="0"/>
              <a:t>In order for a canonical form to be useful, there must be a procedure which, given an object from the set, computes its canonical form. </a:t>
            </a:r>
            <a:endParaRPr lang="en-US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ChangeArrowheads="1"/>
          </p:cNvSpPr>
          <p:nvPr/>
        </p:nvSpPr>
        <p:spPr bwMode="auto">
          <a:xfrm>
            <a:off x="762000" y="76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A Canonical Form for FSMs</a:t>
            </a:r>
            <a:r>
              <a:rPr lang="en-US" sz="36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1923" name="Text Box 7"/>
          <p:cNvSpPr txBox="1">
            <a:spLocks noChangeArrowheads="1"/>
          </p:cNvSpPr>
          <p:nvPr/>
        </p:nvSpPr>
        <p:spPr bwMode="auto">
          <a:xfrm>
            <a:off x="1066800" y="990600"/>
            <a:ext cx="77724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buildFSMcanonicalform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/>
              <a:t>: FSM) = 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 </a:t>
            </a:r>
            <a:r>
              <a:rPr lang="en-US" sz="2400"/>
              <a:t>1.</a:t>
            </a:r>
            <a:r>
              <a:rPr lang="en-US" sz="2400" i="1"/>
              <a:t>  M</a:t>
            </a:r>
            <a:r>
              <a:rPr lang="en-US" sz="2400">
                <a:sym typeface="Symbol" panose="05050102010706020507" pitchFamily="18" charset="2"/>
              </a:rPr>
              <a:t></a:t>
            </a:r>
            <a:r>
              <a:rPr lang="en-US" sz="2400"/>
              <a:t> = </a:t>
            </a:r>
            <a:r>
              <a:rPr lang="en-US" sz="2400" i="1"/>
              <a:t>ndfsmtodfsm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/>
              <a:t>).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 </a:t>
            </a:r>
            <a:r>
              <a:rPr lang="en-US" sz="2400"/>
              <a:t>2.</a:t>
            </a:r>
            <a:r>
              <a:rPr lang="en-US" sz="2400" i="1"/>
              <a:t>  M</a:t>
            </a:r>
            <a:r>
              <a:rPr lang="en-US" sz="2400"/>
              <a:t>* = </a:t>
            </a:r>
            <a:r>
              <a:rPr lang="en-US" sz="2400" i="1"/>
              <a:t>minDFSM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>
                <a:sym typeface="Symbol" panose="05050102010706020507" pitchFamily="18" charset="2"/>
              </a:rPr>
              <a:t></a:t>
            </a:r>
            <a:r>
              <a:rPr lang="en-US" sz="240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  3.  Create a unique assignment of names to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	     states of </a:t>
            </a:r>
            <a:r>
              <a:rPr lang="en-US" sz="2400" i="1"/>
              <a:t>M</a:t>
            </a:r>
            <a:r>
              <a:rPr lang="en-US" sz="2400"/>
              <a:t>*.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  4.  Return </a:t>
            </a:r>
            <a:r>
              <a:rPr lang="en-US" sz="2400" i="1"/>
              <a:t>M</a:t>
            </a:r>
            <a:r>
              <a:rPr lang="en-US" sz="2400"/>
              <a:t>*.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	Given two FSMs </a:t>
            </a:r>
            <a:r>
              <a:rPr lang="en-US" sz="2400" i="1"/>
              <a:t>M</a:t>
            </a:r>
            <a:r>
              <a:rPr lang="en-US" sz="2400" baseline="-25000"/>
              <a:t>1</a:t>
            </a:r>
            <a:r>
              <a:rPr lang="en-US" sz="2400"/>
              <a:t> and </a:t>
            </a:r>
            <a:r>
              <a:rPr lang="en-US" sz="2400" i="1"/>
              <a:t>M</a:t>
            </a:r>
            <a:r>
              <a:rPr lang="en-US" sz="2400" baseline="-25000"/>
              <a:t>2</a:t>
            </a:r>
            <a:r>
              <a:rPr lang="en-US" sz="24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 	 	 buildFSMcanonicalform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1</a:t>
            </a:r>
            <a:r>
              <a:rPr lang="en-US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				= </a:t>
            </a:r>
            <a:endParaRPr lang="en-US" sz="24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i="1"/>
              <a:t>   		 buildFSMcanonicalform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2</a:t>
            </a:r>
            <a:r>
              <a:rPr lang="en-US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/>
              <a:t>			iff </a:t>
            </a:r>
            <a:r>
              <a:rPr lang="en-US" sz="2400" i="1"/>
              <a:t>L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1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/>
              <a:t>(</a:t>
            </a:r>
            <a:r>
              <a:rPr lang="en-US" sz="2400" i="1"/>
              <a:t>M</a:t>
            </a:r>
            <a:r>
              <a:rPr lang="en-US" sz="2400" baseline="-25000"/>
              <a:t>2</a:t>
            </a:r>
            <a:r>
              <a:rPr lang="en-US" sz="2400"/>
              <a:t>).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0" y="2590800"/>
            <a:ext cx="2590800" cy="193899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simple algorithm for unique name assignment is in the textbook; we will illustrate it here by doing an example.</a:t>
            </a:r>
            <a:endParaRPr lang="en-US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0351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err="1" smtClean="0"/>
              <a:t>NDFSMtoDFSM</a:t>
            </a:r>
            <a:r>
              <a:rPr lang="en-US" dirty="0" smtClean="0"/>
              <a:t> Correctness</a:t>
            </a:r>
          </a:p>
        </p:txBody>
      </p:sp>
    </p:spTree>
    <p:extLst>
      <p:ext uri="{BB962C8B-B14F-4D97-AF65-F5344CB8AC3E}">
        <p14:creationId xmlns:p14="http://schemas.microsoft.com/office/powerpoint/2010/main" val="3398916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914400" y="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The Algorithm </a:t>
            </a:r>
            <a:r>
              <a:rPr lang="en-US" sz="3600" b="1" i="1">
                <a:solidFill>
                  <a:schemeClr val="tx2"/>
                </a:solidFill>
              </a:rPr>
              <a:t>ndfsmtodfsm</a:t>
            </a:r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762000" y="1066800"/>
            <a:ext cx="81534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ndfsmtodfsm</a:t>
            </a:r>
            <a:r>
              <a:rPr lang="en-US" sz="2000"/>
              <a:t>(</a:t>
            </a:r>
            <a:r>
              <a:rPr lang="en-US" sz="2000" i="1"/>
              <a:t>M</a:t>
            </a:r>
            <a:r>
              <a:rPr lang="en-US" sz="2000"/>
              <a:t>: NDFSM) =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1. For each state </a:t>
            </a:r>
            <a:r>
              <a:rPr lang="en-US" sz="2000" i="1"/>
              <a:t>q</a:t>
            </a:r>
            <a:r>
              <a:rPr lang="en-US" sz="2000"/>
              <a:t> in </a:t>
            </a:r>
            <a:r>
              <a:rPr lang="en-US" sz="2000" i="1"/>
              <a:t>K</a:t>
            </a:r>
            <a:r>
              <a:rPr lang="en-US" sz="2000" i="1" baseline="-25000"/>
              <a:t>M</a:t>
            </a:r>
            <a:r>
              <a:rPr lang="en-US" sz="2000"/>
              <a:t> do: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    1.1 Compute </a:t>
            </a:r>
            <a:r>
              <a:rPr lang="en-US" sz="2000" i="1"/>
              <a:t>eps</a:t>
            </a:r>
            <a:r>
              <a:rPr lang="en-US" sz="2000"/>
              <a:t>(</a:t>
            </a:r>
            <a:r>
              <a:rPr lang="en-US" sz="2000" i="1"/>
              <a:t>q</a:t>
            </a:r>
            <a:r>
              <a:rPr lang="en-US" sz="2000"/>
              <a:t>).		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2. s'</a:t>
            </a:r>
            <a:r>
              <a:rPr lang="en-US" sz="2000"/>
              <a:t> = </a:t>
            </a:r>
            <a:r>
              <a:rPr lang="en-US" sz="2000" i="1"/>
              <a:t>eps</a:t>
            </a:r>
            <a:r>
              <a:rPr lang="en-US" sz="2000"/>
              <a:t>(</a:t>
            </a:r>
            <a:r>
              <a:rPr lang="en-US" sz="2000" i="1"/>
              <a:t>s</a:t>
            </a:r>
            <a:r>
              <a:rPr lang="en-US" sz="20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3. Compute </a:t>
            </a:r>
            <a:r>
              <a:rPr lang="en-US" sz="2000">
                <a:sym typeface="Symbol" panose="05050102010706020507" pitchFamily="18" charset="2"/>
              </a:rPr>
              <a:t></a:t>
            </a:r>
            <a:r>
              <a:rPr lang="en-US" sz="2000" i="1"/>
              <a:t>'</a:t>
            </a:r>
            <a:r>
              <a:rPr lang="en-US" sz="2000"/>
              <a:t>: </a:t>
            </a:r>
            <a:endParaRPr lang="en-US" sz="2000" i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    3.1 active-states</a:t>
            </a:r>
            <a:r>
              <a:rPr lang="en-US" sz="2000"/>
              <a:t> = {</a:t>
            </a:r>
            <a:r>
              <a:rPr lang="en-US" sz="2000" i="1"/>
              <a:t>s'</a:t>
            </a:r>
            <a:r>
              <a:rPr lang="en-US" sz="2000"/>
              <a:t>}.			</a:t>
            </a:r>
            <a:endParaRPr lang="en-US" sz="2000">
              <a:sym typeface="Symbol" panose="05050102010706020507" pitchFamily="18" charset="2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>
                <a:sym typeface="Symbol" panose="05050102010706020507" pitchFamily="18" charset="2"/>
              </a:rPr>
              <a:t>        3.2 </a:t>
            </a:r>
            <a:r>
              <a:rPr lang="en-US" sz="2000"/>
              <a:t>' = </a:t>
            </a:r>
            <a:r>
              <a:rPr lang="en-US" sz="2000">
                <a:sym typeface="Symbol" panose="05050102010706020507" pitchFamily="18" charset="2"/>
              </a:rPr>
              <a:t></a:t>
            </a:r>
            <a:r>
              <a:rPr lang="en-US" sz="2000"/>
              <a:t>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    3.3 While there exists some element </a:t>
            </a:r>
            <a:r>
              <a:rPr lang="en-US" sz="2000" i="1"/>
              <a:t>Q</a:t>
            </a:r>
            <a:r>
              <a:rPr lang="en-US" sz="2000"/>
              <a:t> of </a:t>
            </a:r>
            <a:r>
              <a:rPr lang="en-US" sz="2000" i="1"/>
              <a:t>active-states</a:t>
            </a:r>
            <a:r>
              <a:rPr lang="en-US" sz="2000"/>
              <a:t> for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/>
              <a:t>              which </a:t>
            </a:r>
            <a:r>
              <a:rPr lang="en-US" sz="2000">
                <a:sym typeface="Symbol" panose="05050102010706020507" pitchFamily="18" charset="2"/>
              </a:rPr>
              <a:t></a:t>
            </a:r>
            <a:r>
              <a:rPr lang="en-US" sz="2000" i="1"/>
              <a:t>'</a:t>
            </a:r>
            <a:r>
              <a:rPr lang="en-US" sz="2000"/>
              <a:t> has not yet been computed do: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		    For each character </a:t>
            </a:r>
            <a:r>
              <a:rPr lang="en-US" sz="2000" i="1"/>
              <a:t>c</a:t>
            </a:r>
            <a:r>
              <a:rPr lang="en-US" sz="2000"/>
              <a:t> in </a:t>
            </a:r>
            <a:r>
              <a:rPr lang="en-US" sz="2000">
                <a:sym typeface="Symbol" panose="05050102010706020507" pitchFamily="18" charset="2"/>
              </a:rPr>
              <a:t></a:t>
            </a:r>
            <a:r>
              <a:rPr lang="en-US" sz="2000" i="1" baseline="-25000"/>
              <a:t>M</a:t>
            </a:r>
            <a:r>
              <a:rPr lang="en-US" sz="2000"/>
              <a:t> do: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	 			new-state</a:t>
            </a:r>
            <a:r>
              <a:rPr lang="en-US" sz="2000"/>
              <a:t> = </a:t>
            </a:r>
            <a:r>
              <a:rPr lang="en-US" sz="2000">
                <a:sym typeface="Symbol" panose="05050102010706020507" pitchFamily="18" charset="2"/>
              </a:rPr>
              <a:t>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			For each state </a:t>
            </a:r>
            <a:r>
              <a:rPr lang="en-US" sz="2000" i="1"/>
              <a:t>q</a:t>
            </a:r>
            <a:r>
              <a:rPr lang="en-US" sz="2000"/>
              <a:t> in </a:t>
            </a:r>
            <a:r>
              <a:rPr lang="en-US" sz="2000" i="1"/>
              <a:t>Q </a:t>
            </a:r>
            <a:r>
              <a:rPr lang="en-US" sz="2000"/>
              <a:t>do: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    			      For each state </a:t>
            </a:r>
            <a:r>
              <a:rPr lang="en-US" sz="2000" i="1"/>
              <a:t>p</a:t>
            </a:r>
            <a:r>
              <a:rPr lang="en-US" sz="2000"/>
              <a:t> such that (</a:t>
            </a:r>
            <a:r>
              <a:rPr lang="en-US" sz="2000" i="1"/>
              <a:t>q, c, p</a:t>
            </a:r>
            <a:r>
              <a:rPr lang="en-US" sz="2000"/>
              <a:t>) </a:t>
            </a:r>
            <a:r>
              <a:rPr lang="en-US" sz="2000">
                <a:sym typeface="Symbol" panose="05050102010706020507" pitchFamily="18" charset="2"/>
              </a:rPr>
              <a:t>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</a:t>
            </a:r>
            <a:r>
              <a:rPr lang="en-US" sz="2000"/>
              <a:t> do: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	         			new-state</a:t>
            </a:r>
            <a:r>
              <a:rPr lang="en-US" sz="2000"/>
              <a:t> = </a:t>
            </a:r>
            <a:r>
              <a:rPr lang="en-US" sz="2000" i="1"/>
              <a:t>new-state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</a:t>
            </a:r>
            <a:r>
              <a:rPr lang="en-US" sz="2000"/>
              <a:t> </a:t>
            </a:r>
            <a:r>
              <a:rPr lang="en-US" sz="2000" i="1"/>
              <a:t>eps</a:t>
            </a:r>
            <a:r>
              <a:rPr lang="en-US" sz="2000"/>
              <a:t>(</a:t>
            </a:r>
            <a:r>
              <a:rPr lang="en-US" sz="2000" i="1"/>
              <a:t>p</a:t>
            </a:r>
            <a:r>
              <a:rPr lang="en-US" sz="200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    			Add the transition (</a:t>
            </a:r>
            <a:r>
              <a:rPr lang="en-US" sz="2000" i="1"/>
              <a:t>q</a:t>
            </a:r>
            <a:r>
              <a:rPr lang="en-US" sz="2000"/>
              <a:t>, </a:t>
            </a:r>
            <a:r>
              <a:rPr lang="en-US" sz="2000" i="1"/>
              <a:t>c</a:t>
            </a:r>
            <a:r>
              <a:rPr lang="en-US" sz="2000"/>
              <a:t>, </a:t>
            </a:r>
            <a:r>
              <a:rPr lang="en-US" sz="2000" i="1"/>
              <a:t>new-state</a:t>
            </a:r>
            <a:r>
              <a:rPr lang="en-US" sz="2000"/>
              <a:t>) to </a:t>
            </a:r>
            <a:r>
              <a:rPr lang="en-US" sz="2000">
                <a:sym typeface="Symbol" panose="05050102010706020507" pitchFamily="18" charset="2"/>
              </a:rPr>
              <a:t></a:t>
            </a:r>
            <a:r>
              <a:rPr lang="en-US" sz="2000" i="1"/>
              <a:t>'</a:t>
            </a:r>
            <a:r>
              <a:rPr 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	     			If </a:t>
            </a:r>
            <a:r>
              <a:rPr lang="en-US" sz="2000" i="1"/>
              <a:t>new-state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</a:t>
            </a:r>
            <a:r>
              <a:rPr lang="en-US" sz="2000"/>
              <a:t> </a:t>
            </a:r>
            <a:r>
              <a:rPr lang="en-US" sz="2000" i="1"/>
              <a:t>active-states</a:t>
            </a:r>
            <a:r>
              <a:rPr lang="en-US" sz="2000"/>
              <a:t> then insert it.</a:t>
            </a:r>
            <a:endParaRPr 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4. K'</a:t>
            </a:r>
            <a:r>
              <a:rPr lang="en-US" sz="2000"/>
              <a:t> = </a:t>
            </a:r>
            <a:r>
              <a:rPr lang="en-US" sz="2000" i="1"/>
              <a:t>active-states.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i="1"/>
              <a:t>    5. A'</a:t>
            </a:r>
            <a:r>
              <a:rPr lang="en-US" sz="2000"/>
              <a:t> = {</a:t>
            </a:r>
            <a:r>
              <a:rPr lang="en-US" sz="2000" i="1"/>
              <a:t>Q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K</a:t>
            </a:r>
            <a:r>
              <a:rPr lang="en-US" sz="2000"/>
              <a:t>' : </a:t>
            </a:r>
            <a:r>
              <a:rPr lang="en-US" sz="2000" i="1"/>
              <a:t>Q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</a:t>
            </a:r>
            <a:r>
              <a:rPr lang="en-US" sz="2000"/>
              <a:t> 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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</a:t>
            </a:r>
            <a:r>
              <a:rPr lang="en-US" sz="2000"/>
              <a:t> }.</a:t>
            </a:r>
          </a:p>
        </p:txBody>
      </p:sp>
    </p:spTree>
    <p:extLst>
      <p:ext uri="{BB962C8B-B14F-4D97-AF65-F5344CB8AC3E}">
        <p14:creationId xmlns:p14="http://schemas.microsoft.com/office/powerpoint/2010/main" val="750320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Correctness Proof of </a:t>
            </a:r>
            <a:r>
              <a:rPr lang="en-US" sz="3600" b="1" i="1" smtClean="0"/>
              <a:t>ndfsmtodfsm</a:t>
            </a:r>
          </a:p>
        </p:txBody>
      </p:sp>
      <p:sp>
        <p:nvSpPr>
          <p:cNvPr id="60419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772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To prove: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From any NDFSM </a:t>
            </a:r>
            <a:r>
              <a:rPr lang="en-US" sz="2400" i="1" dirty="0"/>
              <a:t>M</a:t>
            </a:r>
            <a:r>
              <a:rPr lang="en-US" sz="2400" dirty="0"/>
              <a:t> = (</a:t>
            </a:r>
            <a:r>
              <a:rPr lang="en-US" sz="2400" i="1" dirty="0"/>
              <a:t>K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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</a:t>
            </a:r>
            <a:r>
              <a:rPr lang="en-US" sz="2400" dirty="0"/>
              <a:t>, </a:t>
            </a:r>
            <a:r>
              <a:rPr lang="en-US" sz="2400" i="1" dirty="0"/>
              <a:t>s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dirty="0"/>
              <a:t>), </a:t>
            </a:r>
            <a:r>
              <a:rPr lang="en-US" sz="2400" i="1" dirty="0" err="1"/>
              <a:t>ndfsmtodfsm</a:t>
            </a:r>
            <a:r>
              <a:rPr lang="en-US" sz="2400" dirty="0"/>
              <a:t> constructs a DFSM </a:t>
            </a:r>
            <a:r>
              <a:rPr lang="en-US" sz="2400" i="1" dirty="0"/>
              <a:t>M'=</a:t>
            </a:r>
            <a:r>
              <a:rPr lang="en-US" sz="2400" dirty="0"/>
              <a:t> (</a:t>
            </a:r>
            <a:r>
              <a:rPr lang="en-US" sz="2400" i="1" dirty="0"/>
              <a:t>K'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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'</a:t>
            </a:r>
            <a:r>
              <a:rPr lang="en-US" sz="2400" dirty="0"/>
              <a:t>, </a:t>
            </a:r>
            <a:r>
              <a:rPr lang="en-US" sz="2400" i="1" dirty="0"/>
              <a:t>s'</a:t>
            </a:r>
            <a:r>
              <a:rPr lang="en-US" sz="2400" dirty="0"/>
              <a:t>, </a:t>
            </a:r>
            <a:r>
              <a:rPr lang="en-US" sz="2400" i="1" dirty="0"/>
              <a:t>A'</a:t>
            </a:r>
            <a:r>
              <a:rPr lang="en-US" sz="2400" dirty="0"/>
              <a:t>), which is equivalent to 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3124200"/>
            <a:ext cx="6019800" cy="3046413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latin typeface="Arial" charset="0"/>
              </a:rPr>
              <a:t>K'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/>
              </a:rPr>
              <a:t>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French Script MT" pitchFamily="66" charset="0"/>
              </a:rPr>
              <a:t>P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)  (a.k.a. 2</a:t>
            </a:r>
            <a:r>
              <a:rPr lang="en-US" sz="2400" baseline="30000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)</a:t>
            </a:r>
            <a:br>
              <a:rPr lang="en-US" sz="2400" dirty="0">
                <a:latin typeface="Arial" charset="0"/>
              </a:rPr>
            </a:b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i="1" dirty="0">
                <a:latin typeface="Arial" charset="0"/>
              </a:rPr>
              <a:t>s'</a:t>
            </a:r>
            <a:r>
              <a:rPr lang="en-US" sz="2400" dirty="0">
                <a:latin typeface="Arial" charset="0"/>
              </a:rPr>
              <a:t> = 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s</a:t>
            </a:r>
            <a:r>
              <a:rPr lang="en-US" sz="2400" dirty="0">
                <a:latin typeface="Arial" charset="0"/>
              </a:rPr>
              <a:t>)</a:t>
            </a:r>
            <a:br>
              <a:rPr lang="en-US" sz="2400" dirty="0">
                <a:latin typeface="Arial" charset="0"/>
              </a:rPr>
            </a:b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i="1" dirty="0">
                <a:latin typeface="Arial" charset="0"/>
              </a:rPr>
              <a:t>A'</a:t>
            </a:r>
            <a:r>
              <a:rPr lang="en-US" sz="2400" dirty="0">
                <a:latin typeface="Arial" charset="0"/>
              </a:rPr>
              <a:t> = {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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 : 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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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</a:t>
            </a:r>
            <a:r>
              <a:rPr lang="en-US" sz="2400" dirty="0">
                <a:latin typeface="Arial" charset="0"/>
              </a:rPr>
              <a:t>}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  <a:sym typeface="Symbol" pitchFamily="18" charset="2"/>
              </a:rPr>
              <a:t></a:t>
            </a:r>
            <a:r>
              <a:rPr lang="en-US" sz="2400" i="1" dirty="0">
                <a:latin typeface="Arial" charset="0"/>
              </a:rPr>
              <a:t>'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) = </a:t>
            </a:r>
            <a:r>
              <a:rPr lang="en-US" sz="2400" dirty="0">
                <a:latin typeface="Arial" charset="0"/>
                <a:sym typeface="Symbol" pitchFamily="18" charset="2"/>
              </a:rPr>
              <a:t> </a:t>
            </a:r>
            <a:r>
              <a:rPr lang="en-US" sz="2400" dirty="0">
                <a:latin typeface="Arial" charset="0"/>
              </a:rPr>
              <a:t>{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):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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 and </a:t>
            </a: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              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)</a:t>
            </a:r>
            <a:r>
              <a:rPr lang="en-US" sz="2400" dirty="0">
                <a:latin typeface="Arial" charset="0"/>
                <a:sym typeface="Symbol" pitchFamily="18" charset="2"/>
              </a:rPr>
              <a:t></a:t>
            </a:r>
            <a:r>
              <a:rPr lang="en-US" sz="2400" dirty="0">
                <a:latin typeface="Arial" charset="0"/>
              </a:rPr>
              <a:t> for some </a:t>
            </a:r>
            <a:r>
              <a:rPr lang="en-US" sz="2400" i="1" dirty="0" err="1">
                <a:latin typeface="Arial" charset="0"/>
              </a:rPr>
              <a:t>q</a:t>
            </a:r>
            <a:r>
              <a:rPr lang="en-US" sz="2400" dirty="0" err="1">
                <a:latin typeface="Arial" charset="0"/>
                <a:sym typeface="Symbol" pitchFamily="18" charset="2"/>
              </a:rPr>
              <a:t></a:t>
            </a:r>
            <a:r>
              <a:rPr lang="en-US" sz="2400" i="1" dirty="0" err="1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5127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Correctness Proof of </a:t>
            </a:r>
            <a:r>
              <a:rPr lang="en-US" sz="3600" b="1" i="1" smtClean="0"/>
              <a:t>ndfsmtodfsm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7724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 smtClean="0"/>
              <a:t>From any NDFSM </a:t>
            </a:r>
            <a:r>
              <a:rPr lang="en-US" sz="2400" i="1" dirty="0" smtClean="0"/>
              <a:t>M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ndfsmtodfsm</a:t>
            </a:r>
            <a:r>
              <a:rPr lang="en-US" sz="2400" dirty="0" smtClean="0"/>
              <a:t> constructs a DFSM </a:t>
            </a:r>
            <a:r>
              <a:rPr lang="en-US" sz="2400" i="1" dirty="0" smtClean="0"/>
              <a:t>M'</a:t>
            </a:r>
            <a:r>
              <a:rPr lang="en-US" sz="2400" dirty="0" smtClean="0"/>
              <a:t>, which is: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>
              <a:buFontTx/>
              <a:buAutoNum type="arabicParenBoth"/>
              <a:defRPr/>
            </a:pP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M' is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Deterministic:</a:t>
            </a:r>
            <a:r>
              <a:rPr lang="en-US" sz="2400" dirty="0" smtClean="0"/>
              <a:t> By the definition in step 3 of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', we are guaranteed that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 is defined for all reachable elements of </a:t>
            </a:r>
            <a:r>
              <a:rPr lang="en-US" sz="2400" i="1" dirty="0" smtClean="0"/>
              <a:t>K'</a:t>
            </a:r>
            <a:r>
              <a:rPr lang="en-US" sz="2400" dirty="0" smtClean="0"/>
              <a:t> and all possible input characters.  Further, step 3 inserts a single value into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 for each state-input pair, so </a:t>
            </a:r>
            <a:r>
              <a:rPr lang="en-US" sz="2400" i="1" dirty="0" smtClean="0"/>
              <a:t>M'</a:t>
            </a:r>
            <a:r>
              <a:rPr lang="en-US" sz="2400" dirty="0" smtClean="0"/>
              <a:t> is deterministic.</a:t>
            </a:r>
          </a:p>
          <a:p>
            <a:pPr eaLnBrk="1" hangingPunct="1">
              <a:buFontTx/>
              <a:buAutoNum type="arabicParenBoth"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(2)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M' is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Equivalent to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:  </a:t>
            </a:r>
            <a:r>
              <a:rPr lang="en-US" sz="2400" dirty="0" smtClean="0"/>
              <a:t>We constructed </a:t>
            </a:r>
            <a:r>
              <a:rPr lang="en-US" sz="2400" dirty="0" smtClean="0">
                <a:sym typeface="Symbol" pitchFamily="18" charset="2"/>
              </a:rPr>
              <a:t></a:t>
            </a:r>
            <a:r>
              <a:rPr lang="en-US" sz="2400" dirty="0" smtClean="0"/>
              <a:t>' so that </a:t>
            </a:r>
            <a:r>
              <a:rPr lang="en-US" sz="2400" i="1" dirty="0" smtClean="0"/>
              <a:t>M'</a:t>
            </a:r>
            <a:r>
              <a:rPr lang="en-US" sz="2400" dirty="0" smtClean="0"/>
              <a:t> mimics an “all paths” simulation of </a:t>
            </a:r>
            <a:r>
              <a:rPr lang="en-US" sz="2400" i="1" dirty="0" smtClean="0"/>
              <a:t>M</a:t>
            </a:r>
            <a:r>
              <a:rPr lang="en-US" sz="2400" dirty="0" smtClean="0"/>
              <a:t>.  We must now prove that that simulation returns the same result that </a:t>
            </a:r>
            <a:r>
              <a:rPr lang="en-US" sz="2400" i="1" dirty="0" smtClean="0"/>
              <a:t>M</a:t>
            </a:r>
            <a:r>
              <a:rPr lang="en-US" sz="2400" dirty="0" smtClean="0"/>
              <a:t> would.  </a:t>
            </a:r>
          </a:p>
        </p:txBody>
      </p:sp>
    </p:spTree>
    <p:extLst>
      <p:ext uri="{BB962C8B-B14F-4D97-AF65-F5344CB8AC3E}">
        <p14:creationId xmlns:p14="http://schemas.microsoft.com/office/powerpoint/2010/main" val="2903074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smtClean="0"/>
              <a:t>A Useful Lemma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990600" y="1143000"/>
            <a:ext cx="762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400" b="1" i="1" dirty="0">
                <a:latin typeface="Arial" charset="0"/>
              </a:rPr>
              <a:t>Lemma</a:t>
            </a:r>
            <a:r>
              <a:rPr lang="en-US" sz="2400" dirty="0">
                <a:latin typeface="Arial" charset="0"/>
              </a:rPr>
              <a:t>:  Let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 be any string in </a:t>
            </a:r>
            <a:r>
              <a:rPr lang="en-US" sz="2400" dirty="0">
                <a:latin typeface="Arial" charset="0"/>
                <a:sym typeface="Symbol" pitchFamily="18" charset="2"/>
              </a:rPr>
              <a:t></a:t>
            </a:r>
            <a:r>
              <a:rPr lang="en-US" sz="2400" dirty="0">
                <a:latin typeface="Arial" charset="0"/>
              </a:rPr>
              <a:t>*,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and 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 be any states in </a:t>
            </a:r>
            <a:r>
              <a:rPr lang="en-US" sz="2400" i="1" dirty="0">
                <a:latin typeface="Arial" charset="0"/>
              </a:rPr>
              <a:t>K</a:t>
            </a:r>
            <a:r>
              <a:rPr lang="en-US" sz="2400" dirty="0">
                <a:latin typeface="Arial" charset="0"/>
              </a:rPr>
              <a:t>, and let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be any state in </a:t>
            </a:r>
            <a:r>
              <a:rPr lang="en-US" sz="2400" i="1" dirty="0">
                <a:latin typeface="Arial" charset="0"/>
              </a:rPr>
              <a:t>K'</a:t>
            </a:r>
            <a:r>
              <a:rPr lang="en-US" sz="2400" dirty="0">
                <a:latin typeface="Arial" charset="0"/>
              </a:rPr>
              <a:t>.  Then: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iff</a:t>
            </a:r>
            <a:r>
              <a:rPr lang="en-US" sz="2400" dirty="0">
                <a:latin typeface="Arial" charset="0"/>
              </a:rPr>
              <a:t> ((</a:t>
            </a:r>
            <a:r>
              <a:rPr lang="en-US" sz="2400" i="1" dirty="0" err="1">
                <a:latin typeface="Arial" charset="0"/>
              </a:rPr>
              <a:t>eps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i="1" dirty="0">
                <a:latin typeface="Arial" charset="0"/>
              </a:rPr>
              <a:t>q</a:t>
            </a:r>
            <a:r>
              <a:rPr lang="en-US" sz="2400" dirty="0">
                <a:latin typeface="Arial" charset="0"/>
              </a:rPr>
              <a:t>), </a:t>
            </a:r>
            <a:r>
              <a:rPr lang="en-US" sz="2400" i="1" dirty="0">
                <a:latin typeface="Arial" charset="0"/>
              </a:rPr>
              <a:t>w</a:t>
            </a:r>
            <a:r>
              <a:rPr lang="en-US" sz="2400" dirty="0">
                <a:latin typeface="Arial" charset="0"/>
              </a:rPr>
              <a:t>) |-</a:t>
            </a:r>
            <a:r>
              <a:rPr lang="en-US" sz="2400" i="1" baseline="-25000" dirty="0">
                <a:latin typeface="Arial" charset="0"/>
              </a:rPr>
              <a:t>M</a:t>
            </a:r>
            <a:r>
              <a:rPr lang="en-US" sz="2400" i="1" dirty="0">
                <a:latin typeface="Arial" charset="0"/>
              </a:rPr>
              <a:t>' </a:t>
            </a:r>
            <a:r>
              <a:rPr lang="en-US" sz="2400" dirty="0">
                <a:latin typeface="Arial" charset="0"/>
              </a:rPr>
              <a:t>* (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sym typeface="Symbol" pitchFamily="18" charset="2"/>
              </a:rPr>
              <a:t></a:t>
            </a:r>
            <a:r>
              <a:rPr lang="en-US" sz="2400" dirty="0">
                <a:latin typeface="Arial" charset="0"/>
              </a:rPr>
              <a:t>) and </a:t>
            </a:r>
            <a:r>
              <a:rPr lang="en-US" sz="2400" i="1" dirty="0">
                <a:latin typeface="Arial" charset="0"/>
              </a:rPr>
              <a:t>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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P)  </a:t>
            </a:r>
            <a:r>
              <a:rPr lang="en-US" sz="2400" dirty="0">
                <a:latin typeface="Arial" charset="0"/>
              </a:rPr>
              <a:t>.  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0" lvl="1">
              <a:defRPr/>
            </a:pPr>
            <a:r>
              <a:rPr lang="en-US" sz="2400" b="1" dirty="0">
                <a:latin typeface="Arial" charset="0"/>
              </a:rPr>
              <a:t>INFORMAL RESTATEMENT OF LEMMA:  </a:t>
            </a:r>
            <a:r>
              <a:rPr lang="en-US" sz="2400" dirty="0">
                <a:latin typeface="Arial" charset="0"/>
              </a:rPr>
              <a:t>In other words, if the original NDFSM M starts in state q and, after reading the string w, can land in state p ( along at least one of its paths), then the new DFSM M' must behave as follows: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solidFill>
                  <a:srgbClr val="3E868E"/>
                </a:solidFill>
              </a:rPr>
              <a:t>When started in the state </a:t>
            </a:r>
            <a:r>
              <a:rPr lang="en-US" sz="2400" dirty="0" smtClean="0">
                <a:solidFill>
                  <a:srgbClr val="3E868E"/>
                </a:solidFill>
              </a:rPr>
              <a:t>of M' that </a:t>
            </a:r>
            <a:r>
              <a:rPr lang="en-US" sz="2400" dirty="0">
                <a:solidFill>
                  <a:srgbClr val="3E868E"/>
                </a:solidFill>
              </a:rPr>
              <a:t>corresponds to the set of states the original machine M could get to from q without consuming any input, M' reads the string w and lands in a state P </a:t>
            </a:r>
            <a:r>
              <a:rPr lang="en-US" sz="2400" dirty="0" smtClean="0">
                <a:solidFill>
                  <a:srgbClr val="3E868E"/>
                </a:solidFill>
              </a:rPr>
              <a:t>(P </a:t>
            </a:r>
            <a:r>
              <a:rPr lang="en-US" sz="2400" dirty="0">
                <a:solidFill>
                  <a:srgbClr val="3E868E"/>
                </a:solidFill>
              </a:rPr>
              <a:t>is </a:t>
            </a:r>
            <a:r>
              <a:rPr lang="en-US" sz="2400" dirty="0" smtClean="0">
                <a:solidFill>
                  <a:srgbClr val="3E868E"/>
                </a:solidFill>
              </a:rPr>
              <a:t>some set </a:t>
            </a:r>
            <a:r>
              <a:rPr lang="en-US" sz="2400" dirty="0">
                <a:solidFill>
                  <a:srgbClr val="3E868E"/>
                </a:solidFill>
              </a:rPr>
              <a:t>of M's states) that contains p.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Furthermore, t</a:t>
            </a:r>
            <a:r>
              <a:rPr lang="en-US" sz="2400" dirty="0" smtClean="0">
                <a:latin typeface="Arial" charset="0"/>
              </a:rPr>
              <a:t>he </a:t>
            </a:r>
            <a:r>
              <a:rPr lang="en-US" sz="2400" dirty="0" smtClean="0">
                <a:latin typeface="Arial" charset="0"/>
              </a:rPr>
              <a:t>if </a:t>
            </a:r>
            <a:r>
              <a:rPr lang="en-US" sz="2400" dirty="0">
                <a:latin typeface="Arial" charset="0"/>
              </a:rPr>
              <a:t>part implies</a:t>
            </a:r>
            <a:r>
              <a:rPr lang="en-US" sz="2400" dirty="0" smtClean="0">
                <a:latin typeface="Arial" charset="0"/>
              </a:rPr>
              <a:t>: </a:t>
            </a:r>
            <a:r>
              <a:rPr lang="en-US" sz="2400" dirty="0">
                <a:solidFill>
                  <a:srgbClr val="3E868E"/>
                </a:solidFill>
              </a:rPr>
              <a:t>If p is any state of M that is part of the state P</a:t>
            </a:r>
            <a:r>
              <a:rPr lang="en-US" sz="2400" dirty="0">
                <a:solidFill>
                  <a:srgbClr val="3E868E"/>
                </a:solidFill>
                <a:sym typeface="Symbol" pitchFamily="18" charset="2"/>
              </a:rPr>
              <a:t>K' that </a:t>
            </a:r>
            <a:r>
              <a:rPr lang="en-US" sz="2400" dirty="0">
                <a:solidFill>
                  <a:srgbClr val="3E868E"/>
                </a:solidFill>
              </a:rPr>
              <a:t>M</a:t>
            </a:r>
            <a:r>
              <a:rPr lang="en-US" sz="2400" dirty="0">
                <a:solidFill>
                  <a:srgbClr val="3E868E"/>
                </a:solidFill>
              </a:rPr>
              <a:t>' (starting from q and reading w) must end up </a:t>
            </a:r>
            <a:r>
              <a:rPr lang="en-US" sz="2400" dirty="0">
                <a:solidFill>
                  <a:srgbClr val="3E868E"/>
                </a:solidFill>
              </a:rPr>
              <a:t>then M </a:t>
            </a:r>
            <a:r>
              <a:rPr lang="en-US" sz="2400" dirty="0">
                <a:solidFill>
                  <a:srgbClr val="3E868E"/>
                </a:solidFill>
              </a:rPr>
              <a:t>could get to </a:t>
            </a:r>
            <a:r>
              <a:rPr lang="en-US" sz="2400" dirty="0">
                <a:solidFill>
                  <a:srgbClr val="3E868E"/>
                </a:solidFill>
              </a:rPr>
              <a:t>p from </a:t>
            </a:r>
            <a:r>
              <a:rPr lang="en-US" sz="2400" dirty="0">
                <a:solidFill>
                  <a:srgbClr val="3E868E"/>
                </a:solidFill>
              </a:rPr>
              <a:t>q after reading w and </a:t>
            </a:r>
            <a:r>
              <a:rPr lang="en-US" sz="2400" dirty="0">
                <a:solidFill>
                  <a:srgbClr val="3E868E"/>
                </a:solidFill>
              </a:rPr>
              <a:t>then following </a:t>
            </a:r>
            <a:r>
              <a:rPr lang="en-US" sz="2400" dirty="0">
                <a:solidFill>
                  <a:srgbClr val="3E868E"/>
                </a:solidFill>
              </a:rPr>
              <a:t>any available epsilon-transitions.</a:t>
            </a:r>
            <a:r>
              <a:rPr lang="en-US" sz="2400" dirty="0">
                <a:solidFill>
                  <a:srgbClr val="3E868E"/>
                </a:solidFill>
              </a:rPr>
              <a:t/>
            </a:r>
            <a:br>
              <a:rPr lang="en-US" sz="2400" dirty="0">
                <a:solidFill>
                  <a:srgbClr val="3E868E"/>
                </a:solidFill>
              </a:rPr>
            </a:br>
            <a:r>
              <a:rPr lang="en-US" sz="2400" dirty="0" smtClean="0">
                <a:latin typeface="Arial" charset="0"/>
              </a:rPr>
              <a:t/>
            </a:r>
            <a:br>
              <a:rPr lang="en-US" sz="2400" dirty="0" smtClean="0">
                <a:latin typeface="Arial" charset="0"/>
              </a:rPr>
            </a:b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210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omata_Template">
  <a:themeElements>
    <a:clrScheme name="Automata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utomat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utomata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8882</TotalTime>
  <Words>1802</Words>
  <Application>Microsoft Office PowerPoint</Application>
  <PresentationFormat>On-screen Show (4:3)</PresentationFormat>
  <Paragraphs>218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French Script MT</vt:lpstr>
      <vt:lpstr>Wingdings</vt:lpstr>
      <vt:lpstr>Symbol</vt:lpstr>
      <vt:lpstr>Arial</vt:lpstr>
      <vt:lpstr>Automata_Template</vt:lpstr>
      <vt:lpstr>MA/CSSE 474</vt:lpstr>
      <vt:lpstr>Your Questions?</vt:lpstr>
      <vt:lpstr>Canonical Forms</vt:lpstr>
      <vt:lpstr>PowerPoint Presentation</vt:lpstr>
      <vt:lpstr>NDFSMtoDFSM Correctness</vt:lpstr>
      <vt:lpstr>PowerPoint Presentation</vt:lpstr>
      <vt:lpstr>Correctness Proof of ndfsmtodfsm</vt:lpstr>
      <vt:lpstr>Correctness Proof of ndfsmtodfsm</vt:lpstr>
      <vt:lpstr>A Useful Lemma</vt:lpstr>
      <vt:lpstr>A Useful Lemma</vt:lpstr>
      <vt:lpstr>Base Case:  |w| = 0, so w =  </vt:lpstr>
      <vt:lpstr>Base Case</vt:lpstr>
      <vt:lpstr>Induction Step</vt:lpstr>
      <vt:lpstr>What We Need to Prove</vt:lpstr>
      <vt:lpstr>What We Need to Prove</vt:lpstr>
      <vt:lpstr>What We Need to Prove</vt:lpstr>
      <vt:lpstr>If Part</vt:lpstr>
      <vt:lpstr>Only If Part</vt:lpstr>
      <vt:lpstr>Back to the Theorem</vt:lpstr>
      <vt:lpstr>Back to the Theorem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oih</dc:creator>
  <cp:lastModifiedBy>Claude Anderson</cp:lastModifiedBy>
  <cp:revision>282</cp:revision>
  <cp:lastPrinted>2013-12-16T14:02:27Z</cp:lastPrinted>
  <dcterms:created xsi:type="dcterms:W3CDTF">2006-12-24T15:35:37Z</dcterms:created>
  <dcterms:modified xsi:type="dcterms:W3CDTF">2013-12-16T18:35:42Z</dcterms:modified>
</cp:coreProperties>
</file>