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463" r:id="rId3"/>
    <p:sldId id="552" r:id="rId4"/>
    <p:sldId id="542" r:id="rId5"/>
    <p:sldId id="531" r:id="rId6"/>
    <p:sldId id="532" r:id="rId7"/>
    <p:sldId id="533" r:id="rId8"/>
    <p:sldId id="534" r:id="rId9"/>
    <p:sldId id="535" r:id="rId10"/>
    <p:sldId id="536" r:id="rId11"/>
    <p:sldId id="586" r:id="rId12"/>
    <p:sldId id="537" r:id="rId13"/>
    <p:sldId id="538" r:id="rId14"/>
    <p:sldId id="539" r:id="rId15"/>
    <p:sldId id="540" r:id="rId16"/>
    <p:sldId id="541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  <p:sldId id="583" r:id="rId48"/>
    <p:sldId id="584" r:id="rId49"/>
    <p:sldId id="585" r:id="rId50"/>
  </p:sldIdLst>
  <p:sldSz cx="9144000" cy="6858000" type="screen4x3"/>
  <p:notesSz cx="6881813" cy="92964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58" autoAdjust="0"/>
    <p:restoredTop sz="65198" autoAdjust="0"/>
  </p:normalViewPr>
  <p:slideViewPr>
    <p:cSldViewPr>
      <p:cViewPr varScale="1">
        <p:scale>
          <a:sx n="76" d="100"/>
          <a:sy n="76" d="100"/>
        </p:scale>
        <p:origin x="3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4"/>
            <a:ext cx="2982742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6" tIns="47035" rIns="94066" bIns="470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82" y="4"/>
            <a:ext cx="2981185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6" tIns="47035" rIns="94066" bIns="470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29677"/>
            <a:ext cx="2982742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6" tIns="47035" rIns="94066" bIns="470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82" y="8829677"/>
            <a:ext cx="298118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66" tIns="47035" rIns="94066" bIns="470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82742" cy="463551"/>
          </a:xfrm>
          <a:prstGeom prst="rect">
            <a:avLst/>
          </a:prstGeom>
        </p:spPr>
        <p:txBody>
          <a:bodyPr vert="horz" lIns="94066" tIns="47035" rIns="94066" bIns="4703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82" y="4"/>
            <a:ext cx="2981185" cy="463551"/>
          </a:xfrm>
          <a:prstGeom prst="rect">
            <a:avLst/>
          </a:prstGeom>
        </p:spPr>
        <p:txBody>
          <a:bodyPr vert="horz" lIns="94066" tIns="47035" rIns="94066" bIns="4703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6" tIns="47035" rIns="94066" bIns="4703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0" y="4416430"/>
            <a:ext cx="5504204" cy="4181474"/>
          </a:xfrm>
          <a:prstGeom prst="rect">
            <a:avLst/>
          </a:prstGeom>
        </p:spPr>
        <p:txBody>
          <a:bodyPr vert="horz" lIns="94066" tIns="47035" rIns="94066" bIns="4703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677"/>
            <a:ext cx="2982742" cy="465139"/>
          </a:xfrm>
          <a:prstGeom prst="rect">
            <a:avLst/>
          </a:prstGeom>
        </p:spPr>
        <p:txBody>
          <a:bodyPr vert="horz" lIns="94066" tIns="47035" rIns="94066" bIns="4703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82" y="8829677"/>
            <a:ext cx="2981185" cy="465139"/>
          </a:xfrm>
          <a:prstGeom prst="rect">
            <a:avLst/>
          </a:prstGeom>
        </p:spPr>
        <p:txBody>
          <a:bodyPr vert="horz" lIns="94066" tIns="47035" rIns="94066" bIns="4703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Obtainself</a:t>
            </a:r>
            <a:r>
              <a:rPr lang="en-US" dirty="0" smtClean="0"/>
              <a:t> exists (Recursion Theorem, chapter 25, something we won't get to in this course). </a:t>
            </a:r>
          </a:p>
          <a:p>
            <a:endParaRPr lang="en-US" dirty="0" smtClean="0"/>
          </a:p>
          <a:p>
            <a:r>
              <a:rPr lang="en-US" dirty="0" smtClean="0"/>
              <a:t>Basically it says that given any TM, there is an equivalent TM that can write its own description on one of its tape.</a:t>
            </a:r>
          </a:p>
          <a:p>
            <a:endParaRPr lang="en-US" dirty="0" smtClean="0"/>
          </a:p>
          <a:p>
            <a:r>
              <a:rPr lang="en-US" dirty="0" smtClean="0"/>
              <a:t>It is equivalent to a "Program that prints itself"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71" indent="-286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71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99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227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057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884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12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540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Obtainself</a:t>
            </a:r>
            <a:r>
              <a:rPr lang="en-US" dirty="0" smtClean="0"/>
              <a:t> exists (Recursion Theorem, chapter 25, something we won't get to in this course). </a:t>
            </a:r>
          </a:p>
          <a:p>
            <a:endParaRPr lang="en-US" dirty="0" smtClean="0"/>
          </a:p>
          <a:p>
            <a:r>
              <a:rPr lang="en-US" dirty="0" smtClean="0"/>
              <a:t>Basically it says that given any TM, there is an equivalent TM that can write its own description on one of its tape.</a:t>
            </a:r>
          </a:p>
          <a:p>
            <a:endParaRPr lang="en-US" dirty="0" smtClean="0"/>
          </a:p>
          <a:p>
            <a:r>
              <a:rPr lang="en-US" dirty="0" smtClean="0"/>
              <a:t>It is equivalent to a "Program that prints itself"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71" indent="-286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71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99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227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057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884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12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540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71" indent="-286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71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99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227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057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884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12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540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71" indent="-286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71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99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227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057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884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12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540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71" indent="-286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71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99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227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057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884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12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540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M</a:t>
            </a:r>
            <a:r>
              <a:rPr lang="en-US" dirty="0"/>
              <a:t># immediately accepts all strings in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/>
              <a:t>.  If </a:t>
            </a:r>
            <a:r>
              <a:rPr lang="en-US" i="1" dirty="0"/>
              <a:t>M</a:t>
            </a:r>
            <a:r>
              <a:rPr lang="en-US" dirty="0"/>
              <a:t> does not halt on</a:t>
            </a:r>
          </a:p>
          <a:p>
            <a:pPr eaLnBrk="1" hangingPunct="1"/>
            <a:r>
              <a:rPr lang="en-US" dirty="0"/>
              <a:t>	</a:t>
            </a:r>
            <a:r>
              <a:rPr lang="en-US" i="1" dirty="0"/>
              <a:t>w</a:t>
            </a:r>
            <a:r>
              <a:rPr lang="en-US" dirty="0"/>
              <a:t>, those are the only strings </a:t>
            </a:r>
            <a:r>
              <a:rPr lang="en-US" i="1" dirty="0"/>
              <a:t>M</a:t>
            </a:r>
            <a:r>
              <a:rPr lang="en-US" dirty="0"/>
              <a:t># accepts.  If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, </a:t>
            </a:r>
          </a:p>
          <a:p>
            <a:pPr eaLnBrk="1" hangingPunct="1"/>
            <a:r>
              <a:rPr lang="en-US" dirty="0"/>
              <a:t>	</a:t>
            </a:r>
            <a:r>
              <a:rPr lang="en-US" i="1" dirty="0"/>
              <a:t>M</a:t>
            </a:r>
            <a:r>
              <a:rPr lang="en-US" dirty="0"/>
              <a:t>#  accepts everything: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</a:t>
            </a:r>
            <a:r>
              <a:rPr lang="en-US" i="1" dirty="0"/>
              <a:t>M</a:t>
            </a:r>
            <a:r>
              <a:rPr lang="en-US" dirty="0"/>
              <a:t># accepts strings in</a:t>
            </a:r>
          </a:p>
          <a:p>
            <a:pPr eaLnBrk="1" hangingPunct="1"/>
            <a:r>
              <a:rPr lang="en-US" dirty="0"/>
              <a:t>		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/>
              <a:t> in step 1.1.  Then it gets stuck in step 1.4, so it accepts</a:t>
            </a:r>
          </a:p>
          <a:p>
            <a:pPr eaLnBrk="1" hangingPunct="1"/>
            <a:r>
              <a:rPr lang="en-US" dirty="0"/>
              <a:t>		 nothing else.  It is an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/>
              <a:t>  acceptor</a:t>
            </a:r>
            <a:r>
              <a:rPr lang="en-US" b="1" dirty="0"/>
              <a:t>.  </a:t>
            </a:r>
            <a:r>
              <a:rPr lang="en-US" b="1" i="1" dirty="0"/>
              <a:t>Oracle</a:t>
            </a:r>
            <a:r>
              <a:rPr lang="en-US" b="1" dirty="0"/>
              <a:t> accepts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, so </a:t>
            </a:r>
            <a:r>
              <a:rPr lang="en-US" i="1" dirty="0"/>
              <a:t>M</a:t>
            </a:r>
            <a:r>
              <a:rPr lang="en-US" dirty="0"/>
              <a:t># accepts everything</a:t>
            </a:r>
            <a:r>
              <a:rPr lang="en-US" b="1" dirty="0"/>
              <a:t>.  </a:t>
            </a:r>
            <a:br>
              <a:rPr lang="en-US" b="1" dirty="0"/>
            </a:br>
            <a:r>
              <a:rPr lang="en-US" b="1" dirty="0"/>
              <a:t>       </a:t>
            </a:r>
            <a:r>
              <a:rPr lang="en-US" b="1" i="1" dirty="0"/>
              <a:t>Oracle </a:t>
            </a:r>
            <a:r>
              <a:rPr lang="en-US" b="1" dirty="0"/>
              <a:t>does not  accept.</a:t>
            </a:r>
          </a:p>
          <a:p>
            <a:endParaRPr lang="en-US" dirty="0" smtClean="0"/>
          </a:p>
          <a:p>
            <a:pPr defTabSz="915627"/>
            <a:r>
              <a:rPr lang="en-US" dirty="0"/>
              <a:t>But no machine to </a:t>
            </a:r>
            <a:r>
              <a:rPr lang="en-US" dirty="0" err="1"/>
              <a:t>semidecide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52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backwards, and in this case, where it may not halt in one case, we can’t just flip the cases..</a:t>
            </a:r>
          </a:p>
          <a:p>
            <a:r>
              <a:rPr lang="en-US" baseline="0" dirty="0" smtClean="0"/>
              <a:t>We could try doing what we did in previous examples and have it halt on something before runn8ng M on 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 only way to get it to halt on </a:t>
            </a:r>
            <a:r>
              <a:rPr lang="en-US" i="1" baseline="0" dirty="0" smtClean="0"/>
              <a:t>everything would be to have it halt before it runs M.  Then, M#'s behavior would not depend on whether M halts on 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90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485" indent="-29172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8568" indent="-233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3660" indent="-233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2090" indent="-23337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2182" indent="-233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277" indent="-233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2372" indent="-233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2466" indent="-23337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Hid this one and next two for 201020 because I was out of time to prepare.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500C21-A931-49E6-8425-972BFDED6A09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98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00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1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L1 is in D. Just examine the description.</a:t>
            </a:r>
          </a:p>
          <a:p>
            <a:r>
              <a:rPr lang="en-US" smtClean="0"/>
              <a:t>Ditto L2.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L3 and L4 are not decidable, by Rice's Theorem, because they are nontrivial properties of the Languages accepted by TMs.  </a:t>
            </a:r>
          </a:p>
          <a:p>
            <a:endParaRPr lang="en-US" smtClean="0"/>
          </a:p>
          <a:p>
            <a:r>
              <a:rPr lang="en-US" smtClean="0"/>
              <a:t>Reduction proofs on hidden slides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C5FF99-DA45-46AD-BE66-FC64CF4E324C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5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M# does not accept any strings.  Oracle accepts.</a:t>
            </a:r>
          </a:p>
          <a:p>
            <a:endParaRPr lang="en-US" smtClean="0"/>
          </a:p>
          <a:p>
            <a:r>
              <a:rPr lang="en-US" smtClean="0"/>
              <a:t>If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 The M halts on input w, so M# accepts {</a:t>
            </a:r>
            <a:r>
              <a:rPr lang="en-US" smtClean="0">
                <a:sym typeface="Symbol" panose="05050102010706020507" pitchFamily="18" charset="2"/>
              </a:rPr>
              <a:t>}  Oracle does not accept.</a:t>
            </a: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81FDDF-F670-48A2-8F62-458113A7D0C1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5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0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 Then M will never naturally halt, so M# accepts all x.   </a:t>
            </a:r>
            <a:r>
              <a:rPr lang="en-US" b="1" smtClean="0"/>
              <a:t>Oracle accepts</a:t>
            </a:r>
          </a:p>
          <a:p>
            <a:endParaRPr lang="en-US" smtClean="0"/>
          </a:p>
          <a:p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 Then M halts in n steps.          </a:t>
            </a:r>
          </a:p>
          <a:p>
            <a:r>
              <a:rPr lang="en-US" smtClean="0"/>
              <a:t>          There is an even number m &gt; n.  </a:t>
            </a:r>
          </a:p>
          <a:p>
            <a:r>
              <a:rPr lang="en-US" smtClean="0"/>
              <a:t>           Feed M# a string whose length is m.   M halts, so M# loops.  </a:t>
            </a:r>
            <a:r>
              <a:rPr lang="en-US" b="1" smtClean="0"/>
              <a:t>Oracle does not accept.</a:t>
            </a:r>
          </a:p>
          <a:p>
            <a:r>
              <a:rPr lang="en-US" smtClean="0"/>
              <a:t>                         </a:t>
            </a:r>
          </a:p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BA69F-A7BC-4C28-9D6F-4350479B3E81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0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L1 is SD.  Just run M on w and see if it halts and rejects</a:t>
            </a:r>
          </a:p>
          <a:p>
            <a:endParaRPr lang="en-US" smtClean="0"/>
          </a:p>
          <a:p>
            <a:r>
              <a:rPr lang="en-US" smtClean="0"/>
              <a:t>L2 is not SD.</a:t>
            </a:r>
          </a:p>
          <a:p>
            <a:endParaRPr lang="en-US" smtClean="0"/>
          </a:p>
          <a:p>
            <a:r>
              <a:rPr lang="en-US" smtClean="0"/>
              <a:t>L3 : Details on next slides, we won't do them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F1A917-A37D-4194-9AFD-DFCBC0D02A9C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D68056-6A89-4615-84F9-17482E4E9F44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then M# isn’t a decider.  So Oracle fails to accept.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Thus this one does not work.</a:t>
            </a:r>
          </a:p>
        </p:txBody>
      </p:sp>
    </p:spTree>
    <p:extLst>
      <p:ext uri="{BB962C8B-B14F-4D97-AF65-F5344CB8AC3E}">
        <p14:creationId xmlns:p14="http://schemas.microsoft.com/office/powerpoint/2010/main" val="2252477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4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54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148B6-996F-4C4B-8261-3D48BC204391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{a}.</a:t>
            </a:r>
          </a:p>
          <a:p>
            <a:pPr eaLnBrk="1" hangingPunct="1"/>
            <a:r>
              <a:rPr lang="en-US" smtClean="0"/>
              <a:t>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</a:t>
            </a:r>
            <a:r>
              <a:rPr lang="en-US" smtClean="0">
                <a:sym typeface="Symbol" panose="05050102010706020507" pitchFamily="18" charset="2"/>
              </a:rPr>
              <a:t>*.</a:t>
            </a:r>
          </a:p>
        </p:txBody>
      </p:sp>
    </p:spTree>
    <p:extLst>
      <p:ext uri="{BB962C8B-B14F-4D97-AF65-F5344CB8AC3E}">
        <p14:creationId xmlns:p14="http://schemas.microsoft.com/office/powerpoint/2010/main" val="2250432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5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2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47" indent="-2861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33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47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161" indent="-2289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97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788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601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414" indent="-2289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C6B4D-85DB-4418-8525-422DCA7E0D52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mtClean="0"/>
              <a:t>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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?) -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</a:t>
            </a:r>
            <a:r>
              <a:rPr lang="en-US" smtClean="0">
                <a:sym typeface="Symbol" panose="05050102010706020507" pitchFamily="18" charset="2"/>
              </a:rPr>
              <a:t>* -  = *.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mtClean="0"/>
              <a:t> &lt;</a:t>
            </a:r>
            <a:r>
              <a:rPr lang="en-US" i="1" smtClean="0"/>
              <a:t>M</a:t>
            </a:r>
            <a:r>
              <a:rPr lang="en-US" smtClean="0"/>
              <a:t>, </a:t>
            </a:r>
            <a:r>
              <a:rPr lang="en-US" i="1" smtClean="0"/>
              <a:t>w</a:t>
            </a:r>
            <a:r>
              <a:rPr lang="en-US" smtClean="0"/>
              <a:t>&gt; </a:t>
            </a:r>
            <a:r>
              <a:rPr lang="en-US" smtClean="0">
                <a:sym typeface="Symbol" panose="05050102010706020507" pitchFamily="18" charset="2"/>
              </a:rPr>
              <a:t></a:t>
            </a:r>
            <a:r>
              <a:rPr lang="en-US" smtClean="0"/>
              <a:t>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H: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?) -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i="1" smtClean="0"/>
              <a:t>M</a:t>
            </a:r>
            <a:r>
              <a:rPr lang="en-US" smtClean="0"/>
              <a:t>#) =  </a:t>
            </a:r>
            <a:r>
              <a:rPr lang="en-US" smtClean="0">
                <a:sym typeface="Symbol" panose="05050102010706020507" pitchFamily="18" charset="2"/>
              </a:rPr>
              <a:t>* - *= .</a:t>
            </a:r>
          </a:p>
        </p:txBody>
      </p:sp>
    </p:spTree>
    <p:extLst>
      <p:ext uri="{BB962C8B-B14F-4D97-AF65-F5344CB8AC3E}">
        <p14:creationId xmlns:p14="http://schemas.microsoft.com/office/powerpoint/2010/main" val="565545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1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3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684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53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9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99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0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06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542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43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69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515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If M </a:t>
            </a:r>
            <a:r>
              <a:rPr lang="en-US" b="1" dirty="0" smtClean="0"/>
              <a:t>does halt</a:t>
            </a:r>
            <a:r>
              <a:rPr lang="en-US" dirty="0" smtClean="0"/>
              <a:t> on </a:t>
            </a:r>
            <a:r>
              <a:rPr lang="en-US" dirty="0" smtClean="0"/>
              <a:t>w, </a:t>
            </a:r>
            <a:r>
              <a:rPr lang="en-US" dirty="0" smtClean="0"/>
              <a:t>we'll eventually discover it.  But how can we discover that it </a:t>
            </a:r>
            <a:r>
              <a:rPr lang="en-US" i="1" dirty="0" smtClean="0"/>
              <a:t>does not</a:t>
            </a:r>
            <a:r>
              <a:rPr lang="en-US" dirty="0" smtClean="0"/>
              <a:t> halt on w?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71" indent="-2861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71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399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227" indent="-228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057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884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12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540" indent="-22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3EE6-05CE-4653-B276-4DC5E9CD08E2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ustrophedon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raevoli.com/boust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ine_(computing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Non-SD Reductions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Theorem:</a:t>
            </a:r>
            <a:r>
              <a:rPr lang="en-US" sz="2000" dirty="0"/>
              <a:t> TM</a:t>
            </a:r>
            <a:r>
              <a:rPr lang="en-US" sz="2000" baseline="-25000" dirty="0"/>
              <a:t>MIN</a:t>
            </a:r>
            <a:r>
              <a:rPr lang="en-US" sz="2000" dirty="0"/>
              <a:t> = </a:t>
            </a:r>
          </a:p>
          <a:p>
            <a:pPr eaLnBrk="1" hangingPunct="1"/>
            <a:r>
              <a:rPr lang="en-US" sz="2000" dirty="0"/>
              <a:t>   {&lt;</a:t>
            </a:r>
            <a:r>
              <a:rPr lang="en-US" sz="2000" i="1" dirty="0"/>
              <a:t>M</a:t>
            </a:r>
            <a:r>
              <a:rPr lang="en-US" sz="2000" dirty="0"/>
              <a:t>&gt;: Turing machine </a:t>
            </a:r>
            <a:r>
              <a:rPr lang="en-US" sz="2000" i="1" dirty="0"/>
              <a:t>M</a:t>
            </a:r>
            <a:r>
              <a:rPr lang="en-US" sz="2000" dirty="0"/>
              <a:t> is minimal} is not in SD</a:t>
            </a:r>
            <a:r>
              <a:rPr lang="en-US" sz="2000" dirty="0" smtClean="0"/>
              <a:t>.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By "minimal", we mean that &lt;M&gt; is minimal among all encodings of TMs that are equivalent to M.</a:t>
            </a:r>
            <a:endParaRPr lang="en-US" sz="2000" dirty="0"/>
          </a:p>
          <a:p>
            <a:pPr eaLnBrk="1" hangingPunct="1"/>
            <a:endParaRPr lang="en-US" sz="2000" b="1" i="1" dirty="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Contradiction Example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Theorem:</a:t>
            </a:r>
            <a:r>
              <a:rPr lang="en-US" sz="2000" dirty="0"/>
              <a:t> TM</a:t>
            </a:r>
            <a:r>
              <a:rPr lang="en-US" sz="2000" baseline="-25000" dirty="0"/>
              <a:t>MIN</a:t>
            </a:r>
            <a:r>
              <a:rPr lang="en-US" sz="2000" dirty="0"/>
              <a:t> = </a:t>
            </a:r>
          </a:p>
          <a:p>
            <a:pPr eaLnBrk="1" hangingPunct="1"/>
            <a:r>
              <a:rPr lang="en-US" sz="2000" dirty="0"/>
              <a:t>   {&lt;</a:t>
            </a:r>
            <a:r>
              <a:rPr lang="en-US" sz="2000" i="1" dirty="0"/>
              <a:t>M</a:t>
            </a:r>
            <a:r>
              <a:rPr lang="en-US" sz="2000" dirty="0"/>
              <a:t>&gt;: Turing machine </a:t>
            </a:r>
            <a:r>
              <a:rPr lang="en-US" sz="2000" i="1" dirty="0"/>
              <a:t>M</a:t>
            </a:r>
            <a:r>
              <a:rPr lang="en-US" sz="2000" dirty="0"/>
              <a:t> is minimal} is not in SD.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If TM</a:t>
            </a:r>
            <a:r>
              <a:rPr lang="en-US" sz="2000" baseline="-25000" dirty="0"/>
              <a:t>MIN</a:t>
            </a:r>
            <a:r>
              <a:rPr lang="en-US" sz="2000" dirty="0"/>
              <a:t> were in SD, then there would exist some Turing </a:t>
            </a:r>
          </a:p>
          <a:p>
            <a:pPr eaLnBrk="1" hangingPunct="1"/>
            <a:r>
              <a:rPr lang="en-US" sz="2000" dirty="0"/>
              <a:t>machine </a:t>
            </a:r>
            <a:r>
              <a:rPr lang="en-US" sz="2000" i="1" dirty="0"/>
              <a:t>ENUM</a:t>
            </a:r>
            <a:r>
              <a:rPr lang="en-US" sz="2000" dirty="0"/>
              <a:t> that enumerates its elements.  Define the following </a:t>
            </a:r>
          </a:p>
          <a:p>
            <a:pPr eaLnBrk="1" hangingPunct="1"/>
            <a:r>
              <a:rPr lang="en-US" sz="2000" dirty="0"/>
              <a:t>Turing machine:</a:t>
            </a:r>
            <a:endParaRPr lang="en-US" sz="2000" i="1" dirty="0"/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    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=</a:t>
            </a:r>
          </a:p>
          <a:p>
            <a:pPr eaLnBrk="1" hangingPunct="1"/>
            <a:r>
              <a:rPr lang="en-US" sz="2000" dirty="0"/>
              <a:t>        1. Invoke </a:t>
            </a:r>
            <a:r>
              <a:rPr lang="en-US" sz="2000" i="1" dirty="0"/>
              <a:t>obtainSelf</a:t>
            </a:r>
            <a:r>
              <a:rPr lang="en-US" sz="2000" dirty="0"/>
              <a:t> to produce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r>
              <a:rPr lang="en-US" sz="2000" dirty="0"/>
              <a:t>        2. Run </a:t>
            </a:r>
            <a:r>
              <a:rPr lang="en-US" sz="2000" i="1" dirty="0"/>
              <a:t>ENUM</a:t>
            </a:r>
            <a:r>
              <a:rPr lang="en-US" sz="2000" dirty="0"/>
              <a:t> until it generates the description of some Turing </a:t>
            </a:r>
          </a:p>
          <a:p>
            <a:pPr eaLnBrk="1" hangingPunct="1"/>
            <a:r>
              <a:rPr lang="en-US" sz="2000" dirty="0"/>
              <a:t>            machine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whose description is longer than |&lt;</a:t>
            </a:r>
            <a:r>
              <a:rPr lang="en-US" sz="2000" i="1" dirty="0"/>
              <a:t>M#</a:t>
            </a:r>
            <a:r>
              <a:rPr lang="en-US" sz="2000" dirty="0"/>
              <a:t>&gt;|.</a:t>
            </a:r>
          </a:p>
          <a:p>
            <a:pPr eaLnBrk="1" hangingPunct="1"/>
            <a:r>
              <a:rPr lang="en-US" sz="2000" dirty="0"/>
              <a:t>        3. Invoke </a:t>
            </a:r>
            <a:r>
              <a:rPr lang="en-US" sz="2000" i="1" dirty="0"/>
              <a:t>U</a:t>
            </a:r>
            <a:r>
              <a:rPr lang="en-US" sz="2000" dirty="0"/>
              <a:t> on the string &lt;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, </a:t>
            </a:r>
            <a:r>
              <a:rPr lang="en-US" sz="2000" i="1" dirty="0"/>
              <a:t>x</a:t>
            </a:r>
            <a:r>
              <a:rPr lang="en-US" sz="2000" dirty="0"/>
              <a:t>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Since TM</a:t>
            </a:r>
            <a:r>
              <a:rPr lang="en-US" sz="2000" baseline="-25000" dirty="0"/>
              <a:t>MIN</a:t>
            </a:r>
            <a:r>
              <a:rPr lang="en-US" sz="2000" dirty="0"/>
              <a:t> is infinite, </a:t>
            </a:r>
            <a:r>
              <a:rPr lang="en-US" sz="2000" i="1" dirty="0"/>
              <a:t>ENUM</a:t>
            </a:r>
            <a:r>
              <a:rPr lang="en-US" sz="2000" dirty="0"/>
              <a:t> must eventually generate a string that </a:t>
            </a:r>
          </a:p>
          <a:p>
            <a:pPr eaLnBrk="1" hangingPunct="1"/>
            <a:r>
              <a:rPr lang="en-US" sz="2000" dirty="0"/>
              <a:t>is longer than |&lt;</a:t>
            </a:r>
            <a:r>
              <a:rPr lang="en-US" sz="2000" i="1" dirty="0"/>
              <a:t>M#</a:t>
            </a:r>
            <a:r>
              <a:rPr lang="en-US" sz="2000" dirty="0"/>
              <a:t>&gt;|.  So </a:t>
            </a:r>
            <a:r>
              <a:rPr lang="en-US" sz="2000" i="1" dirty="0"/>
              <a:t>M#</a:t>
            </a:r>
            <a:r>
              <a:rPr lang="en-US" sz="2000" dirty="0"/>
              <a:t> makes it to step 3 and thus M# is</a:t>
            </a:r>
          </a:p>
          <a:p>
            <a:pPr eaLnBrk="1" hangingPunct="1"/>
            <a:r>
              <a:rPr lang="en-US" sz="2000" dirty="0"/>
              <a:t>Equivalent to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since it simulates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.  But, since |&lt;</a:t>
            </a:r>
            <a:r>
              <a:rPr lang="en-US" sz="2000" i="1" dirty="0"/>
              <a:t>M#</a:t>
            </a:r>
            <a:r>
              <a:rPr lang="en-US" sz="2000" dirty="0"/>
              <a:t>&gt;| &lt; |&lt;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&gt;|, </a:t>
            </a:r>
            <a:r>
              <a:rPr lang="en-US" sz="2000" i="1" dirty="0"/>
              <a:t>M</a:t>
            </a:r>
            <a:r>
              <a:rPr lang="en-US" sz="2000" i="1" dirty="0">
                <a:sym typeface="Symbol" panose="05050102010706020507" pitchFamily="18" charset="2"/>
              </a:rPr>
              <a:t></a:t>
            </a:r>
            <a:r>
              <a:rPr lang="en-US" sz="2000" dirty="0"/>
              <a:t> </a:t>
            </a:r>
          </a:p>
          <a:p>
            <a:pPr eaLnBrk="1" hangingPunct="1"/>
            <a:r>
              <a:rPr lang="en-US" sz="2000" dirty="0"/>
              <a:t>cannot be minimal.  </a:t>
            </a:r>
          </a:p>
          <a:p>
            <a:pPr eaLnBrk="1" hangingPunct="1"/>
            <a:r>
              <a:rPr lang="en-US" sz="2000" dirty="0"/>
              <a:t>But M#'s description was generated by </a:t>
            </a:r>
            <a:r>
              <a:rPr lang="en-US" sz="2000" i="1" dirty="0"/>
              <a:t>ENUM</a:t>
            </a:r>
            <a:r>
              <a:rPr lang="en-US" sz="2000" dirty="0"/>
              <a:t>.  Contradiction.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Hidden: Contradiction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7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Suppose we want to know whether </a:t>
            </a:r>
            <a:r>
              <a:rPr lang="en-US" sz="2400" i="1" dirty="0"/>
              <a:t>L</a:t>
            </a:r>
            <a:r>
              <a:rPr lang="en-US" sz="2400" dirty="0"/>
              <a:t> is in SD and we know: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400" dirty="0"/>
              <a:t>●</a:t>
            </a:r>
            <a:r>
              <a:rPr lang="en-US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</a:t>
            </a:r>
            <a:r>
              <a:rPr lang="en-US" sz="2400" i="1" dirty="0"/>
              <a:t>L</a:t>
            </a:r>
            <a:r>
              <a:rPr lang="en-US" sz="2400" dirty="0"/>
              <a:t> is in SD, and</a:t>
            </a:r>
          </a:p>
          <a:p>
            <a:pPr eaLnBrk="1" hangingPunct="1"/>
            <a:r>
              <a:rPr lang="en-US" sz="2400" dirty="0">
                <a:sym typeface="Symbol" panose="05050102010706020507" pitchFamily="18" charset="2"/>
              </a:rPr>
              <a:t>    </a:t>
            </a:r>
            <a:r>
              <a:rPr lang="en-US" sz="2400" dirty="0"/>
              <a:t>●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At least one of </a:t>
            </a:r>
            <a:r>
              <a:rPr lang="en-US" sz="2400" i="1" dirty="0"/>
              <a:t>L</a:t>
            </a:r>
            <a:r>
              <a:rPr lang="en-US" sz="2400" dirty="0"/>
              <a:t> or </a:t>
            </a:r>
            <a:r>
              <a:rPr lang="en-US" sz="2400" dirty="0">
                <a:sym typeface="Symbol" panose="05050102010706020507" pitchFamily="18" charset="2"/>
              </a:rPr>
              <a:t></a:t>
            </a:r>
            <a:r>
              <a:rPr lang="en-US" sz="2400" i="1" dirty="0"/>
              <a:t>L</a:t>
            </a:r>
            <a:r>
              <a:rPr lang="en-US" sz="2400" dirty="0"/>
              <a:t> is not in D.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Then we can conclude that </a:t>
            </a:r>
            <a:r>
              <a:rPr lang="en-US" sz="2400" i="1" dirty="0"/>
              <a:t>L</a:t>
            </a:r>
            <a:r>
              <a:rPr lang="en-US" sz="2400" dirty="0"/>
              <a:t> is not in SD, because, if it were,</a:t>
            </a:r>
          </a:p>
          <a:p>
            <a:pPr eaLnBrk="1" hangingPunct="1"/>
            <a:r>
              <a:rPr lang="en-US" sz="2400" dirty="0"/>
              <a:t>it would force both itself and its complement into D, which we</a:t>
            </a:r>
          </a:p>
          <a:p>
            <a:pPr eaLnBrk="1" hangingPunct="1"/>
            <a:r>
              <a:rPr lang="en-US" sz="2400" dirty="0"/>
              <a:t>know cannot be true.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</a:t>
            </a:r>
            <a:endParaRPr lang="en-US" sz="24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400" dirty="0"/>
              <a:t>●</a:t>
            </a:r>
            <a:r>
              <a:rPr lang="en-US" sz="2400" dirty="0">
                <a:sym typeface="Symbol" panose="05050102010706020507" pitchFamily="18" charset="2"/>
              </a:rPr>
              <a:t> </a:t>
            </a:r>
            <a:r>
              <a:rPr lang="en-US" sz="2400" dirty="0"/>
              <a:t>H (since </a:t>
            </a:r>
            <a:r>
              <a:rPr lang="en-US" sz="2400" dirty="0">
                <a:sym typeface="Symbol" panose="05050102010706020507" pitchFamily="18" charset="2"/>
              </a:rPr>
              <a:t></a:t>
            </a:r>
            <a:r>
              <a:rPr lang="en-US" sz="2400" dirty="0"/>
              <a:t>(</a:t>
            </a:r>
            <a:r>
              <a:rPr lang="en-US" sz="2400" dirty="0">
                <a:sym typeface="Symbol" panose="05050102010706020507" pitchFamily="18" charset="2"/>
              </a:rPr>
              <a:t></a:t>
            </a:r>
            <a:r>
              <a:rPr lang="en-US" sz="2400" dirty="0"/>
              <a:t>H) = H is in SD and not in D)</a:t>
            </a:r>
          </a:p>
          <a:p>
            <a:pPr eaLnBrk="1" hangingPunct="1"/>
            <a:endParaRPr lang="en-US" sz="2400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Complement of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 is in SD/D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-25000"/>
              <a:t>anbn</a:t>
            </a:r>
            <a:r>
              <a:rPr lang="en-US" sz="2200"/>
              <a:t> contains strings that look like: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q00,a00,q01,a00,</a:t>
            </a:r>
            <a:r>
              <a:rPr lang="en-US" sz="220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/>
              <a:t>),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q00,a01,q00,a10,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q00,a10,q01,a01,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q00,a11,q01,a10,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q01,a00,q00,a01,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q01,a01,q01,a10,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q01,a10,q01,a11,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q01,a11,q11,a01,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does not contain strings like </a:t>
            </a:r>
            <a:r>
              <a:rPr lang="en-US" sz="2200">
                <a:latin typeface="Courier New" panose="02070309020205020404" pitchFamily="49" charset="0"/>
              </a:rPr>
              <a:t>aaabbb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</a:rPr>
              <a:t>anbn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) = A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B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Try this one: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</a:t>
            </a:r>
            <a:r>
              <a:rPr lang="en-US" sz="2000" dirty="0" smtClean="0">
                <a:latin typeface="Arial" charset="0"/>
              </a:rPr>
              <a:t>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 err="1">
                <a:solidFill>
                  <a:schemeClr val="tx2"/>
                </a:solidFill>
              </a:rPr>
              <a:t>A</a:t>
            </a:r>
            <a:r>
              <a:rPr lang="en-US" sz="3500" b="1" baseline="-25000" dirty="0" err="1">
                <a:solidFill>
                  <a:schemeClr val="tx2"/>
                </a:solidFill>
              </a:rPr>
              <a:t>anbn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</a:t>
            </a:r>
            <a:r>
              <a:rPr lang="en-US" sz="3500" b="1" i="1" dirty="0">
                <a:solidFill>
                  <a:schemeClr val="tx2"/>
                </a:solidFill>
              </a:rPr>
              <a:t>L</a:t>
            </a:r>
            <a:r>
              <a:rPr lang="en-US" sz="3500" b="1" dirty="0">
                <a:solidFill>
                  <a:schemeClr val="tx2"/>
                </a:solidFill>
              </a:rPr>
              <a:t>(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) = </a:t>
            </a:r>
            <a:r>
              <a:rPr lang="en-US" sz="3500" b="1" dirty="0" err="1">
                <a:solidFill>
                  <a:schemeClr val="tx2"/>
                </a:solidFill>
              </a:rPr>
              <a:t>A</a:t>
            </a:r>
            <a:r>
              <a:rPr lang="en-US" sz="3500" b="1" baseline="30000" dirty="0" err="1">
                <a:solidFill>
                  <a:schemeClr val="tx2"/>
                </a:solidFill>
              </a:rPr>
              <a:t>n</a:t>
            </a:r>
            <a:r>
              <a:rPr lang="en-US" sz="3500" b="1" dirty="0" err="1">
                <a:solidFill>
                  <a:schemeClr val="tx2"/>
                </a:solidFill>
              </a:rPr>
              <a:t>B</a:t>
            </a:r>
            <a:r>
              <a:rPr lang="en-US" sz="3500" b="1" baseline="30000" dirty="0" err="1">
                <a:solidFill>
                  <a:schemeClr val="tx2"/>
                </a:solidFill>
              </a:rPr>
              <a:t>n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Also try</a:t>
            </a:r>
            <a:r>
              <a:rPr lang="en-US" sz="2000" dirty="0" smtClean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</a:t>
            </a:r>
            <a:r>
              <a:rPr lang="en-US" sz="2000" dirty="0" smtClean="0">
                <a:latin typeface="Arial" charset="0"/>
              </a:rPr>
              <a:t>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And try this one</a:t>
            </a:r>
            <a:b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reduces 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to </a:t>
            </a:r>
            <a:r>
              <a:rPr lang="en-US" sz="2000" dirty="0" err="1"/>
              <a:t>A</a:t>
            </a:r>
            <a:r>
              <a:rPr lang="en-US" sz="2000" baseline="-25000" dirty="0" err="1"/>
              <a:t>anbn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    	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#&gt;:</a:t>
            </a:r>
          </a:p>
          <a:p>
            <a:pPr lvl="1" eaLnBrk="1" hangingPunct="1"/>
            <a:r>
              <a:rPr lang="en-US" sz="2000" dirty="0"/>
              <a:t>         1.1. If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 err="1"/>
              <a:t>A</a:t>
            </a:r>
            <a:r>
              <a:rPr lang="en-US" sz="2000" baseline="30000" dirty="0" err="1"/>
              <a:t>n</a:t>
            </a:r>
            <a:r>
              <a:rPr lang="en-US" sz="2000" dirty="0" err="1"/>
              <a:t>B</a:t>
            </a:r>
            <a:r>
              <a:rPr lang="en-US" sz="2000" baseline="30000" dirty="0" err="1"/>
              <a:t>n</a:t>
            </a:r>
            <a:r>
              <a:rPr lang="en-US" sz="2000" dirty="0"/>
              <a:t> then accept.  Else:	</a:t>
            </a:r>
          </a:p>
          <a:p>
            <a:pPr lvl="1" eaLnBrk="1" hangingPunct="1"/>
            <a:r>
              <a:rPr lang="en-US" sz="2000" dirty="0"/>
              <a:t>         1.2. Erase the tape.		</a:t>
            </a:r>
          </a:p>
          <a:p>
            <a:pPr lvl="1" eaLnBrk="1" hangingPunct="1"/>
            <a:r>
              <a:rPr lang="en-US" sz="2000" dirty="0"/>
              <a:t>         1.3. Write </a:t>
            </a:r>
            <a:r>
              <a:rPr lang="en-US" sz="2000" i="1" dirty="0"/>
              <a:t>w</a:t>
            </a:r>
            <a:r>
              <a:rPr lang="en-US" sz="2000" dirty="0"/>
              <a:t> on the tape.</a:t>
            </a:r>
          </a:p>
          <a:p>
            <a:pPr lvl="1" eaLnBrk="1" hangingPunct="1"/>
            <a:r>
              <a:rPr lang="en-US" sz="2000" dirty="0"/>
              <a:t>         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lvl="1" eaLnBrk="1" hangingPunct="1"/>
            <a:r>
              <a:rPr lang="en-US" sz="2000" dirty="0"/>
              <a:t>         1.5. Accept.</a:t>
            </a:r>
          </a:p>
          <a:p>
            <a:pPr lvl="1"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then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semidecides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</a:t>
            </a:r>
            <a:endParaRPr lang="en-US" sz="2000" i="1" dirty="0"/>
          </a:p>
          <a:p>
            <a:pPr eaLnBrk="1" hangingPunct="1"/>
            <a:r>
              <a:rPr lang="en-US" sz="2000" dirty="0"/>
              <a:t>     </a:t>
            </a:r>
            <a:endParaRPr lang="en-US" sz="1000" dirty="0"/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What about:	</a:t>
            </a:r>
            <a:r>
              <a:rPr lang="en-US" sz="2400" dirty="0">
                <a:sym typeface="Symbol" panose="05050102010706020507" pitchFamily="18" charset="2"/>
              </a:rPr>
              <a:t></a:t>
            </a:r>
            <a:r>
              <a:rPr lang="en-US" sz="2400" dirty="0"/>
              <a:t>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does not halt on </a:t>
            </a:r>
            <a:r>
              <a:rPr lang="en-US" sz="2400" i="1" dirty="0"/>
              <a:t>w</a:t>
            </a:r>
            <a:r>
              <a:rPr lang="en-US" sz="2400" dirty="0"/>
              <a:t>}</a:t>
            </a:r>
          </a:p>
          <a:p>
            <a:pPr eaLnBrk="1" hangingPunct="1"/>
            <a:r>
              <a:rPr lang="en-US" sz="2400" dirty="0"/>
              <a:t> 											       </a:t>
            </a:r>
            <a:r>
              <a:rPr lang="en-US" sz="2400" i="1" dirty="0"/>
              <a:t>R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(?</a:t>
            </a:r>
            <a:r>
              <a:rPr lang="en-US" sz="2400" i="1" dirty="0"/>
              <a:t>Oracle</a:t>
            </a:r>
            <a:r>
              <a:rPr lang="en-US" sz="2400" dirty="0"/>
              <a:t>) 	H</a:t>
            </a:r>
            <a:r>
              <a:rPr lang="en-US" sz="2400" baseline="-25000" dirty="0"/>
              <a:t>ALL</a:t>
            </a:r>
            <a:r>
              <a:rPr lang="en-US" sz="2400" dirty="0"/>
              <a:t> = {&lt;</a:t>
            </a:r>
            <a:r>
              <a:rPr lang="en-US" sz="2400" i="1" dirty="0"/>
              <a:t>M</a:t>
            </a:r>
            <a:r>
              <a:rPr lang="en-US" sz="2400" dirty="0"/>
              <a:t>&gt; : TM halts on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</a:t>
            </a:r>
          </a:p>
          <a:p>
            <a:pPr eaLnBrk="1" hangingPunct="1"/>
            <a:endParaRPr lang="en-US" sz="2400" b="1" i="1" dirty="0"/>
          </a:p>
          <a:p>
            <a:pPr eaLnBrk="1" hangingPunct="1"/>
            <a:r>
              <a:rPr lang="en-US" sz="2400" b="1" i="1" dirty="0"/>
              <a:t>Reduction Attempt 1: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(&lt;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&gt;) = </a:t>
            </a:r>
          </a:p>
          <a:p>
            <a:pPr eaLnBrk="1" hangingPunct="1"/>
            <a:r>
              <a:rPr lang="en-US" sz="2400" dirty="0"/>
              <a:t>    1. Construct the description &lt;</a:t>
            </a:r>
            <a:r>
              <a:rPr lang="en-US" sz="2400" i="1" dirty="0"/>
              <a:t>M</a:t>
            </a:r>
            <a:r>
              <a:rPr lang="en-US" sz="2400" dirty="0"/>
              <a:t>#&gt;, where </a:t>
            </a:r>
            <a:r>
              <a:rPr lang="en-US" sz="2400" i="1" dirty="0"/>
              <a:t>M</a:t>
            </a:r>
            <a:r>
              <a:rPr lang="en-US" sz="2400" dirty="0"/>
              <a:t>#(</a:t>
            </a:r>
            <a:r>
              <a:rPr lang="en-US" sz="2400" i="1" dirty="0"/>
              <a:t>x</a:t>
            </a:r>
            <a:r>
              <a:rPr lang="en-US" sz="2400" dirty="0"/>
              <a:t>) </a:t>
            </a:r>
          </a:p>
          <a:p>
            <a:pPr eaLnBrk="1" hangingPunct="1"/>
            <a:r>
              <a:rPr lang="en-US" sz="2400" dirty="0"/>
              <a:t>	    operates as follows:</a:t>
            </a:r>
          </a:p>
          <a:p>
            <a:pPr lvl="1" eaLnBrk="1" hangingPunct="1"/>
            <a:r>
              <a:rPr lang="en-US" sz="2400" dirty="0"/>
              <a:t>        1.1. Erase the tape.</a:t>
            </a:r>
          </a:p>
          <a:p>
            <a:pPr lvl="1" eaLnBrk="1" hangingPunct="1"/>
            <a:r>
              <a:rPr lang="en-US" sz="2400" dirty="0"/>
              <a:t>        1.2. Write </a:t>
            </a:r>
            <a:r>
              <a:rPr lang="en-US" sz="2400" i="1" dirty="0"/>
              <a:t>w</a:t>
            </a:r>
            <a:r>
              <a:rPr lang="en-US" sz="2400" dirty="0"/>
              <a:t> on the tape.</a:t>
            </a:r>
          </a:p>
          <a:p>
            <a:pPr lvl="1" eaLnBrk="1" hangingPunct="1"/>
            <a:r>
              <a:rPr lang="en-US" sz="2400" dirty="0"/>
              <a:t>        1.3. Run </a:t>
            </a:r>
            <a:r>
              <a:rPr lang="en-US" sz="2400" i="1" dirty="0"/>
              <a:t>M</a:t>
            </a:r>
            <a:r>
              <a:rPr lang="en-US" sz="2400" dirty="0"/>
              <a:t> on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    2. Return &lt;</a:t>
            </a:r>
            <a:r>
              <a:rPr lang="en-US" sz="2400" i="1" dirty="0"/>
              <a:t>M</a:t>
            </a:r>
            <a:r>
              <a:rPr lang="en-US" sz="2400" dirty="0"/>
              <a:t>#&gt;.</a:t>
            </a:r>
          </a:p>
          <a:p>
            <a:pPr eaLnBrk="1" hangingPunct="1"/>
            <a:endParaRPr lang="en-US" sz="2400" dirty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/>
              <a:t>H</a:t>
            </a:r>
            <a:r>
              <a:rPr lang="en-US" sz="3600" b="1" baseline="-25000" dirty="0"/>
              <a:t>ALL</a:t>
            </a:r>
            <a:r>
              <a:rPr lang="en-US" sz="3600" b="1" dirty="0"/>
              <a:t> = {&lt;</a:t>
            </a:r>
            <a:r>
              <a:rPr lang="en-US" sz="3600" b="1" i="1" dirty="0"/>
              <a:t>M</a:t>
            </a:r>
            <a:r>
              <a:rPr lang="en-US" sz="3600" b="1" dirty="0"/>
              <a:t>&gt; : TM halts on </a:t>
            </a:r>
            <a:r>
              <a:rPr lang="en-US" sz="3600" b="1" dirty="0">
                <a:sym typeface="Symbol" panose="05050102010706020507" pitchFamily="18" charset="2"/>
              </a:rPr>
              <a:t></a:t>
            </a:r>
            <a:r>
              <a:rPr lang="en-US" sz="3600" b="1" dirty="0"/>
              <a:t>*}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3810000" y="1524000"/>
            <a:ext cx="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= {&lt;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: TM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}</a:t>
            </a:r>
          </a:p>
          <a:p>
            <a:pPr eaLnBrk="1" hangingPunct="1"/>
            <a:r>
              <a:rPr lang="en-US" sz="2000"/>
              <a:t> 											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(?</a:t>
            </a:r>
            <a:r>
              <a:rPr lang="en-US" sz="2000" i="1"/>
              <a:t>Oracle</a:t>
            </a:r>
            <a:r>
              <a:rPr lang="en-US" sz="2000"/>
              <a:t>) 	H</a:t>
            </a:r>
            <a:r>
              <a:rPr lang="en-US" sz="2000" baseline="-25000"/>
              <a:t>ALL</a:t>
            </a:r>
            <a:r>
              <a:rPr lang="en-US" sz="2000"/>
              <a:t> = {&lt;</a:t>
            </a:r>
            <a:r>
              <a:rPr lang="en-US" sz="2000" i="1"/>
              <a:t>M</a:t>
            </a:r>
            <a:r>
              <a:rPr lang="en-US" sz="2000"/>
              <a:t>&gt; : TM halts on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Reduction Attempt 1:</a:t>
            </a:r>
            <a:r>
              <a:rPr lang="en-US" sz="2000"/>
              <a:t> 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    1.1. Erase the tape.</a:t>
            </a:r>
          </a:p>
          <a:p>
            <a:pPr lvl="1" eaLnBrk="1" hangingPunct="1"/>
            <a:r>
              <a:rPr lang="en-US" sz="2000"/>
              <a:t>        1.2.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       1.3.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</a:p>
          <a:p>
            <a:pPr eaLnBrk="1" hangingPunct="1"/>
            <a:r>
              <a:rPr lang="en-US" sz="2000"/>
              <a:t>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gets stuck in step 1.3 </a:t>
            </a:r>
          </a:p>
          <a:p>
            <a:pPr eaLnBrk="1" hangingPunct="1"/>
            <a:r>
              <a:rPr lang="en-US" sz="2000"/>
              <a:t>	  and halts on nothing.  </a:t>
            </a:r>
            <a:r>
              <a:rPr lang="en-US" sz="2000" b="1" i="1"/>
              <a:t>Oracle</a:t>
            </a:r>
            <a:r>
              <a:rPr lang="en-US" sz="2000" b="1"/>
              <a:t> does not accept.</a:t>
            </a:r>
          </a:p>
          <a:p>
            <a:pPr eaLnBrk="1" hangingPunct="1"/>
            <a:r>
              <a:rPr lang="en-US" sz="2000"/>
              <a:t>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halts on everything.  </a:t>
            </a:r>
            <a:br>
              <a:rPr lang="en-US" sz="2000"/>
            </a:br>
            <a:r>
              <a:rPr lang="en-US" sz="2000"/>
              <a:t>  </a:t>
            </a:r>
            <a:r>
              <a:rPr lang="en-US" sz="2000" b="1" i="1"/>
              <a:t>Oracle</a:t>
            </a:r>
            <a:r>
              <a:rPr lang="en-US" sz="2000" b="1"/>
              <a:t>  accepts</a:t>
            </a:r>
            <a:r>
              <a:rPr lang="en-US" sz="2000"/>
              <a:t>.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There May Be No Easy Way to Flip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7338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80772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 reduces 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 to H</a:t>
            </a:r>
            <a:r>
              <a:rPr lang="en-US" sz="2000" baseline="-25000" dirty="0"/>
              <a:t>ALL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    1. Construct the description &lt;</a:t>
            </a:r>
            <a:r>
              <a:rPr lang="en-US" sz="2000" i="1" dirty="0"/>
              <a:t>M</a:t>
            </a:r>
            <a:r>
              <a:rPr lang="en-US" sz="2000" dirty="0"/>
              <a:t>#&gt;, where </a:t>
            </a:r>
            <a:r>
              <a:rPr lang="en-US" sz="2000" i="1" dirty="0"/>
              <a:t>M</a:t>
            </a:r>
            <a:r>
              <a:rPr lang="en-US" sz="2000" dirty="0"/>
              <a:t>#(</a:t>
            </a:r>
            <a:r>
              <a:rPr lang="en-US" sz="2000" i="1" dirty="0"/>
              <a:t>x</a:t>
            </a:r>
            <a:r>
              <a:rPr lang="en-US" sz="2000" dirty="0"/>
              <a:t>) operates  as follows:</a:t>
            </a:r>
          </a:p>
          <a:p>
            <a:pPr lvl="1" eaLnBrk="1" hangingPunct="1"/>
            <a:r>
              <a:rPr lang="en-US" sz="2000" dirty="0"/>
              <a:t>	1.1. Copy the input </a:t>
            </a:r>
            <a:r>
              <a:rPr lang="en-US" sz="2000" i="1" dirty="0"/>
              <a:t>x</a:t>
            </a:r>
            <a:r>
              <a:rPr lang="en-US" sz="2000" dirty="0"/>
              <a:t> to another track for later. </a:t>
            </a:r>
          </a:p>
          <a:p>
            <a:pPr lvl="1" eaLnBrk="1" hangingPunct="1"/>
            <a:r>
              <a:rPr lang="en-US" sz="2000" dirty="0"/>
              <a:t>	1.2. Erase the tape.	</a:t>
            </a:r>
          </a:p>
          <a:p>
            <a:pPr lvl="1" eaLnBrk="1" hangingPunct="1"/>
            <a:r>
              <a:rPr lang="en-US" sz="2000" dirty="0"/>
              <a:t>	1.3. Write </a:t>
            </a:r>
            <a:r>
              <a:rPr lang="en-US" sz="2000" i="1" dirty="0"/>
              <a:t>w</a:t>
            </a:r>
            <a:r>
              <a:rPr lang="en-US" sz="2000" dirty="0"/>
              <a:t> on the tape.</a:t>
            </a:r>
          </a:p>
          <a:p>
            <a:pPr lvl="1" eaLnBrk="1" hangingPunct="1"/>
            <a:r>
              <a:rPr lang="en-US" sz="2000" dirty="0"/>
              <a:t>	1.4.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 for |</a:t>
            </a:r>
            <a:r>
              <a:rPr lang="en-US" sz="2000" i="1" dirty="0"/>
              <a:t>x</a:t>
            </a:r>
            <a:r>
              <a:rPr lang="en-US" sz="2000" dirty="0"/>
              <a:t>| steps or until </a:t>
            </a:r>
            <a:r>
              <a:rPr lang="en-US" sz="2000" i="1" dirty="0"/>
              <a:t>M</a:t>
            </a:r>
            <a:r>
              <a:rPr lang="en-US" sz="2000" dirty="0"/>
              <a:t> naturally halts.</a:t>
            </a:r>
          </a:p>
          <a:p>
            <a:pPr lvl="1" eaLnBrk="1" hangingPunct="1"/>
            <a:r>
              <a:rPr lang="en-US" sz="2000" dirty="0"/>
              <a:t>	1.5. If </a:t>
            </a:r>
            <a:r>
              <a:rPr lang="en-US" sz="2000" i="1" dirty="0"/>
              <a:t>M</a:t>
            </a:r>
            <a:r>
              <a:rPr lang="en-US" sz="2000" dirty="0"/>
              <a:t> naturally halted, then loop.</a:t>
            </a:r>
          </a:p>
          <a:p>
            <a:pPr lvl="1" eaLnBrk="1" hangingPunct="1"/>
            <a:r>
              <a:rPr lang="en-US" sz="2000" dirty="0"/>
              <a:t>	1.6. Else halt.	</a:t>
            </a:r>
          </a:p>
          <a:p>
            <a:pPr eaLnBrk="1" hangingPunct="1"/>
            <a:r>
              <a:rPr lang="en-US" sz="2000" dirty="0"/>
              <a:t>    2. Return &lt;</a:t>
            </a:r>
            <a:r>
              <a:rPr lang="en-US" sz="2000" i="1" dirty="0"/>
              <a:t>M</a:t>
            </a:r>
            <a:r>
              <a:rPr lang="en-US" sz="2000" dirty="0"/>
              <a:t>#&gt;.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semidecides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</a:t>
            </a:r>
            <a:r>
              <a:rPr lang="en-US" sz="2000" dirty="0"/>
              <a:t>    ● 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No matter how long </a:t>
            </a:r>
            <a:r>
              <a:rPr lang="en-US" sz="2000" i="1" dirty="0"/>
              <a:t>x</a:t>
            </a:r>
            <a:r>
              <a:rPr lang="en-US" sz="2000" dirty="0"/>
              <a:t> is, </a:t>
            </a:r>
            <a:r>
              <a:rPr lang="en-US" sz="2000" i="1" dirty="0"/>
              <a:t>M</a:t>
            </a:r>
            <a:r>
              <a:rPr lang="en-US" sz="2000" dirty="0"/>
              <a:t> will not halt in |</a:t>
            </a:r>
            <a:r>
              <a:rPr lang="en-US" sz="2000" i="1" dirty="0"/>
              <a:t>x</a:t>
            </a:r>
            <a:r>
              <a:rPr lang="en-US" sz="2000" dirty="0"/>
              <a:t>|</a:t>
            </a:r>
          </a:p>
          <a:p>
            <a:pPr eaLnBrk="1" hangingPunct="1"/>
            <a:r>
              <a:rPr lang="en-US" sz="2000" dirty="0"/>
              <a:t>		 steps.  So, for all inputs 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dirty="0"/>
              <a:t># makes it to step 1.6.  So it </a:t>
            </a:r>
          </a:p>
          <a:p>
            <a:pPr eaLnBrk="1" hangingPunct="1"/>
            <a:r>
              <a:rPr lang="en-US" sz="2000" dirty="0"/>
              <a:t>		halts on everything.  </a:t>
            </a:r>
            <a:r>
              <a:rPr lang="en-US" sz="2000" b="1" i="1" dirty="0"/>
              <a:t>Oracle</a:t>
            </a:r>
            <a:r>
              <a:rPr lang="en-US" sz="2000" b="1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</a:t>
            </a:r>
            <a:r>
              <a:rPr lang="en-US" sz="2000" dirty="0"/>
              <a:t>H: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 in </a:t>
            </a:r>
            <a:r>
              <a:rPr lang="en-US" sz="2000" i="1" dirty="0"/>
              <a:t>n</a:t>
            </a:r>
            <a:r>
              <a:rPr lang="en-US" sz="2000" dirty="0"/>
              <a:t> steps.  On inputs</a:t>
            </a:r>
          </a:p>
          <a:p>
            <a:pPr eaLnBrk="1" hangingPunct="1"/>
            <a:r>
              <a:rPr lang="en-US" sz="2000" dirty="0"/>
              <a:t>		of length less than </a:t>
            </a:r>
            <a:r>
              <a:rPr lang="en-US" sz="2000" i="1" dirty="0"/>
              <a:t>n</a:t>
            </a:r>
            <a:r>
              <a:rPr lang="en-US" sz="2000" dirty="0"/>
              <a:t>, </a:t>
            </a:r>
            <a:r>
              <a:rPr lang="en-US" sz="2000" i="1" dirty="0"/>
              <a:t>M</a:t>
            </a:r>
            <a:r>
              <a:rPr lang="en-US" sz="2000" dirty="0"/>
              <a:t># makes it to step 1.6 and halts.  </a:t>
            </a:r>
          </a:p>
          <a:p>
            <a:pPr eaLnBrk="1" hangingPunct="1"/>
            <a:r>
              <a:rPr lang="en-US" sz="2000" dirty="0"/>
              <a:t>		But on all  inputs of length </a:t>
            </a:r>
            <a:r>
              <a:rPr lang="en-US" sz="2000" i="1" dirty="0"/>
              <a:t>n</a:t>
            </a:r>
            <a:r>
              <a:rPr lang="en-US" sz="2000" dirty="0"/>
              <a:t> or greater, </a:t>
            </a:r>
            <a:r>
              <a:rPr lang="en-US" sz="2000" i="1" dirty="0"/>
              <a:t>M</a:t>
            </a:r>
            <a:r>
              <a:rPr lang="en-US" sz="2000" dirty="0"/>
              <a:t># will loop in step</a:t>
            </a:r>
          </a:p>
          <a:p>
            <a:pPr eaLnBrk="1" hangingPunct="1"/>
            <a:r>
              <a:rPr lang="en-US" sz="2000" dirty="0"/>
              <a:t>		1.5.   </a:t>
            </a:r>
            <a:r>
              <a:rPr lang="en-US" sz="2000" b="1" i="1" dirty="0"/>
              <a:t>Oracle</a:t>
            </a:r>
            <a:r>
              <a:rPr lang="en-US" sz="2000" b="1" dirty="0"/>
              <a:t> does not accept.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TM halts on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</a:t>
            </a:r>
            <a:r>
              <a:rPr lang="en-US" sz="3600" b="1">
                <a:solidFill>
                  <a:schemeClr val="tx2"/>
                </a:solidFill>
              </a:rPr>
              <a:t>*}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5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dirty="0" smtClean="0"/>
              <a:t>Previous class days' material</a:t>
            </a:r>
          </a:p>
          <a:p>
            <a:r>
              <a:rPr lang="en-US" sz="2400" dirty="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15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90600" y="2514600"/>
            <a:ext cx="784860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Informal Poll:</a:t>
            </a:r>
          </a:p>
          <a:p>
            <a:endParaRPr lang="en-US" dirty="0"/>
          </a:p>
          <a:p>
            <a:r>
              <a:rPr lang="en-US" dirty="0" smtClean="0"/>
              <a:t>How is your understanding of reductions and proving undecidability?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1                    2                  3                   4                    5                      6</a:t>
            </a:r>
            <a:br>
              <a:rPr lang="en-US" dirty="0" smtClean="0"/>
            </a:br>
            <a:r>
              <a:rPr lang="en-US" dirty="0" smtClean="0"/>
              <a:t>Totally                                                                                              Easy for</a:t>
            </a:r>
            <a:br>
              <a:rPr lang="en-US" dirty="0" smtClean="0"/>
            </a:br>
            <a:r>
              <a:rPr lang="en-US" dirty="0" smtClean="0"/>
              <a:t>Lost                                                                                                 me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EqTMs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=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838200" y="1295400"/>
            <a:ext cx="784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We’ve already shown it’s not in D.  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Now we show it’s also not in SD.</a:t>
            </a:r>
          </a:p>
        </p:txBody>
      </p:sp>
    </p:spTree>
    <p:extLst>
      <p:ext uri="{BB962C8B-B14F-4D97-AF65-F5344CB8AC3E}">
        <p14:creationId xmlns:p14="http://schemas.microsoft.com/office/powerpoint/2010/main" val="373907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EqTMs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=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= {&lt;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: TM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}</a:t>
            </a:r>
          </a:p>
          <a:p>
            <a:pPr eaLnBrk="1" hangingPunct="1"/>
            <a:r>
              <a:rPr lang="en-US" sz="2000"/>
              <a:t> 											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(?</a:t>
            </a:r>
            <a:r>
              <a:rPr lang="en-US" sz="2000" i="1"/>
              <a:t>Oracle</a:t>
            </a:r>
            <a:r>
              <a:rPr lang="en-US" sz="2000"/>
              <a:t>) 	</a:t>
            </a:r>
            <a:r>
              <a:rPr lang="en-US" sz="2000">
                <a:solidFill>
                  <a:schemeClr val="tx2"/>
                </a:solidFill>
              </a:rPr>
              <a:t>EqTMs = {&lt;</a:t>
            </a:r>
            <a:r>
              <a:rPr lang="en-US" sz="2000" i="1">
                <a:solidFill>
                  <a:schemeClr val="tx2"/>
                </a:solidFill>
              </a:rPr>
              <a:t>M</a:t>
            </a:r>
            <a:r>
              <a:rPr lang="en-US" sz="2000" i="1" baseline="-25000">
                <a:solidFill>
                  <a:schemeClr val="tx2"/>
                </a:solidFill>
              </a:rPr>
              <a:t>a</a:t>
            </a:r>
            <a:r>
              <a:rPr lang="en-US" sz="2000">
                <a:solidFill>
                  <a:schemeClr val="tx2"/>
                </a:solidFill>
              </a:rPr>
              <a:t>, </a:t>
            </a:r>
            <a:r>
              <a:rPr lang="en-US" sz="2000" i="1">
                <a:solidFill>
                  <a:schemeClr val="tx2"/>
                </a:solidFill>
              </a:rPr>
              <a:t>M</a:t>
            </a:r>
            <a:r>
              <a:rPr lang="en-US" sz="2000" i="1" baseline="-25000">
                <a:solidFill>
                  <a:schemeClr val="tx2"/>
                </a:solidFill>
              </a:rPr>
              <a:t>b</a:t>
            </a:r>
            <a:r>
              <a:rPr lang="en-US" sz="2000">
                <a:solidFill>
                  <a:schemeClr val="tx2"/>
                </a:solidFill>
              </a:rPr>
              <a:t>&gt; : </a:t>
            </a:r>
            <a:r>
              <a:rPr lang="en-US" sz="2000" i="1">
                <a:solidFill>
                  <a:schemeClr val="tx2"/>
                </a:solidFill>
              </a:rPr>
              <a:t>L</a:t>
            </a:r>
            <a:r>
              <a:rPr lang="en-US" sz="2000">
                <a:solidFill>
                  <a:schemeClr val="tx2"/>
                </a:solidFill>
              </a:rPr>
              <a:t>(</a:t>
            </a:r>
            <a:r>
              <a:rPr lang="en-US" sz="2000" i="1">
                <a:solidFill>
                  <a:schemeClr val="tx2"/>
                </a:solidFill>
              </a:rPr>
              <a:t>M</a:t>
            </a:r>
            <a:r>
              <a:rPr lang="en-US" sz="2000" i="1" baseline="-25000">
                <a:solidFill>
                  <a:schemeClr val="tx2"/>
                </a:solidFill>
              </a:rPr>
              <a:t>a</a:t>
            </a:r>
            <a:r>
              <a:rPr lang="en-US" sz="2000">
                <a:solidFill>
                  <a:schemeClr val="tx2"/>
                </a:solidFill>
              </a:rPr>
              <a:t>) = </a:t>
            </a:r>
            <a:r>
              <a:rPr lang="en-US" sz="2000" i="1">
                <a:solidFill>
                  <a:schemeClr val="tx2"/>
                </a:solidFill>
              </a:rPr>
              <a:t>L</a:t>
            </a:r>
            <a:r>
              <a:rPr lang="en-US" sz="2000">
                <a:solidFill>
                  <a:schemeClr val="tx2"/>
                </a:solidFill>
              </a:rPr>
              <a:t>(</a:t>
            </a:r>
            <a:r>
              <a:rPr lang="en-US" sz="2000" i="1">
                <a:solidFill>
                  <a:schemeClr val="tx2"/>
                </a:solidFill>
              </a:rPr>
              <a:t>M</a:t>
            </a:r>
            <a:r>
              <a:rPr lang="en-US" sz="2000" i="1" baseline="-25000">
                <a:solidFill>
                  <a:schemeClr val="tx2"/>
                </a:solidFill>
              </a:rPr>
              <a:t>b</a:t>
            </a:r>
            <a:r>
              <a:rPr lang="en-US" sz="2000">
                <a:solidFill>
                  <a:schemeClr val="tx2"/>
                </a:solidFill>
              </a:rPr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#&gt;:</a:t>
            </a:r>
          </a:p>
          <a:p>
            <a:pPr lvl="1" eaLnBrk="1" hangingPunct="1"/>
            <a:r>
              <a:rPr lang="en-US" sz="2000"/>
              <a:t>        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000"/>
              <a:t>    2. Construct the description &lt;</a:t>
            </a:r>
            <a:r>
              <a:rPr lang="en-US" sz="2000" i="1"/>
              <a:t>M</a:t>
            </a:r>
            <a:r>
              <a:rPr lang="en-US" sz="2000"/>
              <a:t>?&gt;: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    3. Return &lt;</a:t>
            </a:r>
            <a:r>
              <a:rPr lang="en-US" sz="2000" i="1"/>
              <a:t>M</a:t>
            </a:r>
            <a:r>
              <a:rPr lang="en-US" sz="2000"/>
              <a:t>#, </a:t>
            </a:r>
            <a:r>
              <a:rPr lang="en-US" sz="2000" i="1"/>
              <a:t>M</a:t>
            </a:r>
            <a:r>
              <a:rPr lang="en-US" sz="2000"/>
              <a:t>?&gt;.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</a:p>
          <a:p>
            <a:pPr eaLnBrk="1" hangingPunct="1"/>
            <a:r>
              <a:rPr lang="en-US" sz="2000"/>
              <a:t>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</a:p>
          <a:p>
            <a:pPr eaLnBrk="1" hangingPunct="1"/>
            <a:r>
              <a:rPr lang="en-US" sz="2000"/>
              <a:t>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429000" y="1447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EqTMs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=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8077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1. Construct the description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#&gt;: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	 1.1 Erase the tape.     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	1.2 Write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	1.3 Run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200" dirty="0">
                <a:latin typeface="Arial" charset="0"/>
              </a:rPr>
              <a:t>      1.4 Accept.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2. Construct the description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?&gt;: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    1.1 Loop.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3. Return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#,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?&gt;.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If </a:t>
            </a:r>
            <a:r>
              <a:rPr lang="en-US" sz="2200" i="1" dirty="0">
                <a:latin typeface="Arial" charset="0"/>
              </a:rPr>
              <a:t>Oracle</a:t>
            </a:r>
            <a:r>
              <a:rPr lang="en-US" sz="2200" dirty="0">
                <a:latin typeface="Arial" charset="0"/>
              </a:rPr>
              <a:t> exists, </a:t>
            </a:r>
            <a:r>
              <a:rPr lang="en-US" sz="2200" i="1" dirty="0">
                <a:latin typeface="Arial" charset="0"/>
              </a:rPr>
              <a:t>C</a:t>
            </a:r>
            <a:r>
              <a:rPr lang="en-US" sz="2200" dirty="0">
                <a:latin typeface="Arial" charset="0"/>
              </a:rPr>
              <a:t> = </a:t>
            </a:r>
            <a:r>
              <a:rPr lang="en-US" sz="2200" i="1" dirty="0">
                <a:latin typeface="Arial" charset="0"/>
              </a:rPr>
              <a:t>Oracle</a:t>
            </a:r>
            <a:r>
              <a:rPr lang="en-US" sz="2200" dirty="0">
                <a:latin typeface="Arial" charset="0"/>
              </a:rPr>
              <a:t>(</a:t>
            </a:r>
            <a:r>
              <a:rPr lang="en-US" sz="2200" i="1" dirty="0">
                <a:latin typeface="Arial" charset="0"/>
              </a:rPr>
              <a:t>R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&gt;)) </a:t>
            </a:r>
            <a:r>
              <a:rPr lang="en-US" sz="2200" dirty="0" err="1">
                <a:latin typeface="Arial" charset="0"/>
              </a:rPr>
              <a:t>semidecides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? halts on nothing.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●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 </a:t>
            </a:r>
            <a:r>
              <a:rPr lang="en-US" sz="2200" dirty="0">
                <a:latin typeface="Arial" charset="0"/>
                <a:sym typeface="Symbol" pitchFamily="18" charset="2"/>
              </a:rPr>
              <a:t>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does not halt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, so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 gets stuck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 in step 1.3 and halts on nothing. 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Oracle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accepts.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● 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&gt; </a:t>
            </a:r>
            <a:r>
              <a:rPr lang="en-US" sz="2200" dirty="0">
                <a:latin typeface="Arial" charset="0"/>
                <a:sym typeface="Symbol" pitchFamily="18" charset="2"/>
              </a:rPr>
              <a:t>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  <a:sym typeface="Symbol" pitchFamily="18" charset="2"/>
              </a:rPr>
              <a:t></a:t>
            </a:r>
            <a:r>
              <a:rPr lang="en-US" sz="2200" dirty="0">
                <a:latin typeface="Arial" charset="0"/>
              </a:rPr>
              <a:t>H: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 on </a:t>
            </a:r>
            <a:r>
              <a:rPr lang="en-US" sz="2200" i="1" dirty="0">
                <a:latin typeface="Arial" charset="0"/>
              </a:rPr>
              <a:t>w</a:t>
            </a:r>
            <a:r>
              <a:rPr lang="en-US" sz="2200" dirty="0">
                <a:latin typeface="Arial" charset="0"/>
              </a:rPr>
              <a:t>, so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# halts on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	   everything.  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Oracle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does not  accept.</a:t>
            </a:r>
          </a:p>
        </p:txBody>
      </p:sp>
    </p:spTree>
    <p:extLst>
      <p:ext uri="{BB962C8B-B14F-4D97-AF65-F5344CB8AC3E}">
        <p14:creationId xmlns:p14="http://schemas.microsoft.com/office/powerpoint/2010/main" val="188997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has an even number of states}.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|&lt;</a:t>
            </a:r>
            <a:r>
              <a:rPr lang="en-US" sz="2400" i="1"/>
              <a:t>M</a:t>
            </a:r>
            <a:r>
              <a:rPr lang="en-US" sz="2400"/>
              <a:t>&gt;|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4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all even length strings}.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2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80772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has an even number of states}.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|&lt;</a:t>
            </a:r>
            <a:r>
              <a:rPr lang="en-US" sz="2400" i="1"/>
              <a:t>M</a:t>
            </a:r>
            <a:r>
              <a:rPr lang="en-US" sz="2400"/>
              <a:t>&gt;|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H </a:t>
            </a:r>
            <a:r>
              <a:rPr lang="en-US" baseline="-25000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 i="1">
                <a:sym typeface="Symbol" panose="05050102010706020507" pitchFamily="18" charset="2"/>
              </a:rPr>
              <a:t>L</a:t>
            </a:r>
            <a:r>
              <a:rPr lang="en-US" baseline="-25000">
                <a:sym typeface="Symbol" panose="05050102010706020507" pitchFamily="18" charset="2"/>
              </a:rPr>
              <a:t>3</a:t>
            </a:r>
            <a:r>
              <a:rPr lang="en-US">
                <a:sym typeface="Symbol" panose="05050102010706020507" pitchFamily="18" charset="2"/>
              </a:rPr>
              <a:t>:  </a:t>
            </a:r>
            <a:r>
              <a:rPr lang="en-US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(&lt;</a:t>
            </a:r>
            <a:r>
              <a:rPr lang="en-US" i="1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 i="1">
                <a:sym typeface="Symbol" panose="05050102010706020507" pitchFamily="18" charset="2"/>
              </a:rPr>
              <a:t>w</a:t>
            </a:r>
            <a:r>
              <a:rPr lang="en-US">
                <a:sym typeface="Symbol" panose="05050102010706020507" pitchFamily="18" charset="2"/>
              </a:rPr>
              <a:t>&gt;) = </a:t>
            </a:r>
          </a:p>
          <a:p>
            <a:pPr eaLnBrk="1" hangingPunct="1"/>
            <a:r>
              <a:rPr lang="en-US"/>
              <a:t>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 Copy the input </a:t>
            </a:r>
            <a:r>
              <a:rPr lang="en-US" i="1"/>
              <a:t>x</a:t>
            </a:r>
            <a:r>
              <a:rPr lang="en-US"/>
              <a:t> to another track for later.</a:t>
            </a:r>
          </a:p>
          <a:p>
            <a:pPr lvl="1" eaLnBrk="1" hangingPunct="1"/>
            <a:r>
              <a:rPr lang="en-US"/>
              <a:t>	1.2 Erase the tape.     </a:t>
            </a:r>
          </a:p>
          <a:p>
            <a:pPr lvl="1" eaLnBrk="1" hangingPunct="1"/>
            <a:r>
              <a:rPr lang="en-US"/>
              <a:t>     	1.3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	1.4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 </a:t>
            </a:r>
          </a:p>
          <a:p>
            <a:pPr lvl="1" eaLnBrk="1" hangingPunct="1"/>
            <a:r>
              <a:rPr lang="en-US"/>
              <a:t>	1.5 If x = </a:t>
            </a:r>
            <a:r>
              <a:rPr lang="en-US">
                <a:sym typeface="Symbol" panose="05050102010706020507" pitchFamily="18" charset="2"/>
              </a:rPr>
              <a:t> then accept.  Else loop.</a:t>
            </a:r>
          </a:p>
          <a:p>
            <a:pPr eaLnBrk="1" hangingPunct="1"/>
            <a:r>
              <a:rPr lang="en-US"/>
              <a:t>   2. Return &lt;</a:t>
            </a:r>
            <a:r>
              <a:rPr lang="en-US" i="1"/>
              <a:t>M</a:t>
            </a:r>
            <a:r>
              <a:rPr lang="en-US"/>
              <a:t>#&gt;.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38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has an even number of states}.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|&lt;</a:t>
            </a:r>
            <a:r>
              <a:rPr lang="en-US" sz="2400" i="1"/>
              <a:t>M</a:t>
            </a:r>
            <a:r>
              <a:rPr lang="en-US" sz="2400"/>
              <a:t>&gt;|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4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all even length strings}.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14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has an even number of states}.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|&lt;</a:t>
            </a:r>
            <a:r>
              <a:rPr lang="en-US" sz="2400" i="1"/>
              <a:t>M</a:t>
            </a:r>
            <a:r>
              <a:rPr lang="en-US" sz="2400"/>
              <a:t>&gt;|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|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)| is even}.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4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all even length strings}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Details Matter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066800" y="3581400"/>
            <a:ext cx="7696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ym typeface="Symbol" panose="05050102010706020507" pitchFamily="18" charset="2"/>
              </a:rPr>
              <a:t>H </a:t>
            </a:r>
            <a:r>
              <a:rPr lang="en-US" baseline="-25000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 i="1">
                <a:sym typeface="Symbol" panose="05050102010706020507" pitchFamily="18" charset="2"/>
              </a:rPr>
              <a:t>L</a:t>
            </a:r>
            <a:r>
              <a:rPr lang="en-US" baseline="-25000">
                <a:sym typeface="Symbol" panose="05050102010706020507" pitchFamily="18" charset="2"/>
              </a:rPr>
              <a:t>4</a:t>
            </a:r>
            <a:r>
              <a:rPr lang="en-US">
                <a:sym typeface="Symbol" panose="05050102010706020507" pitchFamily="18" charset="2"/>
              </a:rPr>
              <a:t>:  </a:t>
            </a:r>
            <a:r>
              <a:rPr lang="en-US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(&lt;</a:t>
            </a:r>
            <a:r>
              <a:rPr lang="en-US" i="1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 i="1">
                <a:sym typeface="Symbol" panose="05050102010706020507" pitchFamily="18" charset="2"/>
              </a:rPr>
              <a:t>w</a:t>
            </a:r>
            <a:r>
              <a:rPr lang="en-US">
                <a:sym typeface="Symbol" panose="05050102010706020507" pitchFamily="18" charset="2"/>
              </a:rPr>
              <a:t>&gt;) = </a:t>
            </a:r>
          </a:p>
          <a:p>
            <a:pPr eaLnBrk="1" hangingPunct="1"/>
            <a:r>
              <a:rPr lang="en-US"/>
              <a:t>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 Copy the input </a:t>
            </a:r>
            <a:r>
              <a:rPr lang="en-US" i="1"/>
              <a:t>x</a:t>
            </a:r>
            <a:r>
              <a:rPr lang="en-US"/>
              <a:t> to another track for later.</a:t>
            </a:r>
          </a:p>
          <a:p>
            <a:pPr lvl="1" eaLnBrk="1" hangingPunct="1"/>
            <a:r>
              <a:rPr lang="en-US"/>
              <a:t>	1.2 Erase the tape.     </a:t>
            </a:r>
          </a:p>
          <a:p>
            <a:pPr lvl="1" eaLnBrk="1" hangingPunct="1"/>
            <a:r>
              <a:rPr lang="en-US"/>
              <a:t>     	1.3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	1.4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 </a:t>
            </a:r>
            <a:r>
              <a:rPr lang="en-US"/>
              <a:t>for |</a:t>
            </a:r>
            <a:r>
              <a:rPr lang="en-US" i="1"/>
              <a:t>x</a:t>
            </a:r>
            <a:r>
              <a:rPr lang="en-US"/>
              <a:t>| steps or until </a:t>
            </a:r>
            <a:r>
              <a:rPr lang="en-US" i="1"/>
              <a:t>M</a:t>
            </a:r>
            <a:r>
              <a:rPr lang="en-US"/>
              <a:t> naturally halts. </a:t>
            </a:r>
          </a:p>
          <a:p>
            <a:pPr lvl="1" eaLnBrk="1" hangingPunct="1"/>
            <a:r>
              <a:rPr lang="en-US"/>
              <a:t>	1.5 If </a:t>
            </a:r>
            <a:r>
              <a:rPr lang="en-US" i="1"/>
              <a:t>M</a:t>
            </a:r>
            <a:r>
              <a:rPr lang="en-US"/>
              <a:t> halted naturally, then</a:t>
            </a:r>
            <a:r>
              <a:rPr lang="en-US">
                <a:sym typeface="Symbol" panose="05050102010706020507" pitchFamily="18" charset="2"/>
              </a:rPr>
              <a:t> loop.  Else accept.</a:t>
            </a:r>
          </a:p>
          <a:p>
            <a:pPr eaLnBrk="1" hangingPunct="1"/>
            <a:r>
              <a:rPr lang="en-US"/>
              <a:t>   2. Return &lt;</a:t>
            </a:r>
            <a:r>
              <a:rPr lang="en-US" i="1"/>
              <a:t>M</a:t>
            </a:r>
            <a:r>
              <a:rPr lang="en-US"/>
              <a:t>#&gt;.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</p:txBody>
      </p:sp>
    </p:spTree>
    <p:extLst>
      <p:ext uri="{BB962C8B-B14F-4D97-AF65-F5344CB8AC3E}">
        <p14:creationId xmlns:p14="http://schemas.microsoft.com/office/powerpoint/2010/main" val="318912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685800" y="1041400"/>
            <a:ext cx="8458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rejects </a:t>
            </a:r>
            <a:r>
              <a:rPr lang="en-US" sz="2400" i="1"/>
              <a:t>w</a:t>
            </a:r>
            <a:r>
              <a:rPr lang="en-US" sz="2400"/>
              <a:t>}.				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does not halt on </a:t>
            </a:r>
            <a:r>
              <a:rPr lang="en-US" sz="2400" i="1"/>
              <a:t>w</a:t>
            </a:r>
            <a:r>
              <a:rPr lang="en-US" sz="2400"/>
              <a:t>}.			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is a deciding TM and rejects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Accepting, Rejecting, Halting, and Looping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{&lt;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,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&gt;: 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 is a Deciding TM and Rejects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8077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	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dirty="0"/>
              <a:t> 											     </a:t>
            </a:r>
            <a:r>
              <a:rPr lang="en-US" i="1" dirty="0"/>
              <a:t>R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	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&gt;: </a:t>
            </a:r>
            <a:r>
              <a:rPr lang="en-US" i="1" dirty="0"/>
              <a:t>M</a:t>
            </a:r>
            <a:r>
              <a:rPr lang="en-US" dirty="0"/>
              <a:t> is a deciding TM and rejects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1. Construct the description &lt;</a:t>
            </a:r>
            <a:r>
              <a:rPr lang="en-US" i="1" dirty="0"/>
              <a:t>M</a:t>
            </a:r>
            <a:r>
              <a:rPr lang="en-US" dirty="0"/>
              <a:t>#&gt;, where </a:t>
            </a:r>
            <a:r>
              <a:rPr lang="en-US" i="1" dirty="0"/>
              <a:t>M</a:t>
            </a:r>
            <a:r>
              <a:rPr lang="en-US" dirty="0"/>
              <a:t>#(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	1.1 Erase the tape.</a:t>
            </a:r>
          </a:p>
          <a:p>
            <a:pPr lvl="1" eaLnBrk="1" hangingPunct="1"/>
            <a:r>
              <a:rPr lang="en-US" dirty="0"/>
              <a:t>	1.2 Write </a:t>
            </a:r>
            <a:r>
              <a:rPr lang="en-US" i="1" dirty="0"/>
              <a:t>w</a:t>
            </a:r>
            <a:r>
              <a:rPr lang="en-US" dirty="0"/>
              <a:t> on the tape.</a:t>
            </a:r>
          </a:p>
          <a:p>
            <a:pPr lvl="1" eaLnBrk="1" hangingPunct="1"/>
            <a:r>
              <a:rPr lang="en-US" dirty="0"/>
              <a:t>	1.3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	1.4 Reject.</a:t>
            </a:r>
          </a:p>
          <a:p>
            <a:pPr eaLnBrk="1" hangingPunct="1"/>
            <a:r>
              <a:rPr lang="en-US" dirty="0"/>
              <a:t>    2. Return &lt;</a:t>
            </a:r>
            <a:r>
              <a:rPr lang="en-US" i="1" dirty="0"/>
              <a:t>M</a:t>
            </a:r>
            <a:r>
              <a:rPr lang="en-US" dirty="0"/>
              <a:t>#, </a:t>
            </a:r>
            <a:r>
              <a:rPr lang="en-US" dirty="0">
                <a:sym typeface="Symbol" panose="05050102010706020507" pitchFamily="18" charset="2"/>
              </a:rPr>
              <a:t>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semidecides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</a:t>
            </a:r>
          </a:p>
          <a:p>
            <a:pPr eaLnBrk="1" hangingPunct="1"/>
            <a:r>
              <a:rPr lang="en-US" dirty="0"/>
              <a:t>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</a:p>
          <a:p>
            <a:pPr eaLnBrk="1" hangingPunct="1"/>
            <a:r>
              <a:rPr lang="en-US" dirty="0"/>
              <a:t>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</a:t>
            </a:r>
            <a:r>
              <a:rPr lang="en-US" dirty="0"/>
              <a:t>H: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Problem: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3429000" y="1447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1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{&lt;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,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&gt;: </a:t>
            </a:r>
            <a:r>
              <a:rPr lang="en-US" sz="3200" b="1" i="1" smtClean="0">
                <a:solidFill>
                  <a:schemeClr val="tx1"/>
                </a:solidFill>
              </a:rPr>
              <a:t>M</a:t>
            </a:r>
            <a:r>
              <a:rPr lang="en-US" sz="3200" b="1" smtClean="0">
                <a:solidFill>
                  <a:schemeClr val="tx1"/>
                </a:solidFill>
              </a:rPr>
              <a:t> is a Deciding TM and Rejects </a:t>
            </a:r>
            <a:r>
              <a:rPr lang="en-US" sz="3200" b="1" i="1" smtClean="0">
                <a:solidFill>
                  <a:schemeClr val="tx1"/>
                </a:solidFill>
              </a:rPr>
              <a:t>w</a:t>
            </a:r>
            <a:r>
              <a:rPr lang="en-US" sz="3200" b="1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80772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ALL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>
                <a:sym typeface="Symbol" panose="05050102010706020507" pitchFamily="18" charset="2"/>
              </a:rPr>
              <a:t>*</a:t>
            </a:r>
            <a:r>
              <a:rPr lang="en-US"/>
              <a:t>}</a:t>
            </a:r>
          </a:p>
          <a:p>
            <a:pPr eaLnBrk="1" hangingPunct="1"/>
            <a:r>
              <a:rPr lang="en-US"/>
              <a:t> 											     </a:t>
            </a:r>
            <a:r>
              <a:rPr lang="en-US" i="1"/>
              <a:t>R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&gt;: </a:t>
            </a:r>
            <a:r>
              <a:rPr lang="en-US" i="1"/>
              <a:t>M</a:t>
            </a:r>
            <a:r>
              <a:rPr lang="en-US"/>
              <a:t> is a deciding TM and rejects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	1.1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x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1.2 Reject.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>
                <a:sym typeface="Symbol" panose="05050102010706020507" pitchFamily="18" charset="2"/>
              </a:rPr>
              <a:t></a:t>
            </a:r>
            <a:r>
              <a:rPr lang="en-US"/>
              <a:t>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semidecides H</a:t>
            </a:r>
            <a:r>
              <a:rPr lang="en-US" baseline="-25000"/>
              <a:t>ALL</a:t>
            </a:r>
            <a:r>
              <a:rPr lang="en-US"/>
              <a:t>:</a:t>
            </a:r>
          </a:p>
          <a:p>
            <a:pPr eaLnBrk="1" hangingPunct="1"/>
            <a:r>
              <a:rPr lang="en-US"/>
              <a:t>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ALL</a:t>
            </a:r>
            <a:r>
              <a:rPr lang="en-US"/>
              <a:t>: </a:t>
            </a:r>
            <a:r>
              <a:rPr lang="en-US" i="1"/>
              <a:t>M</a:t>
            </a:r>
            <a:r>
              <a:rPr lang="en-US"/>
              <a:t># halts and rejects all inputs.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ALL</a:t>
            </a:r>
            <a:r>
              <a:rPr lang="en-US"/>
              <a:t>: There is at least one input on which </a:t>
            </a:r>
            <a:r>
              <a:rPr lang="en-US" i="1"/>
              <a:t>M</a:t>
            </a:r>
            <a:r>
              <a:rPr lang="en-US"/>
              <a:t> doesn’t halt.  So </a:t>
            </a:r>
            <a:r>
              <a:rPr lang="en-US" i="1"/>
              <a:t>M</a:t>
            </a:r>
            <a:r>
              <a:rPr lang="en-US"/>
              <a:t># is not a deciding TM.  </a:t>
            </a:r>
            <a:r>
              <a:rPr lang="en-US" i="1"/>
              <a:t>Oracle</a:t>
            </a:r>
            <a:r>
              <a:rPr lang="en-US"/>
              <a:t> does not accept.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 machine to semidecide H</a:t>
            </a:r>
            <a:r>
              <a:rPr lang="en-US" baseline="-25000"/>
              <a:t>ALL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  <a:p>
            <a:pPr eaLnBrk="1" hangingPunct="1"/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352800" y="152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{&lt;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, </a:t>
            </a:r>
            <a:r>
              <a:rPr lang="en-US" sz="3600" b="1" i="1" dirty="0">
                <a:solidFill>
                  <a:schemeClr val="tx2"/>
                </a:solidFill>
              </a:rPr>
              <a:t>q</a:t>
            </a:r>
            <a:r>
              <a:rPr lang="en-US" sz="3600" b="1" dirty="0">
                <a:solidFill>
                  <a:schemeClr val="tx2"/>
                </a:solidFill>
              </a:rPr>
              <a:t>&gt; : </a:t>
            </a:r>
            <a:r>
              <a:rPr lang="en-US" sz="3600" b="1" i="1" dirty="0">
                <a:solidFill>
                  <a:schemeClr val="tx2"/>
                </a:solidFill>
              </a:rPr>
              <a:t>M</a:t>
            </a:r>
            <a:r>
              <a:rPr lang="en-US" sz="3600" b="1" dirty="0">
                <a:solidFill>
                  <a:schemeClr val="tx2"/>
                </a:solidFill>
              </a:rPr>
              <a:t> reaches </a:t>
            </a:r>
            <a:r>
              <a:rPr lang="en-US" sz="3600" b="1" i="1" dirty="0">
                <a:solidFill>
                  <a:schemeClr val="tx2"/>
                </a:solidFill>
              </a:rPr>
              <a:t>q</a:t>
            </a:r>
            <a:r>
              <a:rPr lang="en-US" sz="3600" b="1" dirty="0">
                <a:solidFill>
                  <a:schemeClr val="tx2"/>
                </a:solidFill>
              </a:rPr>
              <a:t> on some input}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40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What About These?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85800" y="962025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	</a:t>
            </a:r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}}.</a:t>
            </a:r>
          </a:p>
        </p:txBody>
      </p:sp>
    </p:spTree>
    <p:extLst>
      <p:ext uri="{BB962C8B-B14F-4D97-AF65-F5344CB8AC3E}">
        <p14:creationId xmlns:p14="http://schemas.microsoft.com/office/powerpoint/2010/main" val="28326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What About These?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5800" y="962025"/>
            <a:ext cx="8458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	</a:t>
            </a:r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{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}}.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37338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3124200"/>
            <a:ext cx="7696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ym typeface="Symbol" panose="05050102010706020507" pitchFamily="18" charset="2"/>
              </a:rPr>
              <a:t>H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≤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 i="1">
                <a:sym typeface="Symbol" panose="05050102010706020507" pitchFamily="18" charset="2"/>
              </a:rPr>
              <a:t>L</a:t>
            </a:r>
            <a:r>
              <a:rPr lang="en-US" baseline="-25000">
                <a:sym typeface="Symbol" panose="05050102010706020507" pitchFamily="18" charset="2"/>
              </a:rPr>
              <a:t>3</a:t>
            </a:r>
            <a:r>
              <a:rPr lang="en-US">
                <a:sym typeface="Symbol" panose="05050102010706020507" pitchFamily="18" charset="2"/>
              </a:rPr>
              <a:t>:  </a:t>
            </a:r>
            <a:r>
              <a:rPr lang="en-US" i="1">
                <a:sym typeface="Symbol" panose="05050102010706020507" pitchFamily="18" charset="2"/>
              </a:rPr>
              <a:t>R</a:t>
            </a:r>
            <a:r>
              <a:rPr lang="en-US">
                <a:sym typeface="Symbol" panose="05050102010706020507" pitchFamily="18" charset="2"/>
              </a:rPr>
              <a:t>(&lt;</a:t>
            </a:r>
            <a:r>
              <a:rPr lang="en-US" i="1">
                <a:sym typeface="Symbol" panose="05050102010706020507" pitchFamily="18" charset="2"/>
              </a:rPr>
              <a:t>M</a:t>
            </a:r>
            <a:r>
              <a:rPr lang="en-US">
                <a:sym typeface="Symbol" panose="05050102010706020507" pitchFamily="18" charset="2"/>
              </a:rPr>
              <a:t>, </a:t>
            </a:r>
            <a:r>
              <a:rPr lang="en-US" i="1">
                <a:sym typeface="Symbol" panose="05050102010706020507" pitchFamily="18" charset="2"/>
              </a:rPr>
              <a:t>w</a:t>
            </a:r>
            <a:r>
              <a:rPr lang="en-US">
                <a:sym typeface="Symbol" panose="05050102010706020507" pitchFamily="18" charset="2"/>
              </a:rPr>
              <a:t>&gt;) = </a:t>
            </a:r>
          </a:p>
          <a:p>
            <a:pPr eaLnBrk="1" hangingPunct="1"/>
            <a:r>
              <a:rPr lang="en-US"/>
              <a:t>  1. Construct the description &lt;</a:t>
            </a:r>
            <a:r>
              <a:rPr lang="en-US" i="1"/>
              <a:t>M</a:t>
            </a:r>
            <a:r>
              <a:rPr lang="en-US"/>
              <a:t>#&gt;, where </a:t>
            </a:r>
            <a:r>
              <a:rPr lang="en-US" i="1"/>
              <a:t>M</a:t>
            </a:r>
            <a:r>
              <a:rPr lang="en-US"/>
              <a:t>#(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 If </a:t>
            </a:r>
            <a:r>
              <a:rPr lang="en-US" i="1"/>
              <a:t>x</a:t>
            </a:r>
            <a:r>
              <a:rPr lang="en-US"/>
              <a:t> = </a:t>
            </a:r>
            <a:r>
              <a:rPr lang="en-US">
                <a:latin typeface="Courier New" panose="02070309020205020404" pitchFamily="49" charset="0"/>
              </a:rPr>
              <a:t>a</a:t>
            </a:r>
            <a:r>
              <a:rPr lang="en-US"/>
              <a:t>, accept.</a:t>
            </a:r>
          </a:p>
          <a:p>
            <a:pPr lvl="1" eaLnBrk="1" hangingPunct="1"/>
            <a:r>
              <a:rPr lang="en-US"/>
              <a:t>	1.2 Erase the tape.     </a:t>
            </a:r>
          </a:p>
          <a:p>
            <a:pPr lvl="1" eaLnBrk="1" hangingPunct="1"/>
            <a:r>
              <a:rPr lang="en-US"/>
              <a:t>     	1.2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	1.3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 </a:t>
            </a:r>
          </a:p>
          <a:p>
            <a:pPr lvl="1" eaLnBrk="1" hangingPunct="1"/>
            <a:r>
              <a:rPr lang="en-US"/>
              <a:t>	1.4 A</a:t>
            </a:r>
            <a:r>
              <a:rPr lang="en-US">
                <a:sym typeface="Symbol" panose="05050102010706020507" pitchFamily="18" charset="2"/>
              </a:rPr>
              <a:t>ccept.</a:t>
            </a:r>
          </a:p>
          <a:p>
            <a:pPr eaLnBrk="1" hangingPunct="1"/>
            <a:r>
              <a:rPr lang="en-US"/>
              <a:t>   2. Return &lt;</a:t>
            </a:r>
            <a:r>
              <a:rPr lang="en-US" i="1"/>
              <a:t>M</a:t>
            </a:r>
            <a:r>
              <a:rPr lang="en-US"/>
              <a:t>#&gt;.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  <a:p>
            <a:pPr eaLnBrk="1" hangingPunct="1"/>
            <a:r>
              <a:rPr lang="en-US"/>
              <a:t>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H: </a:t>
            </a:r>
          </a:p>
        </p:txBody>
      </p:sp>
    </p:spTree>
    <p:extLst>
      <p:ext uri="{BB962C8B-B14F-4D97-AF65-F5344CB8AC3E}">
        <p14:creationId xmlns:p14="http://schemas.microsoft.com/office/powerpoint/2010/main" val="355048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–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7377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–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1534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R</a:t>
            </a:r>
            <a:r>
              <a:rPr lang="en-US" sz="2400"/>
              <a:t>(        ) =</a:t>
            </a:r>
          </a:p>
          <a:p>
            <a:pPr eaLnBrk="1" hangingPunct="1"/>
            <a:r>
              <a:rPr lang="en-US" sz="2400"/>
              <a:t> </a:t>
            </a:r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  </a:t>
            </a:r>
          </a:p>
          <a:p>
            <a:pPr lvl="1" eaLnBrk="1" hangingPunct="1"/>
            <a:endParaRPr lang="en-US" sz="2400"/>
          </a:p>
          <a:p>
            <a:pPr eaLnBrk="1" hangingPunct="1"/>
            <a:endParaRPr lang="en-US" sz="2400"/>
          </a:p>
          <a:p>
            <a:pPr lvl="1" eaLnBrk="1" hangingPunct="1"/>
            <a:endParaRPr lang="en-US" sz="2400"/>
          </a:p>
          <a:p>
            <a:pPr eaLnBrk="1" hangingPunct="1"/>
            <a:r>
              <a:rPr lang="en-US" sz="2400"/>
              <a:t>     Return &lt;</a:t>
            </a:r>
            <a:r>
              <a:rPr lang="en-US" sz="2400" i="1"/>
              <a:t>M</a:t>
            </a:r>
            <a:r>
              <a:rPr lang="en-US" sz="2400"/>
              <a:t>?, </a:t>
            </a:r>
            <a:r>
              <a:rPr lang="en-US" sz="2400" i="1"/>
              <a:t>M</a:t>
            </a:r>
            <a:r>
              <a:rPr lang="en-US" sz="2400"/>
              <a:t>#&gt;.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 sz="2400"/>
              <a:t>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?) -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#) =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</a:t>
            </a:r>
            <a:r>
              <a:rPr lang="en-US" sz="2400">
                <a:sym typeface="Symbol" panose="05050102010706020507" pitchFamily="18" charset="2"/>
              </a:rPr>
              <a:t>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?) -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#) = 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582279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3600" b="1">
                <a:solidFill>
                  <a:schemeClr val="tx2"/>
                </a:solidFill>
              </a:rPr>
              <a:t>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a</a:t>
            </a:r>
            <a:r>
              <a:rPr lang="en-US" sz="3600" b="1">
                <a:solidFill>
                  <a:schemeClr val="tx2"/>
                </a:solidFill>
              </a:rPr>
              <a:t>) –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 i="1" baseline="-25000">
                <a:solidFill>
                  <a:schemeClr val="tx2"/>
                </a:solidFill>
              </a:rPr>
              <a:t>b</a:t>
            </a:r>
            <a:r>
              <a:rPr lang="en-US" sz="36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153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 is a reduction from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H.  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1. Construct the description of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that operates as follows:</a:t>
            </a:r>
          </a:p>
          <a:p>
            <a:pPr lvl="1" eaLnBrk="1" hangingPunct="1"/>
            <a:r>
              <a:rPr lang="en-US" sz="2000"/>
              <a:t>1.1. Erase the tape.</a:t>
            </a:r>
          </a:p>
          <a:p>
            <a:pPr lvl="1" eaLnBrk="1" hangingPunct="1"/>
            <a:r>
              <a:rPr lang="en-US" sz="2000"/>
              <a:t>1.2. Write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1.3.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  </a:t>
            </a:r>
          </a:p>
          <a:p>
            <a:pPr lvl="1" eaLnBrk="1" hangingPunct="1"/>
            <a:r>
              <a:rPr lang="en-US" sz="2000"/>
              <a:t>1.4. Accept.</a:t>
            </a:r>
          </a:p>
          <a:p>
            <a:pPr eaLnBrk="1" hangingPunct="1"/>
            <a:r>
              <a:rPr lang="en-US" sz="2000"/>
              <a:t>2. Construct the description of </a:t>
            </a:r>
            <a:r>
              <a:rPr lang="en-US" sz="2000" i="1"/>
              <a:t>M</a:t>
            </a:r>
            <a:r>
              <a:rPr lang="en-US" sz="2000"/>
              <a:t>?(</a:t>
            </a:r>
            <a:r>
              <a:rPr lang="en-US" sz="2000" i="1"/>
              <a:t>x</a:t>
            </a:r>
            <a:r>
              <a:rPr lang="en-US" sz="2000"/>
              <a:t>) that operates as follows:</a:t>
            </a:r>
          </a:p>
          <a:p>
            <a:pPr lvl="1" eaLnBrk="1" hangingPunct="1"/>
            <a:r>
              <a:rPr lang="en-US" sz="2000"/>
              <a:t>2.1. Accept.</a:t>
            </a:r>
          </a:p>
          <a:p>
            <a:pPr eaLnBrk="1" hangingPunct="1"/>
            <a:r>
              <a:rPr lang="en-US" sz="2000"/>
              <a:t>3. Return &lt;</a:t>
            </a:r>
            <a:r>
              <a:rPr lang="en-US" sz="2000" i="1"/>
              <a:t>M</a:t>
            </a:r>
            <a:r>
              <a:rPr lang="en-US" sz="2000"/>
              <a:t>?, 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 and semidecides </a:t>
            </a:r>
            <a:r>
              <a:rPr lang="en-US" sz="2000" i="1"/>
              <a:t>L</a:t>
            </a:r>
            <a:r>
              <a:rPr lang="en-US" sz="2000"/>
              <a:t>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</a:t>
            </a:r>
          </a:p>
          <a:p>
            <a:pPr eaLnBrk="1" hangingPunct="1"/>
            <a:r>
              <a:rPr lang="en-US" sz="2000"/>
              <a:t>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 </a:t>
            </a:r>
            <a:r>
              <a:rPr lang="en-US" sz="2000" i="1"/>
              <a:t>M</a:t>
            </a:r>
            <a:r>
              <a:rPr lang="en-US" sz="2000"/>
              <a:t>? accepts everything, including </a:t>
            </a:r>
            <a:r>
              <a:rPr lang="en-US" sz="2000">
                <a:sym typeface="Symbol" panose="05050102010706020507" pitchFamily="18" charset="2"/>
              </a:rPr>
              <a:t></a:t>
            </a:r>
            <a:r>
              <a:rPr lang="en-US" sz="2000"/>
              <a:t>. So:</a:t>
            </a:r>
          </a:p>
          <a:p>
            <a:pPr eaLnBrk="1" hangingPunct="1"/>
            <a:endParaRPr lang="en-US" sz="2000"/>
          </a:p>
          <a:p>
            <a:pPr eaLnBrk="1" hangingPunct="1">
              <a:buFont typeface="Symbol" panose="05050102010706020507" pitchFamily="18" charset="2"/>
              <a:buChar char="·"/>
            </a:pPr>
            <a:r>
              <a:rPr lang="en-US" sz="2000"/>
              <a:t>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?) -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</a:p>
          <a:p>
            <a:pPr eaLnBrk="1" hangingPunct="1">
              <a:buFont typeface="Symbol" panose="05050102010706020507" pitchFamily="18" charset="2"/>
              <a:buChar char="·"/>
            </a:pPr>
            <a:endParaRPr lang="en-US" sz="2000"/>
          </a:p>
          <a:p>
            <a:pPr eaLnBrk="1" hangingPunct="1">
              <a:buFont typeface="Symbol" panose="05050102010706020507" pitchFamily="18" charset="2"/>
              <a:buChar char="·"/>
            </a:pPr>
            <a:r>
              <a:rPr lang="en-US" sz="2000"/>
              <a:t>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?) -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</a:p>
        </p:txBody>
      </p:sp>
    </p:spTree>
    <p:extLst>
      <p:ext uri="{BB962C8B-B14F-4D97-AF65-F5344CB8AC3E}">
        <p14:creationId xmlns:p14="http://schemas.microsoft.com/office/powerpoint/2010/main" val="206602925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612" name="Group 228"/>
          <p:cNvGraphicFramePr>
            <a:graphicFrameLocks noGrp="1"/>
          </p:cNvGraphicFramePr>
          <p:nvPr/>
        </p:nvGraphicFramePr>
        <p:xfrm>
          <a:off x="838200" y="304800"/>
          <a:ext cx="8001000" cy="5657850"/>
        </p:xfrm>
        <a:graphic>
          <a:graphicData uri="http://schemas.openxmlformats.org/drawingml/2006/table">
            <a:tbl>
              <a:tblPr/>
              <a:tblGrid>
                <a:gridCol w="3719513"/>
                <a:gridCol w="3298825"/>
                <a:gridCol w="982662"/>
              </a:tblGrid>
              <a:tr h="709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have an even number of states?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has an even number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states}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accepts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SD/D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64" name="Group 144"/>
          <p:cNvGraphicFramePr>
            <a:graphicFrameLocks noGrp="1"/>
          </p:cNvGraphicFramePr>
          <p:nvPr/>
        </p:nvGraphicFramePr>
        <p:xfrm>
          <a:off x="838200" y="533400"/>
          <a:ext cx="8077200" cy="1341438"/>
        </p:xfrm>
        <a:graphic>
          <a:graphicData uri="http://schemas.openxmlformats.org/drawingml/2006/table">
            <a:tbl>
              <a:tblPr/>
              <a:tblGrid>
                <a:gridCol w="3754438"/>
                <a:gridCol w="3332162"/>
                <a:gridCol w="990600"/>
              </a:tblGrid>
              <a:tr h="701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866" name="Group 146"/>
          <p:cNvGraphicFramePr>
            <a:graphicFrameLocks noGrp="1"/>
          </p:cNvGraphicFramePr>
          <p:nvPr/>
        </p:nvGraphicFramePr>
        <p:xfrm>
          <a:off x="838200" y="2149475"/>
          <a:ext cx="8077200" cy="3384550"/>
        </p:xfrm>
        <a:graphic>
          <a:graphicData uri="http://schemas.openxmlformats.org/drawingml/2006/table">
            <a:tbl>
              <a:tblPr/>
              <a:tblGrid>
                <a:gridCol w="3754438"/>
                <a:gridCol w="3330575"/>
                <a:gridCol w="992187"/>
              </a:tblGrid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any string?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there does not exist any string on which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halts}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its own description?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TM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does not halt on input 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minimal?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is minimal}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language 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anbn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9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Lexico. enum	</a:t>
            </a:r>
            <a:r>
              <a:rPr lang="en-US" sz="2000" baseline="30000"/>
              <a:t>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 i="1">
                <a:sym typeface="Symbol" panose="05050102010706020507" pitchFamily="18" charset="2"/>
              </a:rPr>
              <a:t>L</a:t>
            </a:r>
            <a:r>
              <a:rPr lang="en-US" sz="2000">
                <a:sym typeface="Symbol" panose="05050102010706020507" pitchFamily="18" charset="2"/>
              </a:rPr>
              <a:t> in SD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chemeClr val="tx2"/>
                </a:solidFill>
              </a:rPr>
              <a:t>Decidability of Languages That Do Not Ask Questions about Turing Machines</a:t>
            </a:r>
          </a:p>
        </p:txBody>
      </p:sp>
    </p:spTree>
    <p:extLst>
      <p:ext uri="{BB962C8B-B14F-4D97-AF65-F5344CB8AC3E}">
        <p14:creationId xmlns:p14="http://schemas.microsoft.com/office/powerpoint/2010/main" val="22977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685800" y="2286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Languages That Do Not Ask Questions About TMs</a:t>
            </a:r>
          </a:p>
        </p:txBody>
      </p:sp>
      <p:sp>
        <p:nvSpPr>
          <p:cNvPr id="34819" name="Text Box 113"/>
          <p:cNvSpPr txBox="1">
            <a:spLocks noChangeArrowheads="1"/>
          </p:cNvSpPr>
          <p:nvPr/>
        </p:nvSpPr>
        <p:spPr bwMode="auto">
          <a:xfrm>
            <a:off x="762000" y="1676400"/>
            <a:ext cx="8229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/>
              <a:t>● </a:t>
            </a:r>
            <a:r>
              <a:rPr lang="en-US" sz="2400"/>
              <a:t>Diophantine Equations, Hilbert’s 10th Problem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Post Correspondence Problem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Tiling problems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Logical theories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/>
              <a:t>● </a:t>
            </a:r>
            <a:r>
              <a:rPr lang="en-US" sz="2400"/>
              <a:t>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21996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M reaches q on some input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685800" y="815975"/>
            <a:ext cx="82454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some string on which TM </a:t>
            </a:r>
            <a:r>
              <a:rPr lang="en-US" i="1"/>
              <a:t>M</a:t>
            </a:r>
            <a:r>
              <a:rPr lang="en-US"/>
              <a:t> halts}</a:t>
            </a:r>
          </a:p>
          <a:p>
            <a:pPr eaLnBrk="1" hangingPunct="1"/>
            <a:r>
              <a:rPr lang="en-US" sz="1000"/>
              <a:t> 	</a:t>
            </a:r>
          </a:p>
          <a:p>
            <a:pPr eaLnBrk="1" hangingPunct="1"/>
            <a:r>
              <a:rPr lang="en-US"/>
              <a:t>	   			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reaches </a:t>
            </a:r>
            <a:r>
              <a:rPr lang="en-US" i="1"/>
              <a:t>q</a:t>
            </a:r>
            <a:r>
              <a:rPr lang="en-US"/>
              <a:t> on some input}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Build &lt;</a:t>
            </a:r>
            <a:r>
              <a:rPr lang="en-US" i="1"/>
              <a:t>M</a:t>
            </a:r>
            <a:r>
              <a:rPr lang="en-US"/>
              <a:t>#&gt; so that </a:t>
            </a:r>
            <a:r>
              <a:rPr lang="en-US" i="1"/>
              <a:t>M</a:t>
            </a:r>
            <a:r>
              <a:rPr lang="en-US"/>
              <a:t># is identical to </a:t>
            </a:r>
            <a:r>
              <a:rPr lang="en-US" i="1"/>
              <a:t>M</a:t>
            </a:r>
            <a:r>
              <a:rPr lang="en-US"/>
              <a:t> except that, if </a:t>
            </a:r>
            <a:r>
              <a:rPr lang="en-US" i="1"/>
              <a:t>M</a:t>
            </a:r>
            <a:r>
              <a:rPr lang="en-US"/>
              <a:t> has a transition </a:t>
            </a:r>
          </a:p>
          <a:p>
            <a:pPr eaLnBrk="1" hangingPunct="1"/>
            <a:r>
              <a:rPr lang="en-US"/>
              <a:t>            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 and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 is a halting state other than </a:t>
            </a:r>
            <a:r>
              <a:rPr lang="en-US" i="1"/>
              <a:t>h</a:t>
            </a:r>
            <a:r>
              <a:rPr lang="en-US"/>
              <a:t>, replace that  </a:t>
            </a:r>
          </a:p>
          <a:p>
            <a:pPr eaLnBrk="1" hangingPunct="1"/>
            <a:r>
              <a:rPr lang="en-US"/>
              <a:t>            transition with:</a:t>
            </a:r>
          </a:p>
          <a:p>
            <a:pPr eaLnBrk="1" hangingPunct="1"/>
            <a:r>
              <a:rPr lang="en-US"/>
              <a:t> 		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 i="1"/>
              <a:t>h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decides H</a:t>
            </a:r>
            <a:r>
              <a:rPr lang="en-US" baseline="-25000"/>
              <a:t>ANY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can be implemented as a Turing machine.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</a:t>
            </a:r>
            <a:r>
              <a:rPr lang="en-US"/>
              <a:t># will reach the halting state </a:t>
            </a:r>
            <a:r>
              <a:rPr lang="en-US" i="1"/>
              <a:t>h</a:t>
            </a:r>
            <a:r>
              <a:rPr lang="en-US"/>
              <a:t> iff </a:t>
            </a:r>
            <a:r>
              <a:rPr lang="en-US" i="1"/>
              <a:t>M</a:t>
            </a:r>
            <a:r>
              <a:rPr lang="en-US"/>
              <a:t> would reach some </a:t>
            </a:r>
          </a:p>
          <a:p>
            <a:pPr eaLnBrk="1" hangingPunct="1"/>
            <a:r>
              <a:rPr lang="en-US"/>
              <a:t>       halting state.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some string on which </a:t>
            </a:r>
            <a:r>
              <a:rPr lang="en-US" i="1"/>
              <a:t>M</a:t>
            </a:r>
            <a:r>
              <a:rPr lang="en-US"/>
              <a:t> halts.  So there is some </a:t>
            </a:r>
          </a:p>
          <a:p>
            <a:pPr eaLnBrk="1" hangingPunct="1"/>
            <a:r>
              <a:rPr lang="en-US"/>
              <a:t>           string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no string on which </a:t>
            </a:r>
            <a:r>
              <a:rPr lang="en-US" i="1"/>
              <a:t>M</a:t>
            </a:r>
            <a:r>
              <a:rPr lang="en-US"/>
              <a:t> halts.  So there is no string </a:t>
            </a:r>
          </a:p>
          <a:p>
            <a:pPr eaLnBrk="1" hangingPunct="1"/>
            <a:r>
              <a:rPr lang="en-US"/>
              <a:t>          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</a:t>
            </a:r>
            <a:r>
              <a:rPr lang="en-US" baseline="-25000"/>
              <a:t>ANY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7412" name="Line 10"/>
          <p:cNvSpPr>
            <a:spLocks noChangeShapeType="1"/>
          </p:cNvSpPr>
          <p:nvPr/>
        </p:nvSpPr>
        <p:spPr bwMode="auto">
          <a:xfrm>
            <a:off x="3657600" y="1219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2296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35000"/>
              </a:spcAft>
            </a:pPr>
            <a:r>
              <a:rPr lang="en-US" sz="2400"/>
              <a:t>  1. Given a CFL </a:t>
            </a:r>
            <a:r>
              <a:rPr lang="en-US" sz="2400" i="1"/>
              <a:t>L</a:t>
            </a:r>
            <a:r>
              <a:rPr lang="en-US" sz="2400"/>
              <a:t> and a string </a:t>
            </a:r>
            <a:r>
              <a:rPr lang="en-US" sz="2400" i="1"/>
              <a:t>s</a:t>
            </a:r>
            <a:r>
              <a:rPr lang="en-US" sz="2400"/>
              <a:t>, is </a:t>
            </a:r>
            <a:r>
              <a:rPr lang="en-US" sz="2400" i="1"/>
              <a:t>s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2.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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3.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4. Given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=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5. Given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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6.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context-free?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7.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regular?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8. Given two CFLs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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= </a:t>
            </a:r>
            <a:r>
              <a:rPr lang="en-US" sz="2400">
                <a:sym typeface="Symbol" panose="05050102010706020507" pitchFamily="18" charset="2"/>
              </a:rPr>
              <a:t></a:t>
            </a:r>
            <a:r>
              <a:rPr lang="en-US" sz="2400"/>
              <a:t>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  9. Given a CFL </a:t>
            </a:r>
            <a:r>
              <a:rPr lang="en-US" sz="2400" i="1"/>
              <a:t>L</a:t>
            </a:r>
            <a:r>
              <a:rPr lang="en-US" sz="2400"/>
              <a:t>, is </a:t>
            </a:r>
            <a:r>
              <a:rPr lang="en-US" sz="2400" i="1"/>
              <a:t>L</a:t>
            </a:r>
            <a:r>
              <a:rPr lang="en-US" sz="2400"/>
              <a:t> inherently ambiguous?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10. Given PDAs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  <a:r>
              <a:rPr lang="en-US" sz="2400"/>
              <a:t>, is </a:t>
            </a:r>
            <a:r>
              <a:rPr lang="en-US" sz="2400" i="1"/>
              <a:t>M</a:t>
            </a:r>
            <a:r>
              <a:rPr lang="en-US" sz="2400" baseline="-25000"/>
              <a:t>2</a:t>
            </a:r>
            <a:r>
              <a:rPr lang="en-US" sz="2400"/>
              <a:t> a minimization of </a:t>
            </a:r>
            <a:r>
              <a:rPr lang="en-US" sz="2400" i="1"/>
              <a:t>M</a:t>
            </a:r>
            <a:r>
              <a:rPr lang="en-US" sz="2400" baseline="-25000"/>
              <a:t>1</a:t>
            </a:r>
            <a:r>
              <a:rPr lang="en-US" sz="2400"/>
              <a:t>?  </a:t>
            </a:r>
          </a:p>
          <a:p>
            <a:pPr eaLnBrk="1" hangingPunct="1">
              <a:spcAft>
                <a:spcPct val="35000"/>
              </a:spcAft>
            </a:pPr>
            <a:r>
              <a:rPr lang="en-US" sz="2400"/>
              <a:t>11. Given a CFG </a:t>
            </a:r>
            <a:r>
              <a:rPr lang="en-US" sz="2400" i="1"/>
              <a:t>G</a:t>
            </a:r>
            <a:r>
              <a:rPr lang="en-US" sz="2400"/>
              <a:t>, is </a:t>
            </a:r>
            <a:r>
              <a:rPr lang="en-US" sz="2400" i="1"/>
              <a:t>G</a:t>
            </a:r>
            <a:r>
              <a:rPr lang="en-US" sz="2400"/>
              <a:t> ambiguous?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Context-Free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981200"/>
            <a:ext cx="2362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We examine a quick sketch of #3, glossing over a few details.</a:t>
            </a:r>
          </a:p>
        </p:txBody>
      </p:sp>
    </p:spTree>
    <p:extLst>
      <p:ext uri="{BB962C8B-B14F-4D97-AF65-F5344CB8AC3E}">
        <p14:creationId xmlns:p14="http://schemas.microsoft.com/office/powerpoint/2010/main" val="557546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8077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A </a:t>
            </a:r>
            <a:r>
              <a:rPr lang="en-US" sz="2400" b="1" i="1"/>
              <a:t>configuration</a:t>
            </a:r>
            <a:r>
              <a:rPr lang="en-US" sz="2400"/>
              <a:t> of a TM </a:t>
            </a:r>
            <a:r>
              <a:rPr lang="en-US" sz="2400" i="1"/>
              <a:t>M</a:t>
            </a:r>
            <a:r>
              <a:rPr lang="en-US" sz="2400"/>
              <a:t> is a 4 tuple:</a:t>
            </a:r>
          </a:p>
          <a:p>
            <a:pPr eaLnBrk="1" hangingPunct="1"/>
            <a:r>
              <a:rPr lang="en-US" sz="2400"/>
              <a:t>  (  </a:t>
            </a:r>
            <a:r>
              <a:rPr lang="en-US" sz="2400" i="1"/>
              <a:t>M</a:t>
            </a:r>
            <a:r>
              <a:rPr lang="en-US" sz="2400"/>
              <a:t>’s current state, </a:t>
            </a:r>
          </a:p>
          <a:p>
            <a:pPr eaLnBrk="1" hangingPunct="1"/>
            <a:r>
              <a:rPr lang="en-US" sz="2400"/>
              <a:t>     the nonblank portion of the tape before the read head, </a:t>
            </a:r>
          </a:p>
          <a:p>
            <a:pPr eaLnBrk="1" hangingPunct="1"/>
            <a:r>
              <a:rPr lang="en-US" sz="2400"/>
              <a:t>     the character under the read head, </a:t>
            </a:r>
          </a:p>
          <a:p>
            <a:pPr eaLnBrk="1" hangingPunct="1"/>
            <a:r>
              <a:rPr lang="en-US" sz="2400"/>
              <a:t>     the nonblank portion of the tape after the read head).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 </a:t>
            </a:r>
            <a:r>
              <a:rPr lang="en-US" sz="2400" b="1" i="1"/>
              <a:t>computation</a:t>
            </a:r>
            <a:r>
              <a:rPr lang="en-US" sz="2400"/>
              <a:t> of </a:t>
            </a:r>
            <a:r>
              <a:rPr lang="en-US" sz="2400" i="1"/>
              <a:t>M</a:t>
            </a:r>
            <a:r>
              <a:rPr lang="en-US" sz="2400"/>
              <a:t> is a sequence of configurations:</a:t>
            </a:r>
          </a:p>
          <a:p>
            <a:pPr eaLnBrk="1" hangingPunct="1"/>
            <a:r>
              <a:rPr lang="en-US" sz="2400"/>
              <a:t>		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, </a:t>
            </a:r>
            <a:r>
              <a:rPr lang="en-US" sz="2400" i="1"/>
              <a:t>C</a:t>
            </a:r>
            <a:r>
              <a:rPr lang="en-US" sz="2400" baseline="-25000"/>
              <a:t>1</a:t>
            </a:r>
            <a:r>
              <a:rPr lang="en-US" sz="2400"/>
              <a:t>, …, </a:t>
            </a:r>
            <a:r>
              <a:rPr lang="en-US" sz="2400" i="1"/>
              <a:t>C</a:t>
            </a:r>
            <a:r>
              <a:rPr lang="en-US" sz="2400" i="1" baseline="-25000"/>
              <a:t>n</a:t>
            </a:r>
            <a:r>
              <a:rPr lang="en-US" sz="2400"/>
              <a:t> for some </a:t>
            </a:r>
            <a:r>
              <a:rPr lang="en-US" sz="2400" i="1"/>
              <a:t>n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</a:t>
            </a:r>
            <a:r>
              <a:rPr lang="en-US" sz="2400"/>
              <a:t> 0 such that: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●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is the initial configuration of </a:t>
            </a:r>
            <a:r>
              <a:rPr lang="en-US" sz="2400" i="1"/>
              <a:t>M</a:t>
            </a:r>
            <a:r>
              <a:rPr lang="en-US" sz="2400"/>
              <a:t>, </a:t>
            </a:r>
            <a:endParaRPr lang="en-US" sz="2400" i="1"/>
          </a:p>
          <a:p>
            <a:pPr eaLnBrk="1" hangingPunct="1"/>
            <a:r>
              <a:rPr lang="en-US" sz="2400"/>
              <a:t>● </a:t>
            </a:r>
            <a:r>
              <a:rPr lang="en-US" sz="2400" i="1"/>
              <a:t>C</a:t>
            </a:r>
            <a:r>
              <a:rPr lang="en-US" sz="2400" i="1" baseline="-25000"/>
              <a:t>n</a:t>
            </a:r>
            <a:r>
              <a:rPr lang="en-US" sz="2400"/>
              <a:t> is a halting configuration of </a:t>
            </a:r>
            <a:r>
              <a:rPr lang="en-US" sz="2400" i="1"/>
              <a:t>M</a:t>
            </a:r>
            <a:r>
              <a:rPr lang="en-US" sz="2400"/>
              <a:t>, and: </a:t>
            </a:r>
            <a:endParaRPr lang="en-US" sz="2400" i="1"/>
          </a:p>
          <a:p>
            <a:pPr eaLnBrk="1" hangingPunct="1"/>
            <a:r>
              <a:rPr lang="en-US" sz="2400"/>
              <a:t>●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|-</a:t>
            </a:r>
            <a:r>
              <a:rPr lang="en-US" sz="2400" i="1" baseline="-25000"/>
              <a:t>M</a:t>
            </a:r>
            <a:r>
              <a:rPr lang="en-US" sz="2400"/>
              <a:t>  </a:t>
            </a:r>
            <a:r>
              <a:rPr lang="en-US" sz="2400" i="1"/>
              <a:t>C</a:t>
            </a:r>
            <a:r>
              <a:rPr lang="en-US" sz="2400" baseline="-25000"/>
              <a:t>1</a:t>
            </a:r>
            <a:r>
              <a:rPr lang="en-US" sz="2400"/>
              <a:t> |-</a:t>
            </a:r>
            <a:r>
              <a:rPr lang="en-US" sz="2400" i="1" baseline="-25000"/>
              <a:t>M</a:t>
            </a:r>
            <a:r>
              <a:rPr lang="en-US" sz="2400"/>
              <a:t>  </a:t>
            </a:r>
            <a:r>
              <a:rPr lang="en-US" sz="2400" i="1"/>
              <a:t>C</a:t>
            </a:r>
            <a:r>
              <a:rPr lang="en-US" sz="2400" baseline="-25000"/>
              <a:t>2</a:t>
            </a:r>
            <a:r>
              <a:rPr lang="en-US" sz="2400"/>
              <a:t> |-</a:t>
            </a:r>
            <a:r>
              <a:rPr lang="en-US" sz="2400" i="1" baseline="-25000"/>
              <a:t>M</a:t>
            </a:r>
            <a:r>
              <a:rPr lang="en-US" sz="2400"/>
              <a:t> … |-</a:t>
            </a:r>
            <a:r>
              <a:rPr lang="en-US" sz="2400" i="1" baseline="-25000"/>
              <a:t>M</a:t>
            </a:r>
            <a:r>
              <a:rPr lang="en-US" sz="2400"/>
              <a:t>  </a:t>
            </a:r>
            <a:r>
              <a:rPr lang="en-US" sz="2400" i="1"/>
              <a:t>C</a:t>
            </a:r>
            <a:r>
              <a:rPr lang="en-US" sz="2400" i="1" baseline="-25000"/>
              <a:t>n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Reduction via Computation History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622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A </a:t>
            </a:r>
            <a:r>
              <a:rPr lang="en-US" sz="2400" b="1" i="1"/>
              <a:t>computation history</a:t>
            </a:r>
            <a:r>
              <a:rPr lang="en-US" sz="2400"/>
              <a:t> encodes a computation: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(</a:t>
            </a:r>
            <a:r>
              <a:rPr lang="en-US" sz="2400" i="1"/>
              <a:t>s</a:t>
            </a:r>
            <a:r>
              <a:rPr lang="en-US" sz="2400"/>
              <a:t>,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, </a:t>
            </a:r>
            <a:r>
              <a:rPr lang="en-US" sz="2400">
                <a:latin typeface="Monotype Sorts"/>
              </a:rPr>
              <a:t>q</a:t>
            </a:r>
            <a:r>
              <a:rPr lang="en-US" sz="2400"/>
              <a:t>, </a:t>
            </a:r>
            <a:r>
              <a:rPr lang="en-US" sz="2400" i="1"/>
              <a:t>x</a:t>
            </a:r>
            <a:r>
              <a:rPr lang="en-US" sz="2400"/>
              <a:t>)(</a:t>
            </a:r>
            <a:r>
              <a:rPr lang="en-US" sz="2400" i="1"/>
              <a:t>q</a:t>
            </a:r>
            <a:r>
              <a:rPr lang="en-US" sz="2400" baseline="-25000"/>
              <a:t>1</a:t>
            </a:r>
            <a:r>
              <a:rPr lang="en-US" sz="2400"/>
              <a:t>,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 i="1"/>
              <a:t>z</a:t>
            </a:r>
            <a:r>
              <a:rPr lang="en-US" sz="2400"/>
              <a:t>)(    ….    )(    ….    )(</a:t>
            </a:r>
            <a:r>
              <a:rPr lang="en-US" sz="2400" i="1"/>
              <a:t>q</a:t>
            </a:r>
            <a:r>
              <a:rPr lang="en-US" sz="2400" i="1" baseline="-25000"/>
              <a:t>n</a:t>
            </a:r>
            <a:r>
              <a:rPr lang="en-US" sz="2400"/>
              <a:t>, </a:t>
            </a:r>
            <a:r>
              <a:rPr lang="en-US" sz="2400" i="1"/>
              <a:t>r</a:t>
            </a:r>
            <a:r>
              <a:rPr lang="en-US" sz="2400"/>
              <a:t>, </a:t>
            </a:r>
            <a:r>
              <a:rPr lang="en-US" sz="2400" i="1"/>
              <a:t>s</a:t>
            </a:r>
            <a:r>
              <a:rPr lang="en-US" sz="2400"/>
              <a:t>,</a:t>
            </a:r>
            <a:r>
              <a:rPr lang="en-US" sz="2400" i="1"/>
              <a:t> t</a:t>
            </a:r>
            <a:r>
              <a:rPr lang="en-US" sz="2400"/>
              <a:t>), </a:t>
            </a:r>
          </a:p>
          <a:p>
            <a:pPr eaLnBrk="1" hangingPunct="1"/>
            <a:r>
              <a:rPr lang="en-US" sz="2400"/>
              <a:t>		where </a:t>
            </a:r>
            <a:r>
              <a:rPr lang="en-US" sz="2400" i="1"/>
              <a:t>q</a:t>
            </a:r>
            <a:r>
              <a:rPr lang="en-US" sz="2400" i="1" baseline="-25000"/>
              <a:t>n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 i="1"/>
              <a:t>H</a:t>
            </a:r>
            <a:r>
              <a:rPr lang="en-US" sz="2400" i="1" baseline="-25000"/>
              <a:t>M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(</a:t>
            </a:r>
            <a:r>
              <a:rPr lang="en-US" sz="2400" i="1"/>
              <a:t>s</a:t>
            </a:r>
            <a:r>
              <a:rPr lang="en-US" sz="2400"/>
              <a:t>,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, </a:t>
            </a:r>
            <a:r>
              <a:rPr lang="en-US" sz="2400">
                <a:latin typeface="Monotype Sorts"/>
              </a:rPr>
              <a:t>q</a:t>
            </a:r>
            <a:r>
              <a:rPr lang="en-US" sz="2400"/>
              <a:t>, </a:t>
            </a:r>
            <a:r>
              <a:rPr lang="en-US" sz="2400" i="1"/>
              <a:t>x</a:t>
            </a:r>
            <a:r>
              <a:rPr lang="en-US" sz="2400"/>
              <a:t>) </a:t>
            </a:r>
          </a:p>
          <a:p>
            <a:pPr eaLnBrk="1" hangingPunct="1"/>
            <a:r>
              <a:rPr lang="en-US" sz="2400"/>
              <a:t>         … </a:t>
            </a:r>
          </a:p>
          <a:p>
            <a:pPr eaLnBrk="1" hangingPunct="1"/>
            <a:r>
              <a:rPr lang="en-US" sz="2400"/>
              <a:t> (</a:t>
            </a:r>
            <a:r>
              <a:rPr lang="en-US" sz="2400" i="1"/>
              <a:t>q</a:t>
            </a:r>
            <a:r>
              <a:rPr lang="en-US" sz="2400" baseline="-25000"/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aaabbbaa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bbbbccc</a:t>
            </a:r>
            <a:r>
              <a:rPr lang="en-US" sz="2400"/>
              <a:t>)</a:t>
            </a:r>
          </a:p>
          <a:p>
            <a:pPr eaLnBrk="1" hangingPunct="1"/>
            <a:r>
              <a:rPr lang="en-US" sz="2400"/>
              <a:t> (</a:t>
            </a:r>
            <a:r>
              <a:rPr lang="en-US" sz="2400" i="1"/>
              <a:t>q</a:t>
            </a:r>
            <a:r>
              <a:rPr lang="en-US" sz="2400" baseline="-25000"/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aaabbbaaa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bbbccc</a:t>
            </a:r>
            <a:r>
              <a:rPr lang="en-US" sz="2400"/>
              <a:t>)</a:t>
            </a:r>
          </a:p>
          <a:p>
            <a:pPr eaLnBrk="1" hangingPunct="1"/>
            <a:r>
              <a:rPr lang="en-US" sz="2400"/>
              <a:t>	     …</a:t>
            </a:r>
          </a:p>
          <a:p>
            <a:pPr eaLnBrk="1" hangingPunct="1"/>
            <a:endParaRPr lang="en-US" sz="240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257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9"/>
          <p:cNvSpPr txBox="1">
            <a:spLocks noChangeArrowheads="1"/>
          </p:cNvSpPr>
          <p:nvPr/>
        </p:nvSpPr>
        <p:spPr bwMode="auto">
          <a:xfrm>
            <a:off x="762000" y="838200"/>
            <a:ext cx="80772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We show that CFG</a:t>
            </a:r>
            <a:r>
              <a:rPr lang="en-US" sz="2200" baseline="-25000"/>
              <a:t>ALL</a:t>
            </a:r>
            <a:r>
              <a:rPr lang="en-US" sz="2200"/>
              <a:t> is not in D by reduction from H:</a:t>
            </a:r>
          </a:p>
          <a:p>
            <a:pPr eaLnBrk="1" hangingPunct="1"/>
            <a:endParaRPr lang="en-US" sz="2200" i="1"/>
          </a:p>
          <a:p>
            <a:pPr eaLnBrk="1" hangingPunct="1"/>
            <a:r>
              <a:rPr lang="en-US" sz="2200" i="1"/>
              <a:t>R</a:t>
            </a:r>
            <a:r>
              <a:rPr lang="en-US" sz="2200"/>
              <a:t> will build  </a:t>
            </a:r>
            <a:r>
              <a:rPr lang="en-US" sz="2200" i="1"/>
              <a:t>G</a:t>
            </a:r>
            <a:r>
              <a:rPr lang="en-US" sz="2200"/>
              <a:t> to generate the language </a:t>
            </a:r>
            <a:r>
              <a:rPr lang="en-US" sz="2200" i="1"/>
              <a:t>L</a:t>
            </a:r>
            <a:r>
              <a:rPr lang="en-US" sz="2200"/>
              <a:t># composed of: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all strings in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*,</a:t>
            </a:r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 b="1" i="1"/>
              <a:t>except</a:t>
            </a:r>
            <a:r>
              <a:rPr lang="en-US" sz="2200"/>
              <a:t> any that represent a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Then:</a:t>
            </a:r>
          </a:p>
          <a:p>
            <a:pPr eaLnBrk="1" hangingPunct="1"/>
            <a:r>
              <a:rPr lang="en-US" sz="2200">
                <a:sym typeface="Symbol" panose="05050102010706020507" pitchFamily="18" charset="2"/>
              </a:rPr>
              <a:t> </a:t>
            </a:r>
            <a:r>
              <a:rPr lang="en-US" sz="2200"/>
              <a:t>If </a:t>
            </a:r>
            <a:r>
              <a:rPr lang="en-US" sz="2200" i="1"/>
              <a:t>M</a:t>
            </a:r>
            <a:r>
              <a:rPr lang="en-US" sz="2200"/>
              <a:t> does not halt on </a:t>
            </a:r>
            <a:r>
              <a:rPr lang="en-US" sz="2200" i="1"/>
              <a:t>w</a:t>
            </a:r>
            <a:r>
              <a:rPr lang="en-US" sz="2200"/>
              <a:t>, there are no computation histories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 so </a:t>
            </a:r>
            <a:r>
              <a:rPr lang="en-US" sz="2200" i="1"/>
              <a:t>G</a:t>
            </a:r>
            <a:r>
              <a:rPr lang="en-US" sz="2200"/>
              <a:t> generates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 and </a:t>
            </a:r>
            <a:r>
              <a:rPr lang="en-US" sz="2200" i="1"/>
              <a:t>Oracle</a:t>
            </a:r>
            <a:r>
              <a:rPr lang="en-US" sz="2200"/>
              <a:t>  will accept.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If there exists a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, there will be a string that </a:t>
            </a:r>
            <a:r>
              <a:rPr lang="en-US" sz="2200" i="1"/>
              <a:t>G</a:t>
            </a:r>
            <a:r>
              <a:rPr lang="en-US" sz="2200"/>
              <a:t> will not generate; </a:t>
            </a:r>
            <a:r>
              <a:rPr lang="en-US" sz="2200" i="1"/>
              <a:t>Oracle</a:t>
            </a:r>
            <a:r>
              <a:rPr lang="en-US" sz="2200"/>
              <a:t> will reject.  </a:t>
            </a:r>
          </a:p>
          <a:p>
            <a:pPr eaLnBrk="1" hangingPunct="1"/>
            <a:endParaRPr lang="en-US" sz="2200" i="1"/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chemeClr val="tx2"/>
                </a:solidFill>
              </a:rPr>
              <a:t>CFG</a:t>
            </a:r>
            <a:r>
              <a:rPr lang="en-US" sz="2700" b="1" baseline="-25000">
                <a:solidFill>
                  <a:schemeClr val="tx2"/>
                </a:solidFill>
              </a:rPr>
              <a:t>ALL</a:t>
            </a:r>
            <a:r>
              <a:rPr lang="en-US" sz="2700" b="1">
                <a:solidFill>
                  <a:schemeClr val="tx2"/>
                </a:solidFill>
              </a:rPr>
              <a:t> = {&lt;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>
                <a:solidFill>
                  <a:schemeClr val="tx2"/>
                </a:solidFill>
              </a:rPr>
              <a:t>&gt; :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>
                <a:solidFill>
                  <a:schemeClr val="tx2"/>
                </a:solidFill>
              </a:rPr>
              <a:t> is a cfg and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>
                <a:solidFill>
                  <a:schemeClr val="tx2"/>
                </a:solidFill>
              </a:rPr>
              <a:t>) = </a:t>
            </a:r>
            <a:r>
              <a:rPr lang="en-US" sz="2700" b="1">
                <a:solidFill>
                  <a:schemeClr val="tx2"/>
                </a:solidFill>
                <a:sym typeface="Symbol" panose="05050102010706020507" pitchFamily="18" charset="2"/>
              </a:rPr>
              <a:t></a:t>
            </a:r>
            <a:r>
              <a:rPr lang="en-US" sz="2700" b="1">
                <a:solidFill>
                  <a:schemeClr val="tx2"/>
                </a:solidFill>
              </a:rPr>
              <a:t>*} is not in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699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80772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If </a:t>
            </a:r>
            <a:r>
              <a:rPr lang="en-US" sz="2200" i="1"/>
              <a:t>M</a:t>
            </a:r>
            <a:r>
              <a:rPr lang="en-US" sz="2200"/>
              <a:t> does not halt on </a:t>
            </a:r>
            <a:r>
              <a:rPr lang="en-US" sz="2200" i="1"/>
              <a:t>w</a:t>
            </a:r>
            <a:r>
              <a:rPr lang="en-US" sz="2200"/>
              <a:t>, there are no computation histories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 so </a:t>
            </a:r>
            <a:r>
              <a:rPr lang="en-US" sz="2200" i="1"/>
              <a:t>G</a:t>
            </a:r>
            <a:r>
              <a:rPr lang="en-US" sz="2200"/>
              <a:t> generates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 and </a:t>
            </a:r>
            <a:r>
              <a:rPr lang="en-US" sz="2200" i="1"/>
              <a:t>Oracle</a:t>
            </a:r>
            <a:r>
              <a:rPr lang="en-US" sz="2200"/>
              <a:t>  will accept.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>
                <a:sym typeface="Symbol" panose="05050102010706020507" pitchFamily="18" charset="2"/>
              </a:rPr>
              <a:t> </a:t>
            </a:r>
            <a:r>
              <a:rPr lang="en-US" sz="2200"/>
              <a:t>If there exists a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, there will be a string that </a:t>
            </a:r>
            <a:r>
              <a:rPr lang="en-US" sz="2200" i="1"/>
              <a:t>G</a:t>
            </a:r>
            <a:r>
              <a:rPr lang="en-US" sz="2200"/>
              <a:t> will not generate; </a:t>
            </a:r>
            <a:r>
              <a:rPr lang="en-US" sz="2200" i="1"/>
              <a:t>Oracle</a:t>
            </a:r>
            <a:r>
              <a:rPr lang="en-US" sz="2200"/>
              <a:t> will reject.  </a:t>
            </a:r>
          </a:p>
          <a:p>
            <a:pPr eaLnBrk="1" hangingPunct="1"/>
            <a:endParaRPr lang="en-US" sz="2200" i="1"/>
          </a:p>
          <a:p>
            <a:pPr eaLnBrk="1" hangingPunct="1"/>
            <a:endParaRPr lang="en-US" sz="2200" i="1"/>
          </a:p>
          <a:p>
            <a:pPr eaLnBrk="1" hangingPunct="1"/>
            <a:endParaRPr lang="en-US" sz="2200" i="1"/>
          </a:p>
          <a:p>
            <a:pPr eaLnBrk="1" hangingPunct="1"/>
            <a:r>
              <a:rPr lang="en-US" sz="2200" i="1"/>
              <a:t>Oracle</a:t>
            </a:r>
            <a:r>
              <a:rPr lang="en-US" sz="2200"/>
              <a:t> gets it backwards, so </a:t>
            </a:r>
            <a:r>
              <a:rPr lang="en-US" sz="2200" i="1"/>
              <a:t>R</a:t>
            </a:r>
            <a:r>
              <a:rPr lang="en-US" sz="2200"/>
              <a:t> must invert its response.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is easier for </a:t>
            </a:r>
            <a:r>
              <a:rPr lang="en-US" sz="2200" i="1"/>
              <a:t>R</a:t>
            </a:r>
            <a:r>
              <a:rPr lang="en-US" sz="2200"/>
              <a:t> to build a PDA than a grammar.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So </a:t>
            </a:r>
            <a:r>
              <a:rPr lang="en-US" sz="2200" i="1"/>
              <a:t>R</a:t>
            </a:r>
            <a:r>
              <a:rPr lang="en-US" sz="2200"/>
              <a:t> will first build a PDA </a:t>
            </a:r>
            <a:r>
              <a:rPr lang="en-US" sz="2200" i="1"/>
              <a:t>P</a:t>
            </a:r>
            <a:r>
              <a:rPr lang="en-US" sz="2200"/>
              <a:t>, then convert </a:t>
            </a:r>
            <a:r>
              <a:rPr lang="en-US" sz="2200" i="1"/>
              <a:t>P</a:t>
            </a:r>
            <a:r>
              <a:rPr lang="en-US" sz="2200"/>
              <a:t> to a grammar.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But:</a:t>
            </a:r>
          </a:p>
        </p:txBody>
      </p:sp>
    </p:spTree>
    <p:extLst>
      <p:ext uri="{BB962C8B-B14F-4D97-AF65-F5344CB8AC3E}">
        <p14:creationId xmlns:p14="http://schemas.microsoft.com/office/powerpoint/2010/main" val="1515302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762000" y="898525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For a string </a:t>
            </a:r>
            <a:r>
              <a:rPr lang="en-US" sz="2400" i="1"/>
              <a:t>s</a:t>
            </a:r>
            <a:r>
              <a:rPr lang="en-US" sz="2400"/>
              <a:t> to be a computation history of </a:t>
            </a:r>
            <a:r>
              <a:rPr lang="en-US" sz="2400" i="1"/>
              <a:t>M</a:t>
            </a:r>
            <a:r>
              <a:rPr lang="en-US" sz="2400"/>
              <a:t> on </a:t>
            </a:r>
            <a:r>
              <a:rPr lang="en-US" sz="2400" i="1"/>
              <a:t>w</a:t>
            </a:r>
            <a:r>
              <a:rPr lang="en-US" sz="2400"/>
              <a:t>:</a:t>
            </a:r>
          </a:p>
          <a:p>
            <a:pPr eaLnBrk="1" hangingPunct="1"/>
            <a:endParaRPr lang="en-US" sz="2400"/>
          </a:p>
          <a:p>
            <a:pPr eaLnBrk="1" hangingPunct="1">
              <a:buFontTx/>
              <a:buAutoNum type="arabicPeriod"/>
            </a:pPr>
            <a:r>
              <a:rPr lang="en-US" sz="2400"/>
              <a:t>It must be a syntactically valid computation history.</a:t>
            </a:r>
          </a:p>
          <a:p>
            <a:pPr eaLnBrk="1" hangingPunct="1">
              <a:buFontTx/>
              <a:buAutoNum type="arabicPeriod"/>
            </a:pPr>
            <a:endParaRPr lang="en-US" sz="2400" i="1"/>
          </a:p>
          <a:p>
            <a:pPr eaLnBrk="1" hangingPunct="1"/>
            <a:r>
              <a:rPr lang="en-US" sz="2400" i="1"/>
              <a:t>2. C</a:t>
            </a:r>
            <a:r>
              <a:rPr lang="en-US" sz="2400" baseline="-25000"/>
              <a:t>0</a:t>
            </a:r>
            <a:r>
              <a:rPr lang="en-US" sz="2400"/>
              <a:t> must correspond to </a:t>
            </a:r>
            <a:r>
              <a:rPr lang="en-US" sz="2400" i="1"/>
              <a:t>M</a:t>
            </a:r>
            <a:r>
              <a:rPr lang="en-US" sz="2400"/>
              <a:t> being in its start state, with </a:t>
            </a:r>
            <a:r>
              <a:rPr lang="en-US" sz="2400" i="1"/>
              <a:t>w</a:t>
            </a:r>
            <a:r>
              <a:rPr lang="en-US" sz="2400"/>
              <a:t> on the tape, and with the read head positioned just to the left of </a:t>
            </a:r>
            <a:r>
              <a:rPr lang="en-US" sz="2400" i="1"/>
              <a:t>w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3. The last configuration must be a halting configuration.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4. Each configuration after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must be derivable from the </a:t>
            </a:r>
          </a:p>
          <a:p>
            <a:pPr eaLnBrk="1" hangingPunct="1"/>
            <a:r>
              <a:rPr lang="en-US" sz="2400"/>
              <a:t>    previous one according to the rules in </a:t>
            </a:r>
            <a:r>
              <a:rPr lang="en-US" sz="2400">
                <a:sym typeface="Symbol" panose="05050102010706020507" pitchFamily="18" charset="2"/>
              </a:rPr>
              <a:t></a:t>
            </a:r>
            <a:r>
              <a:rPr lang="en-US" sz="2400" i="1" baseline="-25000"/>
              <a:t>M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 as Strings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007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62000" y="898525"/>
            <a:ext cx="807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 How to test (4), that each configuration after </a:t>
            </a:r>
            <a:r>
              <a:rPr lang="en-US" sz="2400" i="1"/>
              <a:t>C</a:t>
            </a:r>
            <a:r>
              <a:rPr lang="en-US" sz="2400" baseline="-25000"/>
              <a:t>0</a:t>
            </a:r>
            <a:r>
              <a:rPr lang="en-US" sz="2400"/>
              <a:t> must be derivable from the previous one according to the rules in </a:t>
            </a:r>
            <a:r>
              <a:rPr lang="en-US" sz="2400">
                <a:sym typeface="Symbol" panose="05050102010706020507" pitchFamily="18" charset="2"/>
              </a:rPr>
              <a:t></a:t>
            </a:r>
            <a:r>
              <a:rPr lang="en-US" sz="2400" i="1" baseline="-25000"/>
              <a:t>M</a:t>
            </a:r>
            <a:r>
              <a:rPr lang="en-US" sz="2400"/>
              <a:t>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)(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baaaa</a:t>
            </a:r>
            <a:r>
              <a:rPr lang="en-US" sz="2400"/>
              <a:t>).	  Okay.</a:t>
            </a:r>
          </a:p>
          <a:p>
            <a:pPr eaLnBrk="1" hangingPunct="1"/>
            <a:r>
              <a:rPr lang="en-US" sz="2400"/>
              <a:t>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1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aaaa</a:t>
            </a:r>
            <a:r>
              <a:rPr lang="en-US" sz="2400"/>
              <a:t>)(</a:t>
            </a:r>
            <a:r>
              <a:rPr lang="en-US" sz="2400">
                <a:latin typeface="Courier New" panose="02070309020205020404" pitchFamily="49" charset="0"/>
              </a:rPr>
              <a:t>q</a:t>
            </a:r>
            <a:r>
              <a:rPr lang="en-US" sz="2400" baseline="-25000">
                <a:latin typeface="Courier New" panose="02070309020205020404" pitchFamily="49" charset="0"/>
              </a:rPr>
              <a:t>2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, </a:t>
            </a:r>
            <a:r>
              <a:rPr lang="en-US" sz="2400">
                <a:latin typeface="Courier New" panose="02070309020205020404" pitchFamily="49" charset="0"/>
              </a:rPr>
              <a:t>bbbb</a:t>
            </a:r>
            <a:r>
              <a:rPr lang="en-US" sz="2400"/>
              <a:t>).   Not okay.</a:t>
            </a:r>
          </a:p>
          <a:p>
            <a:pPr eaLnBrk="1" hangingPunct="1"/>
            <a:endParaRPr lang="en-US" sz="2400" i="1"/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P </a:t>
            </a:r>
            <a:r>
              <a:rPr lang="en-US" sz="2400"/>
              <a:t>will have to use its stack to record the first configuration and then compare it to the second.  But what’s wrong?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Computation Histories as Strings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685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45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Write every other configuration backwards.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Let </a:t>
            </a:r>
            <a:r>
              <a:rPr lang="en-US" sz="2400" i="1"/>
              <a:t>B</a:t>
            </a:r>
            <a:r>
              <a:rPr lang="en-US" sz="2400"/>
              <a:t># be the language of computation histories of </a:t>
            </a:r>
            <a:r>
              <a:rPr lang="en-US" sz="2400" i="1"/>
              <a:t>M</a:t>
            </a:r>
            <a:r>
              <a:rPr lang="en-US" sz="2400"/>
              <a:t> except in boustrophedon form.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 i="1"/>
          </a:p>
          <a:p>
            <a:pPr eaLnBrk="1" hangingPunct="1">
              <a:buFontTx/>
              <a:buChar char="•"/>
            </a:pPr>
            <a:r>
              <a:rPr lang="en-US" sz="2400">
                <a:hlinkClick r:id="rId3"/>
              </a:rPr>
              <a:t>A boustrophedon example</a:t>
            </a:r>
            <a:endParaRPr lang="en-US" sz="2400"/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>
                <a:hlinkClick r:id="rId4"/>
              </a:rPr>
              <a:t>Generating boustrophedon text</a:t>
            </a:r>
            <a:endParaRPr lang="en-US" sz="2400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Boustrophedon Version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6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8458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 =</a:t>
            </a:r>
          </a:p>
          <a:p>
            <a:pPr eaLnBrk="1" hangingPunct="1"/>
            <a:r>
              <a:rPr lang="en-US" sz="2200"/>
              <a:t>    1. Construct &lt;</a:t>
            </a:r>
            <a:r>
              <a:rPr lang="en-US" sz="2200" i="1"/>
              <a:t>P</a:t>
            </a:r>
            <a:r>
              <a:rPr lang="en-US" sz="2200"/>
              <a:t>&gt;, where </a:t>
            </a:r>
            <a:r>
              <a:rPr lang="en-US" sz="2200" i="1"/>
              <a:t>P</a:t>
            </a:r>
            <a:r>
              <a:rPr lang="en-US" sz="2200"/>
              <a:t> accepts all strings in </a:t>
            </a:r>
            <a:r>
              <a:rPr lang="en-US" sz="2200" i="1"/>
              <a:t>B</a:t>
            </a:r>
            <a:r>
              <a:rPr lang="en-US" sz="2200"/>
              <a:t>#.</a:t>
            </a:r>
          </a:p>
          <a:p>
            <a:pPr eaLnBrk="1" hangingPunct="1"/>
            <a:r>
              <a:rPr lang="en-US" sz="2200"/>
              <a:t>    2. From </a:t>
            </a:r>
            <a:r>
              <a:rPr lang="en-US" sz="2200" i="1"/>
              <a:t>P</a:t>
            </a:r>
            <a:r>
              <a:rPr lang="en-US" sz="2200"/>
              <a:t>, construct a grammar </a:t>
            </a:r>
            <a:r>
              <a:rPr lang="en-US" sz="2200" i="1"/>
              <a:t>G</a:t>
            </a:r>
            <a:r>
              <a:rPr lang="en-US" sz="2200"/>
              <a:t> that generates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P</a:t>
            </a:r>
            <a:r>
              <a:rPr lang="en-US" sz="2200"/>
              <a:t>).</a:t>
            </a:r>
          </a:p>
          <a:p>
            <a:pPr eaLnBrk="1" hangingPunct="1"/>
            <a:r>
              <a:rPr lang="en-US" sz="2200"/>
              <a:t>    3. Return &lt;</a:t>
            </a:r>
            <a:r>
              <a:rPr lang="en-US" sz="2200" i="1"/>
              <a:t>G</a:t>
            </a:r>
            <a:r>
              <a:rPr lang="en-US" sz="2200"/>
              <a:t>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If </a:t>
            </a:r>
            <a:r>
              <a:rPr lang="en-US" sz="2200" i="1"/>
              <a:t>Oracle</a:t>
            </a:r>
            <a:r>
              <a:rPr lang="en-US" sz="2200"/>
              <a:t> exists, then </a:t>
            </a:r>
            <a:r>
              <a:rPr lang="en-US" sz="2200" i="1"/>
              <a:t>C</a:t>
            </a:r>
            <a:r>
              <a:rPr lang="en-US" sz="2200"/>
              <a:t> = </a:t>
            </a:r>
            <a:r>
              <a:rPr lang="en-US" sz="2200">
                <a:sym typeface="Symbol" panose="05050102010706020507" pitchFamily="18" charset="2"/>
              </a:rPr>
              <a:t></a:t>
            </a:r>
            <a:r>
              <a:rPr lang="en-US" sz="2200" i="1"/>
              <a:t>Oracle</a:t>
            </a:r>
            <a:r>
              <a:rPr lang="en-US" sz="2200"/>
              <a:t>(</a:t>
            </a:r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&gt;)) decides H:</a:t>
            </a:r>
            <a:endParaRPr lang="en-US" sz="2200" i="1"/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H: </a:t>
            </a:r>
            <a:r>
              <a:rPr lang="en-US" sz="2200" i="1"/>
              <a:t>M</a:t>
            </a:r>
            <a:r>
              <a:rPr lang="en-US" sz="2200"/>
              <a:t> halts on </a:t>
            </a:r>
            <a:r>
              <a:rPr lang="en-US" sz="2200" i="1"/>
              <a:t>w</a:t>
            </a:r>
            <a:r>
              <a:rPr lang="en-US" sz="2200"/>
              <a:t>.  There exists a computation  </a:t>
            </a:r>
          </a:p>
          <a:p>
            <a:pPr eaLnBrk="1" hangingPunct="1"/>
            <a:r>
              <a:rPr lang="en-US" sz="2200"/>
              <a:t>         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So there is a string that </a:t>
            </a:r>
            <a:r>
              <a:rPr lang="en-US" sz="2200" i="1"/>
              <a:t>G</a:t>
            </a:r>
            <a:r>
              <a:rPr lang="en-US" sz="2200"/>
              <a:t> does not </a:t>
            </a:r>
            <a:endParaRPr lang="en-US" sz="2200" i="1"/>
          </a:p>
          <a:p>
            <a:pPr eaLnBrk="1" hangingPunct="1"/>
            <a:r>
              <a:rPr lang="en-US" sz="2200" i="1"/>
              <a:t>         </a:t>
            </a:r>
            <a:r>
              <a:rPr lang="en-US" sz="2200"/>
              <a:t> generate. </a:t>
            </a:r>
            <a:r>
              <a:rPr lang="en-US" sz="2200" i="1"/>
              <a:t>Oracle </a:t>
            </a:r>
            <a:r>
              <a:rPr lang="en-US" sz="2200"/>
              <a:t>rejects.  </a:t>
            </a:r>
            <a:r>
              <a:rPr lang="en-US" sz="2200" i="1"/>
              <a:t>R</a:t>
            </a:r>
            <a:r>
              <a:rPr lang="en-US" sz="2200"/>
              <a:t> accepts.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</a:t>
            </a:r>
            <a:r>
              <a:rPr lang="en-US" sz="2200">
                <a:sym typeface="Symbol" panose="05050102010706020507" pitchFamily="18" charset="2"/>
              </a:rPr>
              <a:t></a:t>
            </a:r>
            <a:r>
              <a:rPr lang="en-US" sz="2200"/>
              <a:t> H: </a:t>
            </a:r>
            <a:r>
              <a:rPr lang="en-US" sz="2200" i="1"/>
              <a:t>M</a:t>
            </a:r>
            <a:r>
              <a:rPr lang="en-US" sz="2200"/>
              <a:t> does not halt on </a:t>
            </a:r>
            <a:r>
              <a:rPr lang="en-US" sz="2200">
                <a:sym typeface="Symbol" panose="05050102010706020507" pitchFamily="18" charset="2"/>
              </a:rPr>
              <a:t></a:t>
            </a:r>
            <a:r>
              <a:rPr lang="en-US" sz="2200"/>
              <a:t>, so there exists no </a:t>
            </a:r>
          </a:p>
          <a:p>
            <a:pPr eaLnBrk="1" hangingPunct="1"/>
            <a:r>
              <a:rPr lang="en-US" sz="2200"/>
              <a:t>          computation history of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</a:t>
            </a:r>
            <a:r>
              <a:rPr lang="en-US" sz="2200"/>
              <a:t>.  </a:t>
            </a:r>
            <a:r>
              <a:rPr lang="en-US" sz="2200" i="1"/>
              <a:t>G</a:t>
            </a:r>
            <a:r>
              <a:rPr lang="en-US" sz="2200"/>
              <a:t> generates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*.  </a:t>
            </a:r>
            <a:r>
              <a:rPr lang="en-US" sz="2200" i="1"/>
              <a:t>Oracle</a:t>
            </a:r>
          </a:p>
          <a:p>
            <a:pPr eaLnBrk="1" hangingPunct="1"/>
            <a:r>
              <a:rPr lang="en-US" sz="2200" i="1"/>
              <a:t>	      </a:t>
            </a:r>
            <a:r>
              <a:rPr lang="en-US" sz="2200"/>
              <a:t>accepts.  </a:t>
            </a:r>
            <a:r>
              <a:rPr lang="en-US" sz="2200" i="1"/>
              <a:t>R</a:t>
            </a:r>
            <a:r>
              <a:rPr lang="en-US" sz="2200"/>
              <a:t> rejects.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no machine to decide H can exist, so neither does </a:t>
            </a:r>
            <a:r>
              <a:rPr lang="en-US" sz="2200" i="1"/>
              <a:t>Oracle</a:t>
            </a:r>
            <a:r>
              <a:rPr lang="en-US" sz="2200"/>
              <a:t>.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Boustrophedon Version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3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chemeClr val="tx2"/>
                </a:solidFill>
              </a:rPr>
              <a:t>GG</a:t>
            </a:r>
            <a:r>
              <a:rPr lang="en-US" sz="2700" b="1" baseline="-25000">
                <a:solidFill>
                  <a:schemeClr val="tx2"/>
                </a:solidFill>
              </a:rPr>
              <a:t>= </a:t>
            </a:r>
            <a:r>
              <a:rPr lang="en-US" sz="2700" b="1">
                <a:solidFill>
                  <a:schemeClr val="tx2"/>
                </a:solidFill>
              </a:rPr>
              <a:t>= {&lt;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,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&gt; :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 and 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 are cfgs,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1</a:t>
            </a:r>
            <a:r>
              <a:rPr lang="en-US" sz="2700" b="1">
                <a:solidFill>
                  <a:schemeClr val="tx2"/>
                </a:solidFill>
              </a:rPr>
              <a:t>) = </a:t>
            </a:r>
            <a:r>
              <a:rPr lang="en-US" sz="2700" b="1" i="1">
                <a:solidFill>
                  <a:schemeClr val="tx2"/>
                </a:solidFill>
              </a:rPr>
              <a:t>L</a:t>
            </a:r>
            <a:r>
              <a:rPr lang="en-US" sz="2700" b="1">
                <a:solidFill>
                  <a:schemeClr val="tx2"/>
                </a:solidFill>
              </a:rPr>
              <a:t>(</a:t>
            </a:r>
            <a:r>
              <a:rPr lang="en-US" sz="2700" b="1" i="1">
                <a:solidFill>
                  <a:schemeClr val="tx2"/>
                </a:solidFill>
              </a:rPr>
              <a:t>G</a:t>
            </a:r>
            <a:r>
              <a:rPr lang="en-US" sz="2700" b="1" baseline="-25000">
                <a:solidFill>
                  <a:schemeClr val="tx2"/>
                </a:solidFill>
              </a:rPr>
              <a:t>2</a:t>
            </a:r>
            <a:r>
              <a:rPr lang="en-US" sz="2700" b="1">
                <a:solidFill>
                  <a:schemeClr val="tx2"/>
                </a:solidFill>
              </a:rPr>
              <a:t>)}</a:t>
            </a:r>
            <a:r>
              <a:rPr lang="en-US" sz="27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59" name="Text Box 12"/>
          <p:cNvSpPr txBox="1">
            <a:spLocks noChangeArrowheads="1"/>
          </p:cNvSpPr>
          <p:nvPr/>
        </p:nvSpPr>
        <p:spPr bwMode="auto">
          <a:xfrm>
            <a:off x="838200" y="762000"/>
            <a:ext cx="80168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Proof by reduction from: 	CFG</a:t>
            </a:r>
            <a:r>
              <a:rPr lang="en-US" sz="2200" baseline="-25000"/>
              <a:t>ALL</a:t>
            </a:r>
            <a:r>
              <a:rPr lang="en-US" sz="2200"/>
              <a:t> = {&lt;</a:t>
            </a:r>
            <a:r>
              <a:rPr lang="en-US" sz="2200" i="1"/>
              <a:t>G</a:t>
            </a:r>
            <a:r>
              <a:rPr lang="en-US" sz="2200"/>
              <a:t>&gt; :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G</a:t>
            </a:r>
            <a:r>
              <a:rPr lang="en-US" sz="2200"/>
              <a:t>) = </a:t>
            </a:r>
            <a:r>
              <a:rPr lang="en-US" sz="2200">
                <a:sym typeface="Symbol" panose="05050102010706020507" pitchFamily="18" charset="2"/>
              </a:rPr>
              <a:t></a:t>
            </a:r>
            <a:r>
              <a:rPr lang="en-US" sz="2200"/>
              <a:t>*}: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 i="1"/>
              <a:t>R</a:t>
            </a:r>
            <a:r>
              <a:rPr lang="en-US" sz="2200"/>
              <a:t> is a reduction from CFG</a:t>
            </a:r>
            <a:r>
              <a:rPr lang="en-US" sz="2200" baseline="-25000"/>
              <a:t>ALL</a:t>
            </a:r>
            <a:r>
              <a:rPr lang="en-US" sz="2200"/>
              <a:t> to GG</a:t>
            </a:r>
            <a:r>
              <a:rPr lang="en-US" sz="2200" baseline="-25000"/>
              <a:t>=</a:t>
            </a:r>
            <a:r>
              <a:rPr lang="en-US" sz="2200"/>
              <a:t> defined as follows:</a:t>
            </a:r>
          </a:p>
          <a:p>
            <a:pPr eaLnBrk="1" hangingPunct="1"/>
            <a:r>
              <a:rPr lang="en-US" sz="2200" i="1"/>
              <a:t>    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&gt;) = </a:t>
            </a:r>
          </a:p>
          <a:p>
            <a:pPr eaLnBrk="1" hangingPunct="1"/>
            <a:r>
              <a:rPr lang="en-US" sz="2200"/>
              <a:t>        1. Construct the description &lt;</a:t>
            </a:r>
            <a:r>
              <a:rPr lang="en-US" sz="2200" i="1"/>
              <a:t>G</a:t>
            </a:r>
            <a:r>
              <a:rPr lang="en-US" sz="2200"/>
              <a:t>#&gt; of a new grammar </a:t>
            </a:r>
            <a:r>
              <a:rPr lang="en-US" sz="2200" i="1"/>
              <a:t>G</a:t>
            </a:r>
            <a:r>
              <a:rPr lang="en-US" sz="2200"/>
              <a:t># </a:t>
            </a:r>
          </a:p>
          <a:p>
            <a:pPr eaLnBrk="1" hangingPunct="1"/>
            <a:r>
              <a:rPr lang="en-US" sz="2200"/>
              <a:t>		that  generates </a:t>
            </a:r>
            <a:r>
              <a:rPr lang="en-US" sz="2200">
                <a:sym typeface="Symbol" panose="05050102010706020507" pitchFamily="18" charset="2"/>
              </a:rPr>
              <a:t></a:t>
            </a:r>
            <a:r>
              <a:rPr lang="en-US" sz="2200"/>
              <a:t>*.</a:t>
            </a:r>
          </a:p>
          <a:p>
            <a:pPr eaLnBrk="1" hangingPunct="1"/>
            <a:r>
              <a:rPr lang="en-US" sz="2200"/>
              <a:t>        2. Return &lt;</a:t>
            </a:r>
            <a:r>
              <a:rPr lang="en-US" sz="2200" i="1"/>
              <a:t>G</a:t>
            </a:r>
            <a:r>
              <a:rPr lang="en-US" sz="2200"/>
              <a:t>#, </a:t>
            </a:r>
            <a:r>
              <a:rPr lang="en-US" sz="2200" i="1"/>
              <a:t>G</a:t>
            </a:r>
            <a:r>
              <a:rPr lang="en-US" sz="2200"/>
              <a:t>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If </a:t>
            </a:r>
            <a:r>
              <a:rPr lang="en-US" sz="2200" i="1"/>
              <a:t>Oracle</a:t>
            </a:r>
            <a:r>
              <a:rPr lang="en-US" sz="2200"/>
              <a:t> exists, then </a:t>
            </a:r>
            <a:r>
              <a:rPr lang="en-US" sz="2200" i="1"/>
              <a:t>C = Oracle</a:t>
            </a:r>
            <a:r>
              <a:rPr lang="en-US" sz="2200"/>
              <a:t>(</a:t>
            </a:r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&gt;)) decides CFG</a:t>
            </a:r>
            <a:r>
              <a:rPr lang="en-US" sz="2200" baseline="-25000"/>
              <a:t>ALL</a:t>
            </a:r>
            <a:r>
              <a:rPr lang="en-US" sz="2200"/>
              <a:t>:</a:t>
            </a:r>
            <a:endParaRPr lang="en-US" sz="2200" i="1"/>
          </a:p>
          <a:p>
            <a:pPr eaLnBrk="1" hangingPunct="1"/>
            <a:r>
              <a:rPr lang="en-US" sz="2200"/>
              <a:t>     ● </a:t>
            </a:r>
            <a:r>
              <a:rPr lang="en-US" sz="2200" i="1"/>
              <a:t>R</a:t>
            </a:r>
            <a:r>
              <a:rPr lang="en-US" sz="2200"/>
              <a:t> is correct: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G</a:t>
            </a:r>
            <a:r>
              <a:rPr lang="en-US" sz="2200"/>
              <a:t> &gt;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CFG</a:t>
            </a:r>
            <a:r>
              <a:rPr lang="en-US" sz="2200" baseline="-25000"/>
              <a:t>ALL</a:t>
            </a:r>
            <a:r>
              <a:rPr lang="en-US" sz="2200"/>
              <a:t>: </a:t>
            </a:r>
            <a:r>
              <a:rPr lang="en-US" sz="2200" i="1"/>
              <a:t>G</a:t>
            </a:r>
            <a:r>
              <a:rPr lang="en-US" sz="2200"/>
              <a:t> is equivalent to </a:t>
            </a:r>
            <a:r>
              <a:rPr lang="en-US" sz="2200" i="1"/>
              <a:t>G</a:t>
            </a:r>
            <a:r>
              <a:rPr lang="en-US" sz="2200"/>
              <a:t>#, which generates </a:t>
            </a:r>
          </a:p>
          <a:p>
            <a:pPr eaLnBrk="1" hangingPunct="1"/>
            <a:r>
              <a:rPr lang="en-US" sz="2200"/>
              <a:t>           everything.  </a:t>
            </a:r>
            <a:r>
              <a:rPr lang="en-US" sz="2200" i="1"/>
              <a:t>Oracle</a:t>
            </a:r>
            <a:r>
              <a:rPr lang="en-US" sz="2200"/>
              <a:t> accepts.</a:t>
            </a:r>
          </a:p>
          <a:p>
            <a:pPr eaLnBrk="1" hangingPunct="1"/>
            <a:r>
              <a:rPr lang="en-US" sz="2200"/>
              <a:t>        ● &lt;</a:t>
            </a:r>
            <a:r>
              <a:rPr lang="en-US" sz="2200" i="1"/>
              <a:t>G</a:t>
            </a:r>
            <a:r>
              <a:rPr lang="en-US" sz="2200"/>
              <a:t> &gt; </a:t>
            </a:r>
            <a:r>
              <a:rPr lang="en-US" sz="2200">
                <a:sym typeface="Symbol" panose="05050102010706020507" pitchFamily="18" charset="2"/>
              </a:rPr>
              <a:t></a:t>
            </a:r>
            <a:r>
              <a:rPr lang="en-US" sz="2200"/>
              <a:t> CFG</a:t>
            </a:r>
            <a:r>
              <a:rPr lang="en-US" sz="2200" baseline="-25000"/>
              <a:t>ALL</a:t>
            </a:r>
            <a:r>
              <a:rPr lang="en-US" sz="2200"/>
              <a:t>: </a:t>
            </a:r>
            <a:r>
              <a:rPr lang="en-US" sz="2200" i="1"/>
              <a:t>G</a:t>
            </a:r>
            <a:r>
              <a:rPr lang="en-US" sz="2200"/>
              <a:t> is not equivalent to </a:t>
            </a:r>
            <a:r>
              <a:rPr lang="en-US" sz="2200" i="1"/>
              <a:t>G</a:t>
            </a:r>
            <a:r>
              <a:rPr lang="en-US" sz="2200"/>
              <a:t>#, which</a:t>
            </a:r>
          </a:p>
          <a:p>
            <a:pPr eaLnBrk="1" hangingPunct="1"/>
            <a:r>
              <a:rPr lang="en-US" sz="2200"/>
              <a:t>		generates  everything.  </a:t>
            </a:r>
            <a:r>
              <a:rPr lang="en-US" sz="2200" i="1"/>
              <a:t>Oracle</a:t>
            </a:r>
            <a:r>
              <a:rPr lang="en-US" sz="2200"/>
              <a:t>  rejects.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no machine to decide CFG</a:t>
            </a:r>
            <a:r>
              <a:rPr lang="en-US" sz="2200" baseline="-25000"/>
              <a:t>ALL</a:t>
            </a:r>
            <a:r>
              <a:rPr lang="en-US" sz="2200"/>
              <a:t> can exist, so neither does </a:t>
            </a:r>
            <a:r>
              <a:rPr lang="en-US" sz="2200" i="1"/>
              <a:t>Oracle</a:t>
            </a:r>
            <a:r>
              <a:rPr lang="en-US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3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Road with a purpose: obtainSelf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From Section 25.3:</a:t>
            </a:r>
          </a:p>
          <a:p>
            <a:pPr>
              <a:buFontTx/>
              <a:buNone/>
            </a:pPr>
            <a:r>
              <a:rPr lang="en-US" sz="2400" dirty="0" smtClean="0"/>
              <a:t>In section 25.3, the author proves the existence of a very useful computable function: </a:t>
            </a:r>
            <a:r>
              <a:rPr lang="en-US" sz="2400" b="1" i="1" dirty="0" smtClean="0"/>
              <a:t>obtainSelf</a:t>
            </a:r>
            <a:r>
              <a:rPr lang="en-US" sz="2400" dirty="0" smtClean="0"/>
              <a:t>. When called as a subroutine by any Turing machine M, </a:t>
            </a:r>
            <a:r>
              <a:rPr lang="en-US" sz="2400" i="1" dirty="0" smtClean="0"/>
              <a:t>obtainSelf</a:t>
            </a:r>
            <a:r>
              <a:rPr lang="en-US" sz="2400" dirty="0" smtClean="0"/>
              <a:t> writes &lt;M&gt; onto M's tape.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Related to </a:t>
            </a:r>
            <a:r>
              <a:rPr lang="en-US" sz="2400" b="1" i="1" dirty="0" err="1" smtClean="0"/>
              <a:t>quines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 err="1"/>
              <a:t>quine</a:t>
            </a:r>
            <a:r>
              <a:rPr lang="en-US" sz="2400" dirty="0"/>
              <a:t> is a computer program which takes no input and produces a copy of its own source code as its only output</a:t>
            </a:r>
            <a:r>
              <a:rPr lang="en-US" sz="2400" dirty="0" smtClean="0"/>
              <a:t>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1800" dirty="0"/>
              <a:t>Definition is from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://en.wikipedia.org/wiki/Quine_(computing</a:t>
            </a:r>
            <a:r>
              <a:rPr lang="en-US" sz="1800" dirty="0" smtClean="0">
                <a:hlinkClick r:id="rId3"/>
              </a:rPr>
              <a:t>)</a:t>
            </a:r>
            <a:r>
              <a:rPr lang="en-US" sz="1800" dirty="0" smtClean="0"/>
              <a:t>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05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r>
              <a:rPr lang="pt-B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main(){char q=34, n=10,*a="main() {char q=34,n=10,*a=%c%s%c; printf(a,q,a,q,n);}%c";printf(a,q,a,q,n);}</a:t>
            </a:r>
            <a:br>
              <a:rPr lang="pt-B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((lambda (x)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x)))</a:t>
            </a:r>
            <a:b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(lambda (x)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(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fr-FR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quote</a:t>
            </a:r>
            <a: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x)))))</a:t>
            </a:r>
            <a:br>
              <a:rPr lang="fr-FR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dirty="0" err="1" smtClean="0">
                <a:cs typeface="Courier New" panose="02070309020205020404" pitchFamily="49" charset="0"/>
              </a:rPr>
              <a:t>Quine's</a:t>
            </a:r>
            <a:r>
              <a:rPr lang="fr-FR" sz="2200" dirty="0" smtClean="0">
                <a:cs typeface="Courier New" panose="02070309020205020404" pitchFamily="49" charset="0"/>
              </a:rPr>
              <a:t> </a:t>
            </a:r>
            <a:r>
              <a:rPr lang="fr-FR" sz="2200" dirty="0" err="1" smtClean="0">
                <a:cs typeface="Courier New" panose="02070309020205020404" pitchFamily="49" charset="0"/>
              </a:rPr>
              <a:t>paradox</a:t>
            </a:r>
            <a:r>
              <a:rPr lang="fr-FR" sz="2200" dirty="0" smtClean="0">
                <a:cs typeface="Courier New" panose="02070309020205020404" pitchFamily="49" charset="0"/>
              </a:rPr>
              <a:t> and a </a:t>
            </a:r>
            <a:r>
              <a:rPr lang="fr-FR" sz="2200" dirty="0" err="1" smtClean="0">
                <a:cs typeface="Courier New" panose="02070309020205020404" pitchFamily="49" charset="0"/>
              </a:rPr>
              <a:t>related</a:t>
            </a:r>
            <a:r>
              <a:rPr lang="fr-FR" sz="2200" dirty="0" smtClean="0">
                <a:cs typeface="Courier New" panose="02070309020205020404" pitchFamily="49" charset="0"/>
              </a:rPr>
              <a:t> sentence:</a:t>
            </a:r>
            <a:br>
              <a:rPr lang="fr-FR" sz="2200" dirty="0" smtClean="0">
                <a:cs typeface="Courier New" panose="02070309020205020404" pitchFamily="49" charset="0"/>
              </a:rPr>
            </a:br>
            <a:r>
              <a:rPr lang="fr-FR" sz="2200" dirty="0" smtClean="0">
                <a:cs typeface="Courier New" panose="02070309020205020404" pitchFamily="49" charset="0"/>
              </a:rPr>
              <a:t/>
            </a:r>
            <a:br>
              <a:rPr lang="fr-FR" sz="2200" dirty="0" smtClean="0">
                <a:cs typeface="Courier New" panose="02070309020205020404" pitchFamily="49" charset="0"/>
              </a:rPr>
            </a:br>
            <a:r>
              <a:rPr lang="en-US" sz="2400" dirty="0" smtClean="0"/>
              <a:t>"Yields falsehood when preceded by its quotation" yields falsehood when preceded by its quotation.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"quoted and followed by itself is a </a:t>
            </a:r>
            <a:r>
              <a:rPr lang="en-US" sz="2400" dirty="0" err="1" smtClean="0"/>
              <a:t>quine</a:t>
            </a:r>
            <a:r>
              <a:rPr lang="en-US" sz="2400" dirty="0" smtClean="0"/>
              <a:t>." quoted and followed by itself is a </a:t>
            </a:r>
            <a:r>
              <a:rPr lang="en-US" sz="2400" dirty="0" err="1" smtClean="0"/>
              <a:t>quine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2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000"/>
              <a:t>There is an uncountable number of non-SD languages, but only a</a:t>
            </a:r>
          </a:p>
          <a:p>
            <a:pPr algn="just" eaLnBrk="1" hangingPunct="1"/>
            <a:r>
              <a:rPr lang="en-US" sz="2000"/>
              <a:t>countably infinite number of TM’s (hence SD languages).  </a:t>
            </a:r>
            <a:r>
              <a:rPr lang="en-US" sz="2000">
                <a:sym typeface="Symbol" panose="05050102010706020507" pitchFamily="18" charset="2"/>
              </a:rPr>
              <a:t></a:t>
            </a:r>
            <a:r>
              <a:rPr lang="en-US" sz="2000"/>
              <a:t>The class</a:t>
            </a:r>
          </a:p>
          <a:p>
            <a:pPr algn="just" eaLnBrk="1" hangingPunct="1"/>
            <a:r>
              <a:rPr lang="en-US" sz="2000"/>
              <a:t>of non-SD languages is </a:t>
            </a:r>
            <a:r>
              <a:rPr lang="en-US" sz="2000" u="sng"/>
              <a:t>much</a:t>
            </a:r>
            <a:r>
              <a:rPr lang="en-US" sz="2000"/>
              <a:t> bigger than that of SD languages!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4820" name="Picture 8" descr="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4724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/>
            <a:r>
              <a:rPr lang="en-US" sz="2400" b="1" dirty="0"/>
              <a:t>Intuition: </a:t>
            </a:r>
            <a:r>
              <a:rPr lang="en-US" sz="2400" dirty="0"/>
              <a:t>Non-SD languages usually involve either infinite</a:t>
            </a:r>
          </a:p>
          <a:p>
            <a:pPr marL="0" indent="0" eaLnBrk="1" hangingPunct="1"/>
            <a:r>
              <a:rPr lang="en-US" sz="2400" dirty="0"/>
              <a:t>search (where testing each potential member could loop forever</a:t>
            </a:r>
            <a:r>
              <a:rPr lang="en-US" sz="2400" dirty="0" smtClean="0"/>
              <a:t>), </a:t>
            </a:r>
            <a:r>
              <a:rPr lang="en-US" sz="2400" dirty="0"/>
              <a:t>or determining whether </a:t>
            </a:r>
            <a:r>
              <a:rPr lang="en-US" sz="2400" dirty="0" smtClean="0"/>
              <a:t>a </a:t>
            </a:r>
            <a:r>
              <a:rPr lang="en-US" sz="2400" dirty="0"/>
              <a:t>TM will infinite loop.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Examples:</a:t>
            </a:r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</a:t>
            </a:r>
            <a:r>
              <a:rPr lang="en-US" sz="2400" dirty="0"/>
              <a:t>H = {&lt;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does </a:t>
            </a:r>
            <a:r>
              <a:rPr lang="en-US" sz="2400" i="1" dirty="0"/>
              <a:t>not</a:t>
            </a:r>
            <a:r>
              <a:rPr lang="en-US" sz="2400" dirty="0"/>
              <a:t> halt on </a:t>
            </a:r>
            <a:r>
              <a:rPr lang="en-US" sz="2400" i="1" dirty="0"/>
              <a:t>w</a:t>
            </a:r>
            <a:r>
              <a:rPr lang="en-US" sz="2400" dirty="0"/>
              <a:t>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*}.  </a:t>
            </a:r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/>
              <a:t>{&lt;</a:t>
            </a:r>
            <a:r>
              <a:rPr lang="en-US" sz="2400" i="1" dirty="0"/>
              <a:t>M</a:t>
            </a:r>
            <a:r>
              <a:rPr lang="en-US" sz="2400" dirty="0"/>
              <a:t>&gt; : TM </a:t>
            </a:r>
            <a:r>
              <a:rPr lang="en-US" sz="2400" i="1" dirty="0"/>
              <a:t>M</a:t>
            </a:r>
            <a:r>
              <a:rPr lang="en-US" sz="2400" dirty="0"/>
              <a:t> halts on nothing}.  </a:t>
            </a:r>
          </a:p>
          <a:p>
            <a:pPr eaLnBrk="1" hangingPunct="1"/>
            <a:endParaRPr lang="en-US" sz="2400" b="1" dirty="0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 </a:t>
            </a:r>
          </a:p>
        </p:txBody>
      </p:sp>
    </p:spTree>
    <p:extLst>
      <p:ext uri="{BB962C8B-B14F-4D97-AF65-F5344CB8AC3E}">
        <p14:creationId xmlns:p14="http://schemas.microsoft.com/office/powerpoint/2010/main" val="24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    ● Contradiction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    ● </a:t>
            </a:r>
            <a:r>
              <a:rPr lang="en-US" sz="2400" i="1" dirty="0"/>
              <a:t>L</a:t>
            </a:r>
            <a:r>
              <a:rPr lang="en-US" sz="2400" dirty="0"/>
              <a:t> is the complement of an SD/D Language.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● Reduction from a known non-SD language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Proving 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13917</TotalTime>
  <Words>3378</Words>
  <Application>Microsoft Office PowerPoint</Application>
  <PresentationFormat>On-screen Show (4:3)</PresentationFormat>
  <Paragraphs>726</Paragraphs>
  <Slides>49</Slides>
  <Notes>49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Symbol</vt:lpstr>
      <vt:lpstr>Arial</vt:lpstr>
      <vt:lpstr>Monotype Sorts</vt:lpstr>
      <vt:lpstr>Times New Roman</vt:lpstr>
      <vt:lpstr>Courier New</vt:lpstr>
      <vt:lpstr>Default Design</vt:lpstr>
      <vt:lpstr>PowerPoint Presentation</vt:lpstr>
      <vt:lpstr>Your Questions?</vt:lpstr>
      <vt:lpstr>PowerPoint Presentation</vt:lpstr>
      <vt:lpstr>PowerPoint Presentation</vt:lpstr>
      <vt:lpstr>Side Road with a purpose: obtainSelf</vt:lpstr>
      <vt:lpstr>Some quines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{&lt;M, w&gt;: M is a Deciding TM and Rejects w}</vt:lpstr>
      <vt:lpstr>{&lt;M, w&gt;: M is a Deciding TM and Rejects w}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649</cp:revision>
  <cp:lastPrinted>2014-02-18T14:44:54Z</cp:lastPrinted>
  <dcterms:created xsi:type="dcterms:W3CDTF">2007-01-18T00:38:26Z</dcterms:created>
  <dcterms:modified xsi:type="dcterms:W3CDTF">2014-02-18T14:45:56Z</dcterms:modified>
</cp:coreProperties>
</file>