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63" r:id="rId3"/>
    <p:sldId id="553" r:id="rId4"/>
    <p:sldId id="554" r:id="rId5"/>
    <p:sldId id="555" r:id="rId6"/>
    <p:sldId id="563" r:id="rId7"/>
    <p:sldId id="564" r:id="rId8"/>
    <p:sldId id="565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73" r:id="rId17"/>
    <p:sldId id="574" r:id="rId18"/>
    <p:sldId id="575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</p:sldIdLst>
  <p:sldSz cx="9144000" cy="6858000" type="screen4x3"/>
  <p:notesSz cx="7315200" cy="9601200"/>
  <p:embeddedFontLst>
    <p:embeddedFont>
      <p:font typeface="Monotype Sorts" panose="05000000000000000000" charset="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83763" autoAdjust="0"/>
  </p:normalViewPr>
  <p:slideViewPr>
    <p:cSldViewPr>
      <p:cViewPr varScale="1">
        <p:scale>
          <a:sx n="74" d="100"/>
          <a:sy n="74" d="100"/>
        </p:scale>
        <p:origin x="3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2"/>
            <a:ext cx="3170582" cy="47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61" tIns="49133" rIns="98261" bIns="4913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30" y="2"/>
            <a:ext cx="3168927" cy="47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61" tIns="49133" rIns="98261" bIns="4913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9119174"/>
            <a:ext cx="3170582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61" tIns="49133" rIns="98261" bIns="4913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30" y="9119174"/>
            <a:ext cx="3168927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61" tIns="49133" rIns="98261" bIns="4913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3170582" cy="478750"/>
          </a:xfrm>
          <a:prstGeom prst="rect">
            <a:avLst/>
          </a:prstGeom>
        </p:spPr>
        <p:txBody>
          <a:bodyPr vert="horz" lIns="98261" tIns="49133" rIns="98261" bIns="49133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630" y="2"/>
            <a:ext cx="3168927" cy="478750"/>
          </a:xfrm>
          <a:prstGeom prst="rect">
            <a:avLst/>
          </a:prstGeom>
        </p:spPr>
        <p:txBody>
          <a:bodyPr vert="horz" lIns="98261" tIns="49133" rIns="98261" bIns="49133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2313"/>
            <a:ext cx="4805362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261" tIns="49133" rIns="98261" bIns="4913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8" y="4561231"/>
            <a:ext cx="5850835" cy="4318572"/>
          </a:xfrm>
          <a:prstGeom prst="rect">
            <a:avLst/>
          </a:prstGeom>
        </p:spPr>
        <p:txBody>
          <a:bodyPr vert="horz" lIns="98261" tIns="49133" rIns="98261" bIns="4913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119174"/>
            <a:ext cx="3170582" cy="480390"/>
          </a:xfrm>
          <a:prstGeom prst="rect">
            <a:avLst/>
          </a:prstGeom>
        </p:spPr>
        <p:txBody>
          <a:bodyPr vert="horz" lIns="98261" tIns="49133" rIns="98261" bIns="49133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630" y="9119174"/>
            <a:ext cx="3168927" cy="480390"/>
          </a:xfrm>
          <a:prstGeom prst="rect">
            <a:avLst/>
          </a:prstGeom>
        </p:spPr>
        <p:txBody>
          <a:bodyPr vert="horz" lIns="98261" tIns="49133" rIns="98261" bIns="49133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1A5B09-0952-4457-8B9F-315D8D3F4241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8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CD9B06-00D4-452A-B55E-6B655A7E0024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D69DF7-9234-4FB4-B821-C2E5732DCC7D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3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031141-2442-47DB-9131-BB89DFEF1805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5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472435-C9F7-48E5-B05D-0F47A46467F3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29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9E6454-11DA-45E9-AC8A-A8CF8B866DE9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25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CA5A45-4AC8-4564-A597-2396E48C837D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3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5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B7F75F-47EC-4B3D-A8F0-2B7C943FBDEE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37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0243A0-6ECE-465C-AC26-9E513A34A714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5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2758" indent="-304736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41576" indent="-243788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7857" indent="-243788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37624" indent="-243788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39128" indent="-243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0635" indent="-243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42140" indent="-243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43645" indent="-2437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B90A42-823D-4C6A-826E-B644087909B4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6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79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23-24</a:t>
            </a:r>
            <a:r>
              <a:rPr lang="en-US" baseline="0" dirty="0" smtClean="0"/>
              <a:t> were originally hidden, intended to be done on the whiteboard, but we were out of time, so I </a:t>
            </a:r>
            <a:r>
              <a:rPr lang="en-US" baseline="0" dirty="0" err="1" smtClean="0"/>
              <a:t>unhid</a:t>
            </a:r>
            <a:r>
              <a:rPr lang="en-US" baseline="0" dirty="0" smtClean="0"/>
              <a:t> them and showed them quickly.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6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5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3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F4000A-5F40-4FAC-80D6-4FF14CBD9DD9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2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will prove some of these (most are done in the book)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04751-EE48-408B-B537-B050A8D95F59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5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85E7A-1B5F-4544-BEFD-A433131819E0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5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550694-4BE3-4B2A-A148-93AB9F3FA9CC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9AF982-616E-449C-BD2A-5860F6E54127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5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F69457-FB3C-441E-B260-1F55540971E9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93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BF1FF6-ED51-411C-B8F1-4A8CC4DDA4BA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 will transform any input of the form &lt;M, w&gt; into a new string, &lt;M#&gt;, suitable for input to </a:t>
            </a:r>
            <a:r>
              <a:rPr lang="en-US" i="1" dirty="0" smtClean="0"/>
              <a:t>Oracle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We build a new TM M# such that M# halts on </a:t>
            </a:r>
            <a:r>
              <a:rPr lang="en-US" dirty="0" smtClean="0">
                <a:sym typeface="Symbol" panose="05050102010706020507" pitchFamily="18" charset="2"/>
              </a:rPr>
              <a:t> iff M halts on w.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To simplify the construction, we make M# ignore its own input, so it either always halts or never halts.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So M# erases its tape, writes w on the tape, moves the tape head left, then acts like M on w.</a:t>
            </a: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910564-F426-4F8D-97D9-0A52E46BB65E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2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775" indent="-29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9653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9515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9377" indent="-239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9238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9099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8961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8823" indent="-239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7E988A-A33F-4108-A727-AA7E0CFB135E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5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ovetailing_(computer_science)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More Reduction Examples </a:t>
            </a:r>
          </a:p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Non-SD Reductions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Block Diagram of </a:t>
            </a:r>
            <a:r>
              <a:rPr lang="en-US" sz="3600" b="1" i="1">
                <a:solidFill>
                  <a:schemeClr val="tx2"/>
                </a:solidFill>
              </a:rPr>
              <a:t>C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9699" name="Picture 7" descr="Fig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83820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410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  </a:t>
            </a:r>
            <a:r>
              <a:rPr lang="en-US" sz="2400" dirty="0" smtClean="0"/>
              <a:t>In the last two places where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M#</a:t>
            </a:r>
            <a:r>
              <a:rPr lang="en-US" sz="2400" dirty="0" smtClean="0"/>
              <a:t> appears in this diagram, it should be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&lt;M#&gt;</a:t>
            </a:r>
          </a:p>
        </p:txBody>
      </p:sp>
    </p:spTree>
    <p:extLst>
      <p:ext uri="{BB962C8B-B14F-4D97-AF65-F5344CB8AC3E}">
        <p14:creationId xmlns:p14="http://schemas.microsoft.com/office/powerpoint/2010/main" val="3620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 dirty="0"/>
              <a:t>R</a:t>
            </a:r>
            <a:r>
              <a:rPr lang="en-US" dirty="0"/>
              <a:t> must construct &lt;</a:t>
            </a:r>
            <a:r>
              <a:rPr lang="en-US" i="1" dirty="0"/>
              <a:t>M#</a:t>
            </a:r>
            <a:r>
              <a:rPr lang="en-US" dirty="0"/>
              <a:t>&gt; from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&gt;.  Suppose </a:t>
            </a: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dirty="0">
                <a:latin typeface="Courier New" panose="02070309020205020404" pitchFamily="49" charset="0"/>
              </a:rPr>
              <a:t>aba</a:t>
            </a:r>
            <a:r>
              <a:rPr lang="en-US" dirty="0"/>
              <a:t>.  </a:t>
            </a:r>
          </a:p>
          <a:p>
            <a:pPr eaLnBrk="1" hangingPunct="1"/>
            <a:endParaRPr lang="en-US" sz="1000" i="1" dirty="0"/>
          </a:p>
          <a:p>
            <a:pPr eaLnBrk="1" hangingPunct="1"/>
            <a:r>
              <a:rPr lang="en-US" i="1" smtClean="0"/>
              <a:t>                                                M</a:t>
            </a:r>
            <a:r>
              <a:rPr lang="en-US" i="1"/>
              <a:t>#</a:t>
            </a:r>
            <a:r>
              <a:rPr lang="en-US"/>
              <a:t> will be: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		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So the procedure for constructing </a:t>
            </a:r>
            <a:r>
              <a:rPr lang="en-US" i="1" dirty="0"/>
              <a:t>M#</a:t>
            </a:r>
            <a:r>
              <a:rPr lang="en-US" dirty="0"/>
              <a:t> is: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1. Write: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		</a:t>
            </a:r>
          </a:p>
          <a:p>
            <a:pPr eaLnBrk="1" hangingPunct="1"/>
            <a:r>
              <a:rPr lang="en-US" dirty="0"/>
              <a:t>			   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2. For each character </a:t>
            </a:r>
            <a:r>
              <a:rPr lang="en-US" i="1" dirty="0"/>
              <a:t>x</a:t>
            </a:r>
            <a:r>
              <a:rPr lang="en-US" dirty="0"/>
              <a:t> in </a:t>
            </a:r>
            <a:r>
              <a:rPr lang="en-US" i="1" dirty="0"/>
              <a:t>w</a:t>
            </a:r>
            <a:r>
              <a:rPr lang="en-US" dirty="0"/>
              <a:t> do:</a:t>
            </a:r>
          </a:p>
          <a:p>
            <a:pPr lvl="1" eaLnBrk="1" hangingPunct="1"/>
            <a:r>
              <a:rPr lang="en-US" dirty="0"/>
              <a:t>    2.1. Write </a:t>
            </a:r>
            <a:r>
              <a:rPr lang="en-US" i="1" dirty="0"/>
              <a:t>x.</a:t>
            </a:r>
            <a:endParaRPr lang="en-US" dirty="0"/>
          </a:p>
          <a:p>
            <a:pPr lvl="1" eaLnBrk="1" hangingPunct="1"/>
            <a:r>
              <a:rPr lang="en-US" dirty="0"/>
              <a:t>    2.2. If</a:t>
            </a:r>
            <a:r>
              <a:rPr lang="en-US" i="1" dirty="0"/>
              <a:t> x</a:t>
            </a:r>
            <a:r>
              <a:rPr lang="en-US" dirty="0"/>
              <a:t> is not the last character in </a:t>
            </a:r>
            <a:r>
              <a:rPr lang="en-US" i="1" dirty="0"/>
              <a:t>w</a:t>
            </a:r>
            <a:r>
              <a:rPr lang="en-US" dirty="0"/>
              <a:t>, write R.</a:t>
            </a:r>
          </a:p>
          <a:p>
            <a:pPr eaLnBrk="1" hangingPunct="1"/>
            <a:r>
              <a:rPr lang="en-US" dirty="0"/>
              <a:t>3. Write </a:t>
            </a:r>
            <a:r>
              <a:rPr lang="en-US" dirty="0" err="1"/>
              <a:t>L</a:t>
            </a:r>
            <a:r>
              <a:rPr lang="en-US" baseline="-25000" dirty="0" err="1">
                <a:latin typeface="Monotype Sorts" panose="05000000000000000000" charset="2"/>
              </a:rPr>
              <a:t>q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.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i="1">
                <a:solidFill>
                  <a:schemeClr val="tx2"/>
                </a:solidFill>
              </a:rPr>
              <a:t>R </a:t>
            </a:r>
            <a:r>
              <a:rPr lang="en-US" sz="3100" b="1">
                <a:solidFill>
                  <a:schemeClr val="tx2"/>
                </a:solidFill>
              </a:rPr>
              <a:t>Can Be Implemented as a Turing Machine</a:t>
            </a:r>
          </a:p>
        </p:txBody>
      </p:sp>
      <p:pic>
        <p:nvPicPr>
          <p:cNvPr id="30724" name="Picture 9" descr="Theorem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3999"/>
            <a:ext cx="2971800" cy="235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Theorem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1870558" cy="12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2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R</a:t>
            </a:r>
            <a:r>
              <a:rPr lang="en-US" sz="2400"/>
              <a:t> can be implemented as a Turing machine.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C</a:t>
            </a:r>
            <a:r>
              <a:rPr lang="en-US" sz="2400"/>
              <a:t> is correct.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So, if </a:t>
            </a:r>
            <a:r>
              <a:rPr lang="en-US" sz="2400" i="1"/>
              <a:t>Oracle</a:t>
            </a:r>
            <a:r>
              <a:rPr lang="en-US" sz="2400"/>
              <a:t> exists: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	C</a:t>
            </a:r>
            <a:r>
              <a:rPr lang="en-US" sz="2400"/>
              <a:t> = </a:t>
            </a:r>
            <a:r>
              <a:rPr lang="en-US" sz="2400" i="1"/>
              <a:t>Oracle</a:t>
            </a:r>
            <a:r>
              <a:rPr lang="en-US" sz="2400"/>
              <a:t>(</a:t>
            </a:r>
            <a:r>
              <a:rPr lang="en-US" sz="2400" i="1"/>
              <a:t>R</a:t>
            </a:r>
            <a:r>
              <a:rPr lang="en-US" sz="2400"/>
              <a:t>(&lt;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&gt;)) decides H.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But no machine to decide H can exist.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So neither does </a:t>
            </a:r>
            <a:r>
              <a:rPr lang="en-US" sz="2400" i="1"/>
              <a:t>Oracle</a:t>
            </a:r>
            <a:r>
              <a:rPr lang="en-US" sz="2400"/>
              <a:t>. 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Conclusion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30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If we could decide whether </a:t>
            </a:r>
            <a:r>
              <a:rPr lang="en-US" sz="2200" i="1"/>
              <a:t>M</a:t>
            </a:r>
            <a:r>
              <a:rPr lang="en-US" sz="2200"/>
              <a:t> halts on the specific string </a:t>
            </a:r>
            <a:r>
              <a:rPr lang="en-US" sz="2200">
                <a:sym typeface="Symbol" panose="05050102010706020507" pitchFamily="18" charset="2"/>
              </a:rPr>
              <a:t></a:t>
            </a:r>
            <a:r>
              <a:rPr lang="en-US" sz="2200"/>
              <a:t>, we</a:t>
            </a:r>
          </a:p>
          <a:p>
            <a:pPr eaLnBrk="1" hangingPunct="1"/>
            <a:r>
              <a:rPr lang="en-US" sz="2200"/>
              <a:t>could solve the more general problem of  deciding whether </a:t>
            </a:r>
            <a:r>
              <a:rPr lang="en-US" sz="2200" i="1"/>
              <a:t>M</a:t>
            </a:r>
          </a:p>
          <a:p>
            <a:pPr eaLnBrk="1" hangingPunct="1"/>
            <a:r>
              <a:rPr lang="en-US" sz="2200"/>
              <a:t>halts on an arbitrary input.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Clearly, the other way around is true: If we could solve H we </a:t>
            </a:r>
          </a:p>
          <a:p>
            <a:pPr eaLnBrk="1" hangingPunct="1"/>
            <a:r>
              <a:rPr lang="en-US" sz="2200"/>
              <a:t>could decide whether </a:t>
            </a:r>
            <a:r>
              <a:rPr lang="en-US" sz="2200" i="1"/>
              <a:t>M</a:t>
            </a:r>
            <a:r>
              <a:rPr lang="en-US" sz="2200"/>
              <a:t> halts on any one particular string.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we used reduction to show that H undecidable implies </a:t>
            </a:r>
          </a:p>
          <a:p>
            <a:pPr eaLnBrk="1" hangingPunct="1"/>
            <a:r>
              <a:rPr lang="en-US" sz="2200"/>
              <a:t>H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200"/>
              <a:t> undecidable; this is not at all obvious.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This Result is Somewhat Surprising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3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	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input string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             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(?</a:t>
            </a:r>
            <a:r>
              <a:rPr lang="en-US" sz="2000" i="1" dirty="0"/>
              <a:t>Oracle</a:t>
            </a:r>
            <a:r>
              <a:rPr lang="en-US" sz="2000" dirty="0"/>
              <a:t>) 	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>
                <a:sym typeface="Symbol" panose="05050102010706020507" pitchFamily="18" charset="2"/>
              </a:rPr>
              <a:t>  </a:t>
            </a:r>
            <a:r>
              <a:rPr lang="en-US" sz="2000" dirty="0"/>
              <a:t>{&lt;</a:t>
            </a:r>
            <a:r>
              <a:rPr lang="en-US" sz="2000" i="1" dirty="0"/>
              <a:t>M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H contains strings of the form:</a:t>
            </a:r>
          </a:p>
          <a:p>
            <a:pPr eaLnBrk="1" hangingPunct="1"/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)</a:t>
            </a:r>
            <a:r>
              <a:rPr lang="en-US" sz="2000" i="1" dirty="0"/>
              <a:t>,</a:t>
            </a:r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),</a:t>
            </a:r>
            <a:r>
              <a:rPr lang="en-US" sz="2000" i="1" dirty="0"/>
              <a:t>…,</a:t>
            </a:r>
            <a:r>
              <a:rPr lang="en-US" sz="2000" dirty="0" err="1">
                <a:latin typeface="Courier New" panose="02070309020205020404" pitchFamily="49" charset="0"/>
              </a:rPr>
              <a:t>aaa</a:t>
            </a:r>
            <a:endParaRPr lang="en-US" sz="2000" dirty="0">
              <a:latin typeface="Courier New" panose="02070309020205020404" pitchFamily="49" charset="0"/>
            </a:endParaRP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 contains strings of the form:</a:t>
            </a:r>
          </a:p>
          <a:p>
            <a:pPr eaLnBrk="1" hangingPunct="1"/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),(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),</a:t>
            </a:r>
            <a:r>
              <a:rPr lang="en-US" sz="2000" i="1" dirty="0"/>
              <a:t>…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The language on which some </a:t>
            </a:r>
            <a:r>
              <a:rPr lang="en-US" sz="2000" i="1" dirty="0"/>
              <a:t>M</a:t>
            </a:r>
            <a:r>
              <a:rPr lang="en-US" sz="2000" dirty="0"/>
              <a:t> halts contains strings of some arbitrary form, for example,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(letting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= {</a:t>
            </a:r>
            <a:r>
              <a:rPr lang="en-US" sz="2000" dirty="0">
                <a:latin typeface="Courier New" panose="02070309020205020404" pitchFamily="49" charset="0"/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}):  </a:t>
            </a:r>
            <a:r>
              <a:rPr lang="en-US" sz="2000" dirty="0" err="1">
                <a:latin typeface="Courier New" panose="02070309020205020404" pitchFamily="49" charset="0"/>
              </a:rPr>
              <a:t>aaaba</a:t>
            </a:r>
            <a:endParaRPr lang="en-US" sz="2000" dirty="0">
              <a:latin typeface="Courier New" panose="02070309020205020404" pitchFamily="49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 smtClean="0">
                <a:solidFill>
                  <a:schemeClr val="tx2"/>
                </a:solidFill>
              </a:rPr>
              <a:t>Different Languages </a:t>
            </a:r>
            <a:r>
              <a:rPr lang="en-US" sz="3100" b="1" dirty="0">
                <a:solidFill>
                  <a:schemeClr val="tx2"/>
                </a:solidFill>
              </a:rPr>
              <a:t>Are We Dealing With?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3352800" y="1447800"/>
            <a:ext cx="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838200" y="1054100"/>
            <a:ext cx="8077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	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</a:t>
            </a:r>
            <a:r>
              <a:rPr lang="en-US" i="1" dirty="0"/>
              <a:t>M</a:t>
            </a:r>
            <a:r>
              <a:rPr lang="en-US" dirty="0"/>
              <a:t> halts on input string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		                  </a:t>
            </a:r>
            <a:r>
              <a:rPr lang="en-US" i="1" dirty="0"/>
              <a:t>R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	H</a:t>
            </a:r>
            <a:r>
              <a:rPr lang="en-US" baseline="-25000" dirty="0">
                <a:sym typeface="Symbol" panose="05050102010706020507" pitchFamily="18" charset="2"/>
              </a:rPr>
              <a:t></a:t>
            </a:r>
            <a:r>
              <a:rPr lang="en-US" dirty="0">
                <a:sym typeface="Symbol" panose="05050102010706020507" pitchFamily="18" charset="2"/>
              </a:rPr>
              <a:t>  </a:t>
            </a:r>
            <a:r>
              <a:rPr lang="en-US" dirty="0"/>
              <a:t>{&lt;</a:t>
            </a:r>
            <a:r>
              <a:rPr lang="en-US" i="1" dirty="0"/>
              <a:t>M</a:t>
            </a:r>
            <a:r>
              <a:rPr lang="en-US" dirty="0"/>
              <a:t>&gt; : TM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dirty="0"/>
              <a:t>}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i="1" dirty="0"/>
              <a:t>R</a:t>
            </a:r>
            <a:r>
              <a:rPr lang="en-US" dirty="0"/>
              <a:t> is a reduction from H to H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dirty="0"/>
              <a:t>:</a:t>
            </a:r>
            <a:endParaRPr lang="en-US" i="1" dirty="0"/>
          </a:p>
          <a:p>
            <a:pPr eaLnBrk="1" hangingPunct="1"/>
            <a:r>
              <a:rPr lang="en-US" i="1" dirty="0"/>
              <a:t>    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1. Construct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(x) operates as follows:</a:t>
            </a:r>
          </a:p>
          <a:p>
            <a:pPr lvl="1" eaLnBrk="1" hangingPunct="1"/>
            <a:r>
              <a:rPr lang="en-US" dirty="0"/>
              <a:t>        1.1. Erase the tape.</a:t>
            </a:r>
          </a:p>
          <a:p>
            <a:pPr lvl="1" eaLnBrk="1" hangingPunct="1"/>
            <a:r>
              <a:rPr lang="en-US" dirty="0"/>
              <a:t>        1.2. Write </a:t>
            </a:r>
            <a:r>
              <a:rPr lang="en-US" i="1" dirty="0" err="1"/>
              <a:t>w</a:t>
            </a:r>
            <a:r>
              <a:rPr lang="en-US" dirty="0" err="1"/>
              <a:t> on</a:t>
            </a:r>
            <a:r>
              <a:rPr lang="en-US" dirty="0"/>
              <a:t> the tape.</a:t>
            </a:r>
          </a:p>
          <a:p>
            <a:pPr lvl="1" eaLnBrk="1" hangingPunct="1"/>
            <a:r>
              <a:rPr lang="en-US" dirty="0"/>
              <a:t>        1.3.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dirty="0"/>
              <a:t>● </a:t>
            </a:r>
            <a:r>
              <a:rPr lang="en-US" i="1" dirty="0"/>
              <a:t>Oracle</a:t>
            </a:r>
            <a:r>
              <a:rPr lang="en-US" dirty="0"/>
              <a:t> (the hypothesized machine to decide H</a:t>
            </a:r>
            <a:r>
              <a:rPr lang="en-US" baseline="-25000" dirty="0">
                <a:sym typeface="Symbol" panose="05050102010706020507" pitchFamily="18" charset="2"/>
              </a:rPr>
              <a:t></a:t>
            </a:r>
            <a:r>
              <a:rPr lang="en-US" dirty="0"/>
              <a:t>). </a:t>
            </a:r>
            <a:endParaRPr lang="en-US" i="1" dirty="0"/>
          </a:p>
          <a:p>
            <a:pPr eaLnBrk="1" hangingPunct="1"/>
            <a:r>
              <a:rPr lang="en-US" dirty="0"/>
              <a:t>● </a:t>
            </a:r>
            <a:r>
              <a:rPr lang="en-US" i="1" dirty="0"/>
              <a:t>R</a:t>
            </a:r>
            <a:r>
              <a:rPr lang="en-US" dirty="0"/>
              <a:t> (the machine that builds </a:t>
            </a:r>
            <a:r>
              <a:rPr lang="en-US" i="1" dirty="0"/>
              <a:t>M#</a:t>
            </a:r>
            <a:r>
              <a:rPr lang="en-US" dirty="0"/>
              <a:t>. Actually exists).</a:t>
            </a:r>
            <a:endParaRPr lang="en-US" i="1" dirty="0"/>
          </a:p>
          <a:p>
            <a:pPr eaLnBrk="1" hangingPunct="1"/>
            <a:r>
              <a:rPr lang="en-US" dirty="0"/>
              <a:t>● </a:t>
            </a:r>
            <a:r>
              <a:rPr lang="en-US" i="1" dirty="0"/>
              <a:t>C</a:t>
            </a:r>
            <a:r>
              <a:rPr lang="en-US" dirty="0"/>
              <a:t> (the composition of </a:t>
            </a:r>
            <a:r>
              <a:rPr lang="en-US" i="1" dirty="0"/>
              <a:t>R</a:t>
            </a:r>
            <a:r>
              <a:rPr lang="en-US" dirty="0"/>
              <a:t> with </a:t>
            </a:r>
            <a:r>
              <a:rPr lang="en-US" i="1" dirty="0"/>
              <a:t>Oracle</a:t>
            </a:r>
            <a:r>
              <a:rPr lang="en-US" dirty="0"/>
              <a:t>).</a:t>
            </a:r>
            <a:endParaRPr lang="en-US" i="1" dirty="0"/>
          </a:p>
          <a:p>
            <a:pPr eaLnBrk="1" hangingPunct="1"/>
            <a:r>
              <a:rPr lang="en-US" dirty="0"/>
              <a:t>● </a:t>
            </a:r>
            <a:r>
              <a:rPr lang="en-US" i="1" dirty="0"/>
              <a:t>M#</a:t>
            </a:r>
            <a:r>
              <a:rPr lang="en-US" dirty="0"/>
              <a:t> (the machine we will pass as input to </a:t>
            </a:r>
            <a:r>
              <a:rPr lang="en-US" i="1" dirty="0"/>
              <a:t>Oracle</a:t>
            </a:r>
            <a:r>
              <a:rPr lang="en-US" dirty="0"/>
              <a:t>).  Note that we never run it.</a:t>
            </a:r>
            <a:endParaRPr lang="en-US" i="1" dirty="0"/>
          </a:p>
          <a:p>
            <a:pPr eaLnBrk="1" hangingPunct="1"/>
            <a:r>
              <a:rPr lang="en-US" dirty="0"/>
              <a:t>● </a:t>
            </a:r>
            <a:r>
              <a:rPr lang="en-US" i="1" dirty="0"/>
              <a:t>M</a:t>
            </a:r>
            <a:r>
              <a:rPr lang="en-US" dirty="0"/>
              <a:t> (the </a:t>
            </a:r>
            <a:r>
              <a:rPr lang="en-US" dirty="0" smtClean="0"/>
              <a:t>machine with an encoding  </a:t>
            </a:r>
            <a:r>
              <a:rPr lang="en-US" dirty="0"/>
              <a:t>whose membership in H we are interested in determining; </a:t>
            </a:r>
            <a:r>
              <a:rPr lang="en-US" dirty="0" smtClean="0"/>
              <a:t>thus </a:t>
            </a:r>
            <a:r>
              <a:rPr lang="en-US" dirty="0"/>
              <a:t>also an input to </a:t>
            </a:r>
            <a:r>
              <a:rPr lang="en-US" i="1" dirty="0"/>
              <a:t>R</a:t>
            </a:r>
            <a:r>
              <a:rPr lang="en-US" dirty="0"/>
              <a:t>).</a:t>
            </a: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 smtClean="0">
                <a:solidFill>
                  <a:schemeClr val="tx2"/>
                </a:solidFill>
              </a:rPr>
              <a:t>Different Machines </a:t>
            </a:r>
            <a:r>
              <a:rPr lang="en-US" sz="3100" b="1" dirty="0">
                <a:solidFill>
                  <a:schemeClr val="tx2"/>
                </a:solidFill>
              </a:rPr>
              <a:t>Are We Dealing With?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820" name="Line 8"/>
          <p:cNvSpPr>
            <a:spLocks noChangeShapeType="1"/>
          </p:cNvSpPr>
          <p:nvPr/>
        </p:nvSpPr>
        <p:spPr bwMode="auto">
          <a:xfrm>
            <a:off x="3352800" y="14478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Block Diagram of </a:t>
            </a:r>
            <a:r>
              <a:rPr lang="en-US" sz="3600" b="1" i="1">
                <a:solidFill>
                  <a:schemeClr val="tx2"/>
                </a:solidFill>
              </a:rPr>
              <a:t>C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5843" name="Picture 7" descr="Fig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83820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410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  </a:t>
            </a:r>
            <a:r>
              <a:rPr lang="en-US" sz="2400" dirty="0" smtClean="0"/>
              <a:t>In the last </a:t>
            </a:r>
            <a:r>
              <a:rPr lang="en-US" sz="2400" dirty="0" err="1" smtClean="0"/>
              <a:t>twoplaces</a:t>
            </a:r>
            <a:r>
              <a:rPr lang="en-US" sz="2400" dirty="0" smtClean="0"/>
              <a:t> where M# appears in this diagram, it should be &lt;M#&gt;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82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8077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let L = {&lt;M&gt; | M is a TM that halts when its input is epsilon}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if L is decidable, let the following function </a:t>
            </a:r>
            <a:r>
              <a:rPr lang="en-US" sz="2200" dirty="0" smtClean="0">
                <a:latin typeface="Arial" charset="0"/>
              </a:rPr>
              <a:t>decide </a:t>
            </a:r>
            <a:r>
              <a:rPr lang="en-US" sz="2200" dirty="0">
                <a:latin typeface="Arial" charset="0"/>
              </a:rPr>
              <a:t>L: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boolean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haltsOnEpsilon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(TM M);   </a:t>
            </a:r>
            <a:r>
              <a:rPr lang="en-US" sz="2200" dirty="0">
                <a:latin typeface="Arial" charset="0"/>
              </a:rPr>
              <a:t>// defined in </a:t>
            </a:r>
            <a:r>
              <a:rPr lang="en-US" sz="2200" dirty="0" err="1">
                <a:latin typeface="Arial" charset="0"/>
              </a:rPr>
              <a:t>magic.h</a:t>
            </a: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   </a:t>
            </a:r>
            <a:r>
              <a:rPr lang="en-US" sz="2200" dirty="0" err="1">
                <a:latin typeface="Arial" charset="0"/>
              </a:rPr>
              <a:t>HaltsOn</a:t>
            </a:r>
            <a:r>
              <a:rPr lang="en-US" sz="2200" dirty="0">
                <a:latin typeface="Arial" charset="0"/>
              </a:rPr>
              <a:t> decides H using </a:t>
            </a:r>
            <a:r>
              <a:rPr lang="en-US" sz="2200" dirty="0" err="1">
                <a:latin typeface="Arial" charset="0"/>
              </a:rPr>
              <a:t>HaltsOnEpsilon</a:t>
            </a:r>
            <a:r>
              <a:rPr lang="en-US" sz="2200" dirty="0">
                <a:latin typeface="Arial" charset="0"/>
              </a:rPr>
              <a:t>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.: </a:t>
            </a:r>
            <a:r>
              <a:rPr lang="en-US" sz="2200" dirty="0" err="1">
                <a:latin typeface="Arial" charset="0"/>
              </a:rPr>
              <a:t>HaltsOn</a:t>
            </a:r>
            <a:r>
              <a:rPr lang="en-US" sz="2200" dirty="0">
                <a:latin typeface="Arial" charset="0"/>
              </a:rPr>
              <a:t> reduces to </a:t>
            </a:r>
            <a:r>
              <a:rPr lang="en-US" sz="2200" dirty="0" err="1">
                <a:latin typeface="Arial" charset="0"/>
              </a:rPr>
              <a:t>HaltsOnEpsilon</a:t>
            </a:r>
            <a:r>
              <a:rPr lang="en-US" sz="2200" dirty="0">
                <a:latin typeface="Arial" charset="0"/>
              </a:rPr>
              <a:t>: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bool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(TM M, string w)    {  </a:t>
            </a: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 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void wrapper(string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iDontCare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) {</a:t>
            </a:r>
            <a:r>
              <a:rPr lang="en-US" sz="2200" dirty="0">
                <a:latin typeface="Arial" charset="0"/>
              </a:rPr>
              <a:t>// a nested TM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		M(w); </a:t>
            </a: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	   } {</a:t>
            </a:r>
            <a:r>
              <a:rPr lang="en-US" sz="2200" dirty="0">
                <a:latin typeface="Arial" charset="0"/>
              </a:rPr>
              <a:t>// end of nested TM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     return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haltsOnEpsilon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(wrapper); </a:t>
            </a: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}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Another Way to View the Reduction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685800" y="5684838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If HaltsOnEpsilon is a decision procedure, so is HaltsOn.</a:t>
            </a:r>
          </a:p>
          <a:p>
            <a:pPr eaLnBrk="1" hangingPunct="1"/>
            <a:r>
              <a:rPr lang="en-US" sz="2400"/>
              <a:t>But of course HaltsOn is not, so neither is HaltsOnEpslipn</a:t>
            </a:r>
          </a:p>
        </p:txBody>
      </p:sp>
    </p:spTree>
    <p:extLst>
      <p:ext uri="{BB962C8B-B14F-4D97-AF65-F5344CB8AC3E}">
        <p14:creationId xmlns:p14="http://schemas.microsoft.com/office/powerpoint/2010/main" val="11345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A clear declaration of the reduction “from” and “to” languages.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A clear description of </a:t>
            </a:r>
            <a:r>
              <a:rPr lang="en-US" sz="2400" i="1" smtClean="0"/>
              <a:t>R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If </a:t>
            </a:r>
            <a:r>
              <a:rPr lang="en-US" sz="2400" i="1" smtClean="0"/>
              <a:t>R</a:t>
            </a:r>
            <a:r>
              <a:rPr lang="en-US" sz="2400" smtClean="0"/>
              <a:t> is doing anything nontrivial, argue that it can be    implemented as a TM.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Note that machine diagrams are not necessary or even sufficient in these proofs.  Use them as thought devices, where needed.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Run through the logic that demonstrates how the “from” language is being decided by the composition of </a:t>
            </a:r>
            <a:r>
              <a:rPr lang="en-US" sz="2400" i="1" smtClean="0"/>
              <a:t>R</a:t>
            </a:r>
            <a:r>
              <a:rPr lang="en-US" sz="2400" smtClean="0"/>
              <a:t> and </a:t>
            </a:r>
            <a:r>
              <a:rPr lang="en-US" sz="2400" i="1" smtClean="0"/>
              <a:t>Oracle</a:t>
            </a:r>
            <a:r>
              <a:rPr lang="en-US" sz="2400" smtClean="0"/>
              <a:t>.  You must do both accepting and rejecting cases.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Declare that the reduction proves that your “to” language is not in D.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639762"/>
          </a:xfrm>
          <a:noFill/>
        </p:spPr>
        <p:txBody>
          <a:bodyPr/>
          <a:lstStyle/>
          <a:p>
            <a:pPr eaLnBrk="1" hangingPunct="1"/>
            <a:r>
              <a:rPr lang="en-US" sz="3200" b="1" smtClean="0"/>
              <a:t>Important Elements in a Reduction Proof</a:t>
            </a:r>
          </a:p>
        </p:txBody>
      </p:sp>
    </p:spTree>
    <p:extLst>
      <p:ext uri="{BB962C8B-B14F-4D97-AF65-F5344CB8AC3E}">
        <p14:creationId xmlns:p14="http://schemas.microsoft.com/office/powerpoint/2010/main" val="15196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38200" y="1196975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The right way to use reduction to show that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is not in D: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1. Given that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is not in D,				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endParaRPr lang="en-US" sz="2000"/>
          </a:p>
          <a:p>
            <a:pPr eaLnBrk="1" hangingPunct="1"/>
            <a:r>
              <a:rPr lang="en-US" sz="2000"/>
              <a:t>2. Reduce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to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, i.e., show how to solve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</a:t>
            </a:r>
          </a:p>
          <a:p>
            <a:pPr eaLnBrk="1" hangingPunct="1"/>
            <a:r>
              <a:rPr lang="en-US" sz="2000"/>
              <a:t>    (the known one) in terms of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(the unknown one)	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endParaRPr lang="en-US" sz="2000"/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eaLnBrk="1" hangingPunct="1"/>
            <a:r>
              <a:rPr lang="en-US" sz="2000"/>
              <a:t>Doing it wrong by reducing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(the unknown one) to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: 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there exists a machine </a:t>
            </a:r>
            <a:r>
              <a:rPr lang="en-US" sz="2000" i="1"/>
              <a:t>M</a:t>
            </a:r>
            <a:r>
              <a:rPr lang="en-US" sz="2000" baseline="-25000"/>
              <a:t>1</a:t>
            </a:r>
            <a:r>
              <a:rPr lang="en-US" sz="2000"/>
              <a:t> that solves </a:t>
            </a:r>
            <a:r>
              <a:rPr lang="en-US" sz="2000" i="1"/>
              <a:t>H</a:t>
            </a:r>
            <a:r>
              <a:rPr lang="en-US" sz="2000"/>
              <a:t>, then we could build a </a:t>
            </a:r>
          </a:p>
          <a:p>
            <a:pPr eaLnBrk="1" hangingPunct="1"/>
            <a:r>
              <a:rPr lang="en-US" sz="2000"/>
              <a:t>machine that solves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as follows: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1. Return (</a:t>
            </a:r>
            <a:r>
              <a:rPr lang="en-US" sz="2000" i="1"/>
              <a:t>M</a:t>
            </a:r>
            <a:r>
              <a:rPr lang="en-US" sz="2000" baseline="-25000"/>
              <a:t>1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>
                <a:sym typeface="Symbol" panose="05050102010706020507" pitchFamily="18" charset="2"/>
              </a:rPr>
              <a:t></a:t>
            </a:r>
            <a:r>
              <a:rPr lang="en-US" sz="2000"/>
              <a:t>&gt;)).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This proves nothing.  It’s an argument of the form: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If </a:t>
            </a:r>
            <a:r>
              <a:rPr lang="en-US" sz="2000" i="1"/>
              <a:t>False</a:t>
            </a:r>
            <a:r>
              <a:rPr lang="en-US" sz="2000"/>
              <a:t> then …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Most Common Mistake: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Doing the Reduction Backwards</a:t>
            </a:r>
          </a:p>
        </p:txBody>
      </p:sp>
      <p:sp>
        <p:nvSpPr>
          <p:cNvPr id="38916" name="Line 7"/>
          <p:cNvSpPr>
            <a:spLocks noChangeShapeType="1"/>
          </p:cNvSpPr>
          <p:nvPr/>
        </p:nvSpPr>
        <p:spPr bwMode="auto">
          <a:xfrm>
            <a:off x="7467600" y="2133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3581400" cy="4648200"/>
          </a:xfrm>
        </p:spPr>
        <p:txBody>
          <a:bodyPr/>
          <a:lstStyle/>
          <a:p>
            <a:r>
              <a:rPr lang="en-US" sz="2400" dirty="0" smtClean="0"/>
              <a:t>Previous class days' material</a:t>
            </a:r>
          </a:p>
          <a:p>
            <a:r>
              <a:rPr lang="en-US" sz="2400" dirty="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29200" y="6096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15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Final Exam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8" y="3151869"/>
            <a:ext cx="6981825" cy="3553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394" y="2074651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Excerpt from an obituary in the Terre Haute </a:t>
            </a:r>
            <a:r>
              <a:rPr lang="en-US" sz="3200" b="1" i="1" dirty="0" smtClean="0"/>
              <a:t>Tribune Star</a:t>
            </a:r>
            <a:r>
              <a:rPr lang="en-US" sz="3200" b="1" dirty="0" smtClean="0"/>
              <a:t>.  May 12, 2018:</a:t>
            </a:r>
            <a:endParaRPr lang="en-US" sz="3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1981200"/>
            <a:ext cx="7315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75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533400" y="2514600"/>
            <a:ext cx="8077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 dirty="0"/>
              <a:t>Theorem:</a:t>
            </a:r>
            <a:r>
              <a:rPr lang="en-US" sz="2400" dirty="0"/>
              <a:t> H</a:t>
            </a:r>
            <a:r>
              <a:rPr lang="en-US" sz="2400" baseline="-25000" dirty="0"/>
              <a:t>ANY</a:t>
            </a:r>
            <a:r>
              <a:rPr lang="en-US" sz="2400" dirty="0"/>
              <a:t> is in SD.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i="1" dirty="0"/>
              <a:t>Proof:</a:t>
            </a:r>
            <a:r>
              <a:rPr lang="en-US" sz="2400" dirty="0"/>
              <a:t> by exhibiting a TM </a:t>
            </a:r>
            <a:r>
              <a:rPr lang="en-US" sz="2400" i="1" dirty="0"/>
              <a:t>T</a:t>
            </a:r>
            <a:r>
              <a:rPr lang="en-US" sz="2400" dirty="0"/>
              <a:t> that semidecides it.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What about simply trying all the strings in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one at a time</a:t>
            </a:r>
          </a:p>
          <a:p>
            <a:pPr eaLnBrk="1" hangingPunct="1"/>
            <a:r>
              <a:rPr lang="en-US" sz="2400" dirty="0"/>
              <a:t>until one halts?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457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400" b="1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3400" b="1" dirty="0" smtClean="0">
                <a:solidFill>
                  <a:schemeClr val="tx2"/>
                </a:solidFill>
              </a:rPr>
              <a:t>Next Example: </a:t>
            </a:r>
            <a:br>
              <a:rPr lang="en-US" sz="3400" b="1" dirty="0" smtClean="0">
                <a:solidFill>
                  <a:schemeClr val="tx2"/>
                </a:solidFill>
              </a:rPr>
            </a:br>
            <a:endParaRPr lang="en-US" sz="34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3400" b="1" dirty="0" smtClean="0">
                <a:solidFill>
                  <a:schemeClr val="tx2"/>
                </a:solidFill>
              </a:rPr>
              <a:t>H</a:t>
            </a:r>
            <a:r>
              <a:rPr lang="en-US" sz="3400" b="1" baseline="-25000" dirty="0" smtClean="0">
                <a:solidFill>
                  <a:schemeClr val="tx2"/>
                </a:solidFill>
              </a:rPr>
              <a:t>ANY</a:t>
            </a:r>
            <a:r>
              <a:rPr lang="en-US" sz="3400" b="1" dirty="0" smtClean="0">
                <a:solidFill>
                  <a:schemeClr val="tx2"/>
                </a:solidFill>
              </a:rPr>
              <a:t> </a:t>
            </a:r>
            <a:r>
              <a:rPr lang="en-US" sz="3400" b="1" dirty="0">
                <a:solidFill>
                  <a:schemeClr val="tx2"/>
                </a:solidFill>
              </a:rPr>
              <a:t>= {&lt;</a:t>
            </a:r>
            <a:r>
              <a:rPr lang="en-US" sz="3400" b="1" i="1" dirty="0">
                <a:solidFill>
                  <a:schemeClr val="tx2"/>
                </a:solidFill>
              </a:rPr>
              <a:t>M</a:t>
            </a:r>
            <a:r>
              <a:rPr lang="en-US" sz="3400" b="1" dirty="0">
                <a:solidFill>
                  <a:schemeClr val="tx2"/>
                </a:solidFill>
              </a:rPr>
              <a:t>&gt; : there exists at least one string on which TM </a:t>
            </a:r>
            <a:r>
              <a:rPr lang="en-US" sz="3400" b="1" i="1" dirty="0">
                <a:solidFill>
                  <a:schemeClr val="tx2"/>
                </a:solidFill>
              </a:rPr>
              <a:t>M</a:t>
            </a:r>
            <a:r>
              <a:rPr lang="en-US" sz="3400" b="1" dirty="0">
                <a:solidFill>
                  <a:schemeClr val="tx2"/>
                </a:solidFill>
              </a:rPr>
              <a:t> halts}</a:t>
            </a:r>
            <a:r>
              <a:rPr lang="en-US" sz="34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3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838200" y="1066800"/>
            <a:ext cx="8077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i="1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(&lt;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1. Use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dovetailing</a:t>
            </a:r>
            <a:r>
              <a:rPr lang="en-US" sz="2200" dirty="0">
                <a:latin typeface="Arial" charset="0"/>
              </a:rPr>
              <a:t>* to try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on all of the elements of </a:t>
            </a:r>
            <a:r>
              <a:rPr lang="en-US" sz="2200" dirty="0">
                <a:latin typeface="Arial" charset="0"/>
                <a:sym typeface="Symbol" pitchFamily="18" charset="2"/>
              </a:rPr>
              <a:t></a:t>
            </a:r>
            <a:r>
              <a:rPr lang="en-US" sz="2200" dirty="0">
                <a:latin typeface="Arial" charset="0"/>
              </a:rPr>
              <a:t>*: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[2]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[3]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[2]	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[4]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[3]	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>
                <a:latin typeface="Arial" charset="0"/>
              </a:rPr>
              <a:t>   [2]	</a:t>
            </a:r>
            <a:r>
              <a:rPr lang="en-US" sz="2200" dirty="0" err="1">
                <a:latin typeface="Courier New" pitchFamily="49" charset="0"/>
              </a:rPr>
              <a:t>aa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[5]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[4]	</a:t>
            </a:r>
            <a:r>
              <a:rPr lang="en-US" sz="2200" u="sng" dirty="0">
                <a:latin typeface="Courier New" pitchFamily="49" charset="0"/>
              </a:rPr>
              <a:t>b</a:t>
            </a:r>
            <a:r>
              <a:rPr lang="en-US" sz="2200" u="sng" dirty="0">
                <a:latin typeface="Arial" charset="0"/>
              </a:rPr>
              <a:t>   [3]</a:t>
            </a:r>
            <a:r>
              <a:rPr lang="en-US" sz="2200" dirty="0">
                <a:latin typeface="Arial" charset="0"/>
              </a:rPr>
              <a:t>	</a:t>
            </a:r>
            <a:r>
              <a:rPr lang="en-US" sz="2200" dirty="0" err="1">
                <a:latin typeface="Courier New" pitchFamily="49" charset="0"/>
              </a:rPr>
              <a:t>aa</a:t>
            </a:r>
            <a:r>
              <a:rPr lang="en-US" sz="2200" dirty="0">
                <a:latin typeface="Arial" charset="0"/>
              </a:rPr>
              <a:t>   [2]   </a:t>
            </a:r>
            <a:r>
              <a:rPr lang="en-US" sz="2200" dirty="0" err="1">
                <a:latin typeface="Courier New" pitchFamily="49" charset="0"/>
              </a:rPr>
              <a:t>ab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2. If any instance of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halts, halt and accept.</a:t>
            </a:r>
          </a:p>
          <a:p>
            <a:pPr marL="342900" indent="-342900">
              <a:defRPr/>
            </a:pPr>
            <a:endParaRPr lang="en-US" sz="22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i="1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 will accept iff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halts on at least one string.  So </a:t>
            </a:r>
            <a:r>
              <a:rPr lang="en-US" sz="2200" i="1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 </a:t>
            </a:r>
          </a:p>
          <a:p>
            <a:pPr marL="342900" indent="-342900">
              <a:defRPr/>
            </a:pPr>
            <a:r>
              <a:rPr lang="en-US" sz="2200" dirty="0" err="1">
                <a:latin typeface="Arial" charset="0"/>
              </a:rPr>
              <a:t>semidecides</a:t>
            </a:r>
            <a:r>
              <a:rPr lang="en-US" sz="2200" dirty="0">
                <a:latin typeface="Arial" charset="0"/>
              </a:rPr>
              <a:t> H</a:t>
            </a:r>
            <a:r>
              <a:rPr lang="en-US" sz="2200" baseline="-25000" dirty="0">
                <a:latin typeface="Arial" charset="0"/>
              </a:rPr>
              <a:t>ANY.</a:t>
            </a:r>
            <a:r>
              <a:rPr lang="en-US" sz="2200" dirty="0">
                <a:latin typeface="Arial" charset="0"/>
              </a:rPr>
              <a:t> 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 is in SD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914400" y="61722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* </a:t>
            </a:r>
            <a:r>
              <a:rPr lang="en-US" sz="2000" b="1">
                <a:hlinkClick r:id="rId3"/>
              </a:rPr>
              <a:t>http://en.wikipedia.org/wiki/Dovetailing_(computer_science)</a:t>
            </a:r>
            <a:r>
              <a:rPr lang="en-US" sz="2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9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 is not in 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15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84582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     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M halts on input string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sz="1000" dirty="0"/>
              <a:t>							 </a:t>
            </a:r>
          </a:p>
          <a:p>
            <a:pPr eaLnBrk="1" hangingPunct="1"/>
            <a:r>
              <a:rPr lang="en-US" dirty="0"/>
              <a:t>		            </a:t>
            </a:r>
            <a:r>
              <a:rPr lang="en-US" i="1" dirty="0"/>
              <a:t>R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   H</a:t>
            </a:r>
            <a:r>
              <a:rPr lang="en-US" baseline="-25000" dirty="0"/>
              <a:t>ANY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 : there exists at least one string on which TM </a:t>
            </a:r>
            <a:r>
              <a:rPr lang="en-US" i="1" dirty="0"/>
              <a:t>M </a:t>
            </a:r>
            <a:r>
              <a:rPr lang="en-US" dirty="0"/>
              <a:t>halts}</a:t>
            </a:r>
          </a:p>
          <a:p>
            <a:pPr eaLnBrk="1" hangingPunct="1"/>
            <a:endParaRPr lang="en-US" sz="800" i="1" dirty="0"/>
          </a:p>
          <a:p>
            <a:pPr eaLnBrk="1" hangingPunct="1"/>
            <a:r>
              <a:rPr lang="en-US" i="1" dirty="0"/>
              <a:t>    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    1. Construct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       1.1. Examine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            1.2. If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w</a:t>
            </a:r>
            <a:r>
              <a:rPr lang="en-US" dirty="0"/>
              <a:t>,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, else loop.</a:t>
            </a:r>
          </a:p>
          <a:p>
            <a:pPr eaLnBrk="1" hangingPunct="1"/>
            <a:r>
              <a:rPr lang="en-US" dirty="0"/>
              <a:t>    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then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decides H: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R</a:t>
            </a:r>
            <a:r>
              <a:rPr lang="en-US" dirty="0"/>
              <a:t> can be implemented as a Turing machine.  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C</a:t>
            </a:r>
            <a:r>
              <a:rPr lang="en-US" dirty="0"/>
              <a:t> is correct: The only string on which </a:t>
            </a:r>
            <a:r>
              <a:rPr lang="en-US" i="1" dirty="0"/>
              <a:t>M#</a:t>
            </a:r>
            <a:r>
              <a:rPr lang="en-US" dirty="0"/>
              <a:t> can halt is </a:t>
            </a:r>
            <a:r>
              <a:rPr lang="en-US" i="1" dirty="0"/>
              <a:t>w</a:t>
            </a:r>
            <a:r>
              <a:rPr lang="en-US" dirty="0"/>
              <a:t>.  So: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w.  </a:t>
            </a:r>
            <a:r>
              <a:rPr lang="en-US" dirty="0"/>
              <a:t>So </a:t>
            </a:r>
            <a:r>
              <a:rPr lang="en-US" i="1" dirty="0"/>
              <a:t>M#</a:t>
            </a:r>
            <a:r>
              <a:rPr lang="en-US" dirty="0"/>
              <a:t> halts on </a:t>
            </a:r>
            <a:r>
              <a:rPr lang="en-US" i="1" dirty="0"/>
              <a:t>w</a:t>
            </a:r>
            <a:r>
              <a:rPr lang="en-US" dirty="0"/>
              <a:t>.  There exists at least one </a:t>
            </a:r>
          </a:p>
          <a:p>
            <a:pPr eaLnBrk="1" hangingPunct="1"/>
            <a:r>
              <a:rPr lang="en-US" dirty="0"/>
              <a:t>           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accepts.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, so neither does </a:t>
            </a:r>
            <a:r>
              <a:rPr lang="en-US" i="1" dirty="0"/>
              <a:t>M#</a:t>
            </a:r>
            <a:r>
              <a:rPr lang="en-US" dirty="0"/>
              <a:t>. So there exists </a:t>
            </a:r>
          </a:p>
          <a:p>
            <a:pPr eaLnBrk="1" hangingPunct="1"/>
            <a:r>
              <a:rPr lang="en-US" dirty="0"/>
              <a:t>            no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rejects.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But no machine to decide H can exist, so neither does </a:t>
            </a:r>
            <a:r>
              <a:rPr lang="en-US" i="1" dirty="0"/>
              <a:t>Oracle</a:t>
            </a:r>
            <a:r>
              <a:rPr lang="en-US" dirty="0"/>
              <a:t>. 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Hidden: 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 is not in 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>
            <a:off x="2743200" y="1447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Hidden: (Another </a:t>
            </a:r>
            <a:r>
              <a:rPr lang="en-US" sz="3600" b="1" i="1">
                <a:solidFill>
                  <a:schemeClr val="tx2"/>
                </a:solidFill>
              </a:rPr>
              <a:t>R</a:t>
            </a:r>
            <a:r>
              <a:rPr lang="en-US" sz="3600" b="1">
                <a:solidFill>
                  <a:schemeClr val="tx2"/>
                </a:solidFill>
              </a:rPr>
              <a:t> That Works)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458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/>
              <a:t>Proof:</a:t>
            </a:r>
            <a:r>
              <a:rPr lang="en-US"/>
              <a:t>  We show that H</a:t>
            </a:r>
            <a:r>
              <a:rPr lang="en-US" baseline="-25000"/>
              <a:t>ANY</a:t>
            </a:r>
            <a:r>
              <a:rPr lang="en-US"/>
              <a:t> is not in D by reduction from H: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		     H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M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>							 </a:t>
            </a:r>
          </a:p>
          <a:p>
            <a:pPr eaLnBrk="1" hangingPunct="1"/>
            <a:r>
              <a:rPr lang="en-US"/>
              <a:t>		      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   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at least one string on which TM </a:t>
            </a:r>
            <a:r>
              <a:rPr lang="en-US" i="1"/>
              <a:t>M </a:t>
            </a:r>
          </a:p>
          <a:p>
            <a:pPr eaLnBrk="1" hangingPunct="1"/>
            <a:r>
              <a:rPr lang="en-US" i="1"/>
              <a:t>		                            </a:t>
            </a:r>
            <a:r>
              <a:rPr lang="en-US"/>
              <a:t>halts}</a:t>
            </a:r>
          </a:p>
          <a:p>
            <a:pPr eaLnBrk="1" hangingPunct="1"/>
            <a:endParaRPr lang="en-US" sz="8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         1.1. Erase the tape.</a:t>
            </a:r>
          </a:p>
          <a:p>
            <a:pPr lvl="1" eaLnBrk="1" hangingPunct="1"/>
            <a:r>
              <a:rPr lang="en-US"/>
              <a:t>            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       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M#</a:t>
            </a:r>
            <a:r>
              <a:rPr lang="en-US"/>
              <a:t> ignores its own input.  It halts on everything or nothing.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</a:t>
            </a:r>
            <a:r>
              <a:rPr lang="en-US"/>
              <a:t>, so </a:t>
            </a:r>
            <a:r>
              <a:rPr lang="en-US" i="1"/>
              <a:t>M#</a:t>
            </a:r>
            <a:r>
              <a:rPr lang="en-US"/>
              <a:t> halts on everything.  So it halts on at </a:t>
            </a:r>
          </a:p>
          <a:p>
            <a:pPr eaLnBrk="1" hangingPunct="1"/>
            <a:r>
              <a:rPr lang="en-US"/>
              <a:t>            least one string.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, so </a:t>
            </a:r>
            <a:r>
              <a:rPr lang="en-US" i="1"/>
              <a:t>M#</a:t>
            </a:r>
            <a:r>
              <a:rPr lang="en-US"/>
              <a:t> halts on nothing. So it does not </a:t>
            </a:r>
          </a:p>
          <a:p>
            <a:pPr eaLnBrk="1" hangingPunct="1"/>
            <a:r>
              <a:rPr lang="en-US"/>
              <a:t>            halt on at least one string.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26670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14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ym typeface="Wingdings" panose="05000000000000000000" pitchFamily="2" charset="2"/>
              </a:rPr>
              <a:t>1. </a:t>
            </a: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Choose an undecidable language to reduce from.</a:t>
            </a:r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r>
              <a:rPr lang="en-US" sz="2400">
                <a:sym typeface="Wingdings" panose="05000000000000000000" pitchFamily="2" charset="2"/>
              </a:rPr>
              <a:t>2. </a:t>
            </a: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Define the reduction </a:t>
            </a:r>
            <a:r>
              <a:rPr lang="en-US" sz="2400" i="1"/>
              <a:t>R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3. Show that </a:t>
            </a:r>
            <a:r>
              <a:rPr lang="en-US" sz="2400" i="1"/>
              <a:t>C</a:t>
            </a:r>
            <a:r>
              <a:rPr lang="en-US" sz="2400"/>
              <a:t> (the composition of </a:t>
            </a:r>
            <a:r>
              <a:rPr lang="en-US" sz="2400" i="1"/>
              <a:t>R</a:t>
            </a:r>
            <a:r>
              <a:rPr lang="en-US" sz="2400"/>
              <a:t> with </a:t>
            </a:r>
            <a:r>
              <a:rPr lang="en-US" sz="2400" i="1"/>
              <a:t>Oracle</a:t>
            </a:r>
            <a:r>
              <a:rPr lang="en-US" sz="2400"/>
              <a:t>) is   </a:t>
            </a:r>
          </a:p>
          <a:p>
            <a:pPr eaLnBrk="1" hangingPunct="1"/>
            <a:r>
              <a:rPr lang="en-US" sz="2400"/>
              <a:t>    correct.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indicates where we make choices.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Steps in a Reduction Proof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8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Undecidable Problems 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(Languages That Aren’t In D)</a:t>
            </a:r>
          </a:p>
        </p:txBody>
      </p:sp>
      <p:graphicFrame>
        <p:nvGraphicFramePr>
          <p:cNvPr id="3192" name="Group 120"/>
          <p:cNvGraphicFramePr>
            <a:graphicFrameLocks noGrp="1"/>
          </p:cNvGraphicFramePr>
          <p:nvPr/>
        </p:nvGraphicFramePr>
        <p:xfrm>
          <a:off x="762000" y="1143000"/>
          <a:ext cx="8153400" cy="5119687"/>
        </p:xfrm>
        <a:graphic>
          <a:graphicData uri="http://schemas.openxmlformats.org/drawingml/2006/table">
            <a:tbl>
              <a:tblPr/>
              <a:tblGrid>
                <a:gridCol w="4648200"/>
                <a:gridCol w="3505200"/>
              </a:tblGrid>
              <a:tr h="366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Problem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Language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      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does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}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the empty tape?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 on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TMs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same languages?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EqTMs 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 language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regular?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TMreg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{&lt;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&gt;: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is regular}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6248400"/>
            <a:ext cx="8382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Next: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examine proofs of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some of these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(some are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also done in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textbook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Reducing </a:t>
            </a:r>
            <a:r>
              <a:rPr lang="en-US" b="1" i="1" smtClean="0"/>
              <a:t>Language</a:t>
            </a:r>
            <a:r>
              <a:rPr lang="en-US" b="1" smtClean="0"/>
              <a:t> L</a:t>
            </a:r>
            <a:r>
              <a:rPr lang="en-US" b="1" baseline="-25000" smtClean="0"/>
              <a:t>1</a:t>
            </a:r>
            <a:r>
              <a:rPr lang="en-US" b="1" smtClean="0"/>
              <a:t> to L</a:t>
            </a:r>
            <a:r>
              <a:rPr lang="en-US" b="1" baseline="-25000" smtClean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Language L</a:t>
            </a:r>
            <a:r>
              <a:rPr lang="en-US" baseline="-25000" dirty="0" smtClean="0"/>
              <a:t>1</a:t>
            </a:r>
            <a:r>
              <a:rPr lang="en-US" dirty="0" smtClean="0"/>
              <a:t> 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/>
              <a:t>is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mapping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reducible</a:t>
            </a:r>
            <a:r>
              <a:rPr lang="en-US" b="1" dirty="0" smtClean="0"/>
              <a:t> </a:t>
            </a:r>
            <a:r>
              <a:rPr lang="en-US" dirty="0" smtClean="0"/>
              <a:t>to language 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and we write 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 if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a Turing-computable function </a:t>
            </a:r>
            <a:br>
              <a:rPr lang="en-US" dirty="0" smtClean="0"/>
            </a:br>
            <a:r>
              <a:rPr lang="en-US" dirty="0" smtClean="0"/>
              <a:t>f :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 </a:t>
            </a:r>
            <a:r>
              <a:rPr lang="en-US" dirty="0" smtClean="0">
                <a:sym typeface="Symbol"/>
              </a:rPr>
              <a:t> 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* such that </a:t>
            </a:r>
            <a:br>
              <a:rPr lang="en-US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    </a:t>
            </a:r>
            <a:r>
              <a:rPr lang="en-US" dirty="0" smtClean="0">
                <a:sym typeface="Symbol"/>
              </a:rPr>
              <a:t></a:t>
            </a:r>
            <a:r>
              <a:rPr lang="en-US" dirty="0" smtClean="0"/>
              <a:t>x</a:t>
            </a:r>
            <a:r>
              <a:rPr lang="en-US" dirty="0" smtClean="0">
                <a:sym typeface="Symbol"/>
              </a:rPr>
              <a:t>  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*, x</a:t>
            </a:r>
            <a:r>
              <a:rPr lang="en-US" dirty="0" smtClean="0">
                <a:sym typeface="Symbol"/>
              </a:rPr>
              <a:t>  L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 if and only if f(x)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L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68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8077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 is a reduction from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to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 (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in D)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is in D)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If 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is in D) is false, then at least one of the two antecedents of that implication must be false.  So: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If 		(</a:t>
            </a:r>
            <a:r>
              <a:rPr lang="en-US" sz="2400" i="1" dirty="0"/>
              <a:t>R</a:t>
            </a:r>
            <a:r>
              <a:rPr lang="en-US" sz="2400" dirty="0"/>
              <a:t> is a reduction from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to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) is </a:t>
            </a:r>
            <a:r>
              <a:rPr lang="en-US" sz="2400" dirty="0" smtClean="0"/>
              <a:t>true</a:t>
            </a:r>
            <a:br>
              <a:rPr lang="en-US" sz="2400" dirty="0" smtClean="0"/>
            </a:br>
            <a:r>
              <a:rPr lang="en-US" sz="2400" dirty="0" smtClean="0"/>
              <a:t>         and  (L1 is in D) is false, </a:t>
            </a:r>
            <a:endParaRPr lang="en-US" sz="2400" dirty="0"/>
          </a:p>
          <a:p>
            <a:pPr eaLnBrk="1" hangingPunct="1"/>
            <a:r>
              <a:rPr lang="en-US" sz="2400" dirty="0"/>
              <a:t>	then 	(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in D) must be false.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Application: </a:t>
            </a:r>
            <a:r>
              <a:rPr lang="en-US" sz="2400" dirty="0" smtClean="0"/>
              <a:t> If L1 is a language that is known to not be in D, and we can find a reduction from L1 to L2, then L2 is also not in D.</a:t>
            </a:r>
            <a:endParaRPr lang="en-US" sz="2400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Using Reduction for Undecidability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1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30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Showing that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not in D: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    (known not to be in D)     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in D          But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not in D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	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   (a new language whose   if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in D         </a:t>
            </a:r>
            <a:r>
              <a:rPr lang="en-US" sz="2400" i="1" dirty="0" smtClean="0"/>
              <a:t>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not in D</a:t>
            </a:r>
          </a:p>
          <a:p>
            <a:pPr eaLnBrk="1" hangingPunct="1"/>
            <a:r>
              <a:rPr lang="en-US" sz="2400" dirty="0"/>
              <a:t>         decidability we are</a:t>
            </a:r>
          </a:p>
          <a:p>
            <a:pPr eaLnBrk="1" hangingPunct="1"/>
            <a:r>
              <a:rPr lang="en-US" sz="2400" dirty="0"/>
              <a:t>         trying to determine)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Using Reduction for Undecidability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5562600" y="2590800"/>
            <a:ext cx="0" cy="838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620000" y="2590800"/>
            <a:ext cx="0" cy="8477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362200" y="2819400"/>
            <a:ext cx="0" cy="733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sz="2200" dirty="0" smtClean="0"/>
              <a:t>Choose </a:t>
            </a:r>
            <a:r>
              <a:rPr lang="en-US" sz="2200" dirty="0"/>
              <a:t>a language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1</a:t>
            </a:r>
            <a:r>
              <a:rPr lang="en-US" dirty="0" smtClean="0"/>
              <a:t> </a:t>
            </a:r>
            <a:r>
              <a:rPr lang="en-US" sz="2200" dirty="0"/>
              <a:t>that is already known not to be in D, </a:t>
            </a:r>
            <a:endParaRPr lang="en-US" sz="2200" dirty="0" smtClean="0"/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sz="2200" dirty="0" smtClean="0"/>
              <a:t>Assume a TM </a:t>
            </a:r>
            <a:r>
              <a:rPr lang="en-US" sz="2200" i="1" dirty="0" smtClean="0"/>
              <a:t>Oracle </a:t>
            </a:r>
            <a:r>
              <a:rPr lang="en-US" sz="2200" dirty="0" smtClean="0"/>
              <a:t> that decides L</a:t>
            </a:r>
            <a:r>
              <a:rPr lang="en-US" sz="2200" baseline="-25000" dirty="0" smtClean="0"/>
              <a:t>2</a:t>
            </a:r>
            <a:r>
              <a:rPr lang="en-US" dirty="0" smtClean="0"/>
              <a:t>     </a:t>
            </a:r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sz="2400" dirty="0" smtClean="0"/>
              <a:t>show  </a:t>
            </a:r>
            <a:r>
              <a:rPr lang="en-US" sz="2200" dirty="0"/>
              <a:t>that </a:t>
            </a:r>
            <a:r>
              <a:rPr lang="en-US" sz="2200" i="1" dirty="0"/>
              <a:t>L</a:t>
            </a:r>
            <a:r>
              <a:rPr lang="en-US" sz="2200" baseline="-25000" dirty="0"/>
              <a:t>1  </a:t>
            </a:r>
            <a:r>
              <a:rPr lang="en-US" sz="2200" dirty="0"/>
              <a:t>can be reduced to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2</a:t>
            </a:r>
          </a:p>
          <a:p>
            <a:pPr marL="0" indent="0" eaLnBrk="1" hangingPunct="1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Details: </a:t>
            </a:r>
          </a:p>
          <a:p>
            <a:pPr eaLnBrk="1" hangingPunct="1"/>
            <a:r>
              <a:rPr lang="en-US" sz="2200" dirty="0"/>
              <a:t>2</a:t>
            </a:r>
            <a:r>
              <a:rPr lang="en-US" sz="2200" dirty="0" smtClean="0"/>
              <a:t>. </a:t>
            </a:r>
            <a:r>
              <a:rPr lang="en-US" sz="2200" dirty="0"/>
              <a:t>Define the reduction </a:t>
            </a:r>
            <a:r>
              <a:rPr lang="en-US" sz="2200" i="1" dirty="0"/>
              <a:t>R.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2200" dirty="0" smtClean="0"/>
              <a:t>3. </a:t>
            </a:r>
            <a:r>
              <a:rPr lang="en-US" sz="2200" dirty="0"/>
              <a:t>Describe the composition </a:t>
            </a:r>
            <a:r>
              <a:rPr lang="en-US" sz="2200" i="1" dirty="0"/>
              <a:t>C</a:t>
            </a:r>
            <a:r>
              <a:rPr lang="en-US" sz="2200" dirty="0"/>
              <a:t> of </a:t>
            </a:r>
            <a:r>
              <a:rPr lang="en-US" sz="2200" i="1" dirty="0"/>
              <a:t>R</a:t>
            </a:r>
            <a:r>
              <a:rPr lang="en-US" sz="2200" dirty="0"/>
              <a:t> with </a:t>
            </a:r>
            <a:r>
              <a:rPr lang="en-US" sz="2200" i="1" dirty="0" smtClean="0"/>
              <a:t>Oracle</a:t>
            </a:r>
            <a:r>
              <a:rPr lang="en-US" sz="2200" dirty="0" smtClean="0"/>
              <a:t>.</a:t>
            </a:r>
            <a:endParaRPr lang="en-US" sz="2200" dirty="0"/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2200" dirty="0" smtClean="0"/>
              <a:t>4. </a:t>
            </a:r>
            <a:r>
              <a:rPr lang="en-US" sz="2200" dirty="0"/>
              <a:t>Show that </a:t>
            </a:r>
            <a:r>
              <a:rPr lang="en-US" sz="2200" i="1" dirty="0"/>
              <a:t>C</a:t>
            </a:r>
            <a:r>
              <a:rPr lang="en-US" sz="2200" dirty="0"/>
              <a:t> </a:t>
            </a:r>
            <a:r>
              <a:rPr lang="en-US" sz="2200" dirty="0" smtClean="0"/>
              <a:t>correctly decides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 iff </a:t>
            </a:r>
            <a:r>
              <a:rPr lang="en-US" sz="2200" i="1" dirty="0"/>
              <a:t>Oracle</a:t>
            </a:r>
            <a:r>
              <a:rPr lang="en-US" sz="2200" dirty="0"/>
              <a:t> exists.  We </a:t>
            </a:r>
          </a:p>
          <a:p>
            <a:pPr eaLnBrk="1" hangingPunct="1"/>
            <a:r>
              <a:rPr lang="en-US" sz="2200" dirty="0"/>
              <a:t>    do this by showing: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R</a:t>
            </a:r>
            <a:r>
              <a:rPr lang="en-US" sz="2200" dirty="0"/>
              <a:t> can be implemented by Turing machines,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C</a:t>
            </a:r>
            <a:r>
              <a:rPr lang="en-US" sz="2200" dirty="0"/>
              <a:t> is correct: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accepts, and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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rejects.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To </a:t>
            </a:r>
            <a:r>
              <a:rPr lang="en-US" sz="3600" b="1" dirty="0" smtClean="0">
                <a:solidFill>
                  <a:schemeClr val="tx2"/>
                </a:solidFill>
              </a:rPr>
              <a:t>Show L2 undecidable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4766608"/>
            <a:ext cx="327660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Follow this outline in proofs that you submit..  We will see many examples in the next few sessions.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644676"/>
            <a:ext cx="4800600" cy="830997"/>
          </a:xfrm>
          <a:prstGeom prst="rect">
            <a:avLst/>
          </a:prstGeom>
          <a:solidFill>
            <a:srgbClr val="EDF6F7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First Reduction Example:  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H</a:t>
            </a:r>
            <a:r>
              <a:rPr lang="en-US" sz="2400" baseline="-250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>
                <a:solidFill>
                  <a:schemeClr val="accent4"/>
                </a:solidFill>
              </a:rPr>
              <a:t> = {&lt;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&gt; : TM 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 halts on </a:t>
            </a:r>
            <a:r>
              <a:rPr lang="en-US" sz="24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96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1</a:t>
            </a:r>
            <a:r>
              <a:rPr lang="en-US" sz="2800" dirty="0"/>
              <a:t>. </a:t>
            </a:r>
            <a:r>
              <a:rPr lang="en-US" sz="2800" b="1" dirty="0"/>
              <a:t>H</a:t>
            </a:r>
            <a:r>
              <a:rPr lang="en-US" sz="2800" b="1" baseline="-25000" dirty="0">
                <a:sym typeface="Symbol" panose="05050102010706020507" pitchFamily="18" charset="2"/>
              </a:rPr>
              <a:t></a:t>
            </a:r>
            <a:r>
              <a:rPr lang="en-US" sz="2800" b="1" dirty="0"/>
              <a:t> is in SD</a:t>
            </a:r>
            <a:r>
              <a:rPr lang="en-US" sz="2800" b="1" i="1" dirty="0"/>
              <a:t>.</a:t>
            </a:r>
            <a:r>
              <a:rPr lang="en-US" sz="2800" b="1" dirty="0"/>
              <a:t>  </a:t>
            </a:r>
            <a:r>
              <a:rPr lang="en-US" sz="2800" b="1" i="1" dirty="0"/>
              <a:t>T</a:t>
            </a:r>
            <a:r>
              <a:rPr lang="en-US" sz="2800" b="1" dirty="0"/>
              <a:t> semidecides it: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    T</a:t>
            </a:r>
            <a:r>
              <a:rPr lang="en-US" sz="2800" dirty="0"/>
              <a:t>(&lt;</a:t>
            </a:r>
            <a:r>
              <a:rPr lang="en-US" sz="2800" i="1" dirty="0"/>
              <a:t>M</a:t>
            </a:r>
            <a:r>
              <a:rPr lang="en-US" sz="2800" dirty="0"/>
              <a:t>&gt;) = </a:t>
            </a:r>
          </a:p>
          <a:p>
            <a:pPr eaLnBrk="1" hangingPunct="1"/>
            <a:r>
              <a:rPr lang="en-US" sz="2800" dirty="0"/>
              <a:t>        1. Run </a:t>
            </a:r>
            <a:r>
              <a:rPr lang="en-US" sz="2800" i="1" dirty="0"/>
              <a:t>M</a:t>
            </a:r>
            <a:r>
              <a:rPr lang="en-US" sz="2800" dirty="0"/>
              <a:t>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        2. Accept.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T</a:t>
            </a:r>
            <a:r>
              <a:rPr lang="en-US" sz="2800" dirty="0"/>
              <a:t> accepts &lt;</a:t>
            </a:r>
            <a:r>
              <a:rPr lang="en-US" sz="2800" i="1" dirty="0"/>
              <a:t>M</a:t>
            </a:r>
            <a:r>
              <a:rPr lang="en-US" sz="2800" dirty="0"/>
              <a:t>&gt; iff </a:t>
            </a:r>
            <a:r>
              <a:rPr lang="en-US" sz="2800" i="1" dirty="0"/>
              <a:t>M</a:t>
            </a:r>
            <a:r>
              <a:rPr lang="en-US" sz="2800" dirty="0"/>
              <a:t> halts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, so </a:t>
            </a:r>
            <a:r>
              <a:rPr lang="en-US" sz="2800" i="1" dirty="0"/>
              <a:t>T</a:t>
            </a:r>
            <a:r>
              <a:rPr lang="en-US" sz="2800" dirty="0"/>
              <a:t> semidecides H</a:t>
            </a:r>
            <a:r>
              <a:rPr lang="en-US" sz="2800" baseline="-250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*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Recall:  </a:t>
            </a:r>
            <a:r>
              <a:rPr lang="en-US" sz="2800" dirty="0"/>
              <a:t>"M halts on w" is a short way of saying "M, when started with input w, eventually halts"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57200" y="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show </a:t>
            </a:r>
            <a:r>
              <a:rPr lang="en-US" sz="3600" b="1" dirty="0">
                <a:solidFill>
                  <a:schemeClr val="tx2"/>
                </a:solidFill>
              </a:rPr>
              <a:t>H</a:t>
            </a:r>
            <a:r>
              <a:rPr lang="en-US" sz="36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in SD but not in D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/>
              <a:t>2. Theorem:</a:t>
            </a:r>
            <a:r>
              <a:rPr lang="en-US" sz="2000" dirty="0"/>
              <a:t> </a:t>
            </a:r>
            <a:r>
              <a:rPr lang="en-US" sz="2000" b="1" dirty="0"/>
              <a:t>H</a:t>
            </a:r>
            <a:r>
              <a:rPr lang="en-US" sz="2000" b="1" baseline="-25000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 =  {&lt;</a:t>
            </a:r>
            <a:r>
              <a:rPr lang="en-US" sz="2000" b="1" i="1" dirty="0"/>
              <a:t>M</a:t>
            </a:r>
            <a:r>
              <a:rPr lang="en-US" sz="2000" b="1" dirty="0"/>
              <a:t>&gt; : TM </a:t>
            </a:r>
            <a:r>
              <a:rPr lang="en-US" sz="2000" b="1" i="1" dirty="0"/>
              <a:t>M</a:t>
            </a:r>
            <a:r>
              <a:rPr lang="en-US" sz="2000" b="1" dirty="0"/>
              <a:t> halts on </a:t>
            </a:r>
            <a:r>
              <a:rPr lang="en-US" sz="2000" b="1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} is not in D.  </a:t>
            </a:r>
          </a:p>
          <a:p>
            <a:pPr eaLnBrk="1" hangingPunct="1"/>
            <a:endParaRPr lang="en-US" sz="2000" b="1" i="1" dirty="0"/>
          </a:p>
          <a:p>
            <a:pPr eaLnBrk="1" hangingPunct="1"/>
            <a:r>
              <a:rPr lang="en-US" sz="2000" b="1" i="1" dirty="0"/>
              <a:t>Proof:</a:t>
            </a:r>
            <a:r>
              <a:rPr lang="en-US" sz="2000" dirty="0"/>
              <a:t> by reduction from </a:t>
            </a:r>
            <a:r>
              <a:rPr lang="en-US" sz="2000" dirty="0" smtClean="0"/>
              <a:t>H to </a:t>
            </a:r>
            <a:r>
              <a:rPr lang="en-US" sz="2000" dirty="0"/>
              <a:t>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b="1" baseline="-25000" dirty="0">
                <a:sym typeface="Symbol" panose="05050102010706020507" pitchFamily="18" charset="2"/>
              </a:rPr>
              <a:t> </a:t>
            </a:r>
            <a:r>
              <a:rPr lang="en-US" sz="2000" dirty="0" smtClean="0"/>
              <a:t>: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input string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(?</a:t>
            </a:r>
            <a:r>
              <a:rPr lang="en-US" sz="2000" i="1" dirty="0"/>
              <a:t>Oracle</a:t>
            </a:r>
            <a:r>
              <a:rPr lang="en-US" sz="2000" dirty="0"/>
              <a:t>) 	 H</a:t>
            </a:r>
            <a:r>
              <a:rPr lang="en-US" sz="2000" baseline="-25000" dirty="0">
                <a:sym typeface="Symbol" panose="05050102010706020507" pitchFamily="18" charset="2"/>
              </a:rPr>
              <a:t>  </a:t>
            </a:r>
            <a:r>
              <a:rPr lang="en-US" sz="2000" dirty="0"/>
              <a:t>{&lt;</a:t>
            </a:r>
            <a:r>
              <a:rPr lang="en-US" sz="2000" i="1" dirty="0"/>
              <a:t>M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}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 is a </a:t>
            </a:r>
            <a:r>
              <a:rPr lang="en-US" sz="2000" dirty="0" smtClean="0"/>
              <a:t>reduction </a:t>
            </a:r>
            <a:r>
              <a:rPr lang="en-US" sz="2000" dirty="0"/>
              <a:t>from H to 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:</a:t>
            </a:r>
            <a:endParaRPr lang="en-US" sz="2000" i="1" dirty="0"/>
          </a:p>
          <a:p>
            <a:pPr eaLnBrk="1" hangingPunct="1"/>
            <a:r>
              <a:rPr lang="en-US" sz="2000" i="1" dirty="0"/>
              <a:t>   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&lt;</a:t>
            </a:r>
            <a:r>
              <a:rPr lang="en-US" sz="2000" i="1" dirty="0"/>
              <a:t>M#</a:t>
            </a:r>
            <a:r>
              <a:rPr lang="en-US" sz="2000" dirty="0"/>
              <a:t>&gt;, where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        1.1. Erase the tape.</a:t>
            </a:r>
          </a:p>
          <a:p>
            <a:pPr lvl="1" eaLnBrk="1" hangingPunct="1"/>
            <a:r>
              <a:rPr lang="en-US" sz="2000" dirty="0"/>
              <a:t>            1.2. Write </a:t>
            </a:r>
            <a:r>
              <a:rPr lang="en-US" sz="2000" i="1" dirty="0"/>
              <a:t>w</a:t>
            </a:r>
            <a:r>
              <a:rPr lang="en-US" sz="2000" dirty="0"/>
              <a:t> on the tape and move the head to the left end.</a:t>
            </a:r>
          </a:p>
          <a:p>
            <a:pPr lvl="1" eaLnBrk="1" hangingPunct="1"/>
            <a:r>
              <a:rPr lang="en-US" sz="2000" dirty="0"/>
              <a:t>            1.3.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 dirty="0" smtClean="0">
                <a:solidFill>
                  <a:schemeClr val="tx2"/>
                </a:solidFill>
              </a:rPr>
              <a:t> H</a:t>
            </a:r>
            <a:r>
              <a:rPr lang="en-US" sz="35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 = {&lt;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&gt; : TM 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 halts on </a:t>
            </a:r>
            <a:r>
              <a:rPr lang="en-US" sz="3500" b="1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}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3352800" y="2590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28600" y="6477000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1600" y="1371600"/>
            <a:ext cx="32766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>
                <a:sym typeface="Symbol" panose="05050102010706020507" pitchFamily="18" charset="2"/>
              </a:rPr>
              <a:t></a:t>
            </a:r>
            <a:r>
              <a:rPr lang="en-US" dirty="0" smtClean="0">
                <a:sym typeface="Symbol" panose="05050102010706020507" pitchFamily="18" charset="2"/>
              </a:rPr>
              <a:t> ≤ H </a:t>
            </a:r>
            <a:r>
              <a:rPr lang="en-US" b="1" dirty="0" smtClean="0">
                <a:sym typeface="Symbol" panose="05050102010706020507" pitchFamily="18" charset="2"/>
              </a:rPr>
              <a:t>is intuitive, the other direction is not so obvious.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 dirty="0"/>
              <a:t>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&lt;</a:t>
            </a:r>
            <a:r>
              <a:rPr lang="en-US" sz="2000" i="1" dirty="0"/>
              <a:t>M#</a:t>
            </a:r>
            <a:r>
              <a:rPr lang="en-US" sz="2000" dirty="0"/>
              <a:t>&gt;, where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        1.1. Erase the tape.</a:t>
            </a:r>
          </a:p>
          <a:p>
            <a:pPr lvl="1" eaLnBrk="1" hangingPunct="1"/>
            <a:r>
              <a:rPr lang="en-US" sz="2000" dirty="0"/>
              <a:t>            1.2. Write </a:t>
            </a:r>
            <a:r>
              <a:rPr lang="en-US" sz="2000" i="1" dirty="0"/>
              <a:t>w</a:t>
            </a:r>
            <a:r>
              <a:rPr lang="en-US" sz="2000" dirty="0"/>
              <a:t> on the tape and move the head to the left end.</a:t>
            </a:r>
          </a:p>
          <a:p>
            <a:pPr lvl="1" eaLnBrk="1" hangingPunct="1"/>
            <a:r>
              <a:rPr lang="en-US" sz="2000" dirty="0"/>
              <a:t>            1.3.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decides H: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dirty="0"/>
              <a:t>    ● </a:t>
            </a:r>
            <a:r>
              <a:rPr lang="en-US" sz="2000" i="1" dirty="0"/>
              <a:t>C</a:t>
            </a:r>
            <a:r>
              <a:rPr lang="en-US" sz="2000" dirty="0"/>
              <a:t> is correct: </a:t>
            </a:r>
            <a:r>
              <a:rPr lang="en-US" sz="2000" i="1" dirty="0"/>
              <a:t>M#</a:t>
            </a:r>
            <a:r>
              <a:rPr lang="en-US" sz="2000" dirty="0"/>
              <a:t> ignores its own input.  It halts on </a:t>
            </a:r>
            <a:r>
              <a:rPr lang="en-US" sz="2000" dirty="0" smtClean="0"/>
              <a:t>every input </a:t>
            </a:r>
            <a:r>
              <a:rPr lang="en-US" sz="2000" dirty="0"/>
              <a:t>or </a:t>
            </a:r>
          </a:p>
          <a:p>
            <a:pPr eaLnBrk="1" hangingPunct="1"/>
            <a:r>
              <a:rPr lang="en-US" sz="2000" dirty="0"/>
              <a:t>       </a:t>
            </a:r>
            <a:r>
              <a:rPr lang="en-US" sz="2000" dirty="0" smtClean="0"/>
              <a:t>no inputs.  So there are two cases:</a:t>
            </a:r>
            <a:endParaRPr lang="en-US" sz="2000" dirty="0"/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halts on everything.  In </a:t>
            </a:r>
          </a:p>
          <a:p>
            <a:pPr eaLnBrk="1" hangingPunct="1"/>
            <a:r>
              <a:rPr lang="en-US" sz="2000" dirty="0"/>
              <a:t>          particular, it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accepts.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does not halt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halts on nothing and </a:t>
            </a:r>
          </a:p>
          <a:p>
            <a:pPr eaLnBrk="1" hangingPunct="1"/>
            <a:r>
              <a:rPr lang="en-US" sz="2000" dirty="0"/>
              <a:t>          thus not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 Proof</a:t>
            </a:r>
            <a:r>
              <a:rPr lang="en-US" sz="3600" b="1" dirty="0">
                <a:solidFill>
                  <a:schemeClr val="tx2"/>
                </a:solidFill>
              </a:rPr>
              <a:t>, Continued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65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13550</TotalTime>
  <Words>1559</Words>
  <Application>Microsoft Office PowerPoint</Application>
  <PresentationFormat>On-screen Show (4:3)</PresentationFormat>
  <Paragraphs>357</Paragraphs>
  <Slides>26</Slides>
  <Notes>26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Wingdings</vt:lpstr>
      <vt:lpstr>Monotype Sorts</vt:lpstr>
      <vt:lpstr>Courier New</vt:lpstr>
      <vt:lpstr>Symbol</vt:lpstr>
      <vt:lpstr>Calibri</vt:lpstr>
      <vt:lpstr>Times New Roman</vt:lpstr>
      <vt:lpstr>Default Design</vt:lpstr>
      <vt:lpstr>PowerPoint Presentation</vt:lpstr>
      <vt:lpstr>Your Questions?</vt:lpstr>
      <vt:lpstr>Reducing Language L1 to L2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Elements in a Reduction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650</cp:revision>
  <cp:lastPrinted>2018-05-14T11:02:20Z</cp:lastPrinted>
  <dcterms:created xsi:type="dcterms:W3CDTF">2007-01-18T00:38:26Z</dcterms:created>
  <dcterms:modified xsi:type="dcterms:W3CDTF">2018-05-15T08:35:52Z</dcterms:modified>
</cp:coreProperties>
</file>