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3" r:id="rId3"/>
    <p:sldId id="467" r:id="rId4"/>
    <p:sldId id="477" r:id="rId5"/>
    <p:sldId id="497" r:id="rId6"/>
    <p:sldId id="545" r:id="rId7"/>
    <p:sldId id="543" r:id="rId8"/>
    <p:sldId id="504" r:id="rId9"/>
    <p:sldId id="498" r:id="rId10"/>
    <p:sldId id="505" r:id="rId11"/>
    <p:sldId id="506" r:id="rId12"/>
    <p:sldId id="507" r:id="rId13"/>
    <p:sldId id="544" r:id="rId14"/>
    <p:sldId id="509" r:id="rId15"/>
    <p:sldId id="510" r:id="rId16"/>
    <p:sldId id="511" r:id="rId17"/>
    <p:sldId id="512" r:id="rId1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65198" autoAdjust="0"/>
  </p:normalViewPr>
  <p:slideViewPr>
    <p:cSldViewPr>
      <p:cViewPr varScale="1">
        <p:scale>
          <a:sx n="63" d="100"/>
          <a:sy n="63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3170582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46" tIns="49124" rIns="98246" bIns="491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6" y="1"/>
            <a:ext cx="3168927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46" tIns="49124" rIns="98246" bIns="491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119172"/>
            <a:ext cx="3170582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46" tIns="49124" rIns="98246" bIns="491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6" y="9119172"/>
            <a:ext cx="3168927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46" tIns="49124" rIns="98246" bIns="491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170582" cy="478749"/>
          </a:xfrm>
          <a:prstGeom prst="rect">
            <a:avLst/>
          </a:prstGeom>
        </p:spPr>
        <p:txBody>
          <a:bodyPr vert="horz" lIns="98246" tIns="49124" rIns="98246" bIns="491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26" y="1"/>
            <a:ext cx="3168927" cy="478749"/>
          </a:xfrm>
          <a:prstGeom prst="rect">
            <a:avLst/>
          </a:prstGeom>
        </p:spPr>
        <p:txBody>
          <a:bodyPr vert="horz" lIns="98246" tIns="49124" rIns="98246" bIns="491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46" tIns="49124" rIns="98246" bIns="491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7" y="4561231"/>
            <a:ext cx="5850835" cy="4318572"/>
          </a:xfrm>
          <a:prstGeom prst="rect">
            <a:avLst/>
          </a:prstGeom>
        </p:spPr>
        <p:txBody>
          <a:bodyPr vert="horz" lIns="98246" tIns="49124" rIns="98246" bIns="491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119172"/>
            <a:ext cx="3170582" cy="480389"/>
          </a:xfrm>
          <a:prstGeom prst="rect">
            <a:avLst/>
          </a:prstGeom>
        </p:spPr>
        <p:txBody>
          <a:bodyPr vert="horz" lIns="98246" tIns="49124" rIns="98246" bIns="491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26" y="9119172"/>
            <a:ext cx="3168927" cy="480389"/>
          </a:xfrm>
          <a:prstGeom prst="rect">
            <a:avLst/>
          </a:prstGeom>
        </p:spPr>
        <p:txBody>
          <a:bodyPr vert="horz" lIns="98246" tIns="49124" rIns="98246" bIns="491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that this attempt at reduction fails!  </a:t>
            </a:r>
          </a:p>
          <a:p>
            <a:endParaRPr lang="en-US" smtClean="0"/>
          </a:p>
          <a:p>
            <a:r>
              <a:rPr lang="en-US" smtClean="0"/>
              <a:t>Correct reduction on next slide.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A69C-0F99-4359-9FFD-D3DF2D4F286A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2628" indent="-3046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1376" indent="-24374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7576" indent="-24374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7263" indent="-24374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8686" indent="-24374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0113" indent="-24374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1537" indent="-24374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2962" indent="-24374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5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675" indent="-29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498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2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099" indent="-2398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8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86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498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299" indent="-239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More Reduction Examples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We next define a new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}.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Note that A is different from H since it is possible that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halts but does not accept.  An alternative definition of A is: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)}.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tx2"/>
                </a:solidFill>
              </a:rPr>
              <a:t>A = {&lt;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,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&gt; :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 i="1">
                <a:solidFill>
                  <a:schemeClr val="tx2"/>
                </a:solidFill>
              </a:rPr>
              <a:t>L</a:t>
            </a:r>
            <a:r>
              <a:rPr lang="en-US" sz="2900" b="1">
                <a:solidFill>
                  <a:schemeClr val="tx2"/>
                </a:solidFill>
              </a:rPr>
              <a:t>(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)}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dirty="0"/>
              <a:t>Theorem:</a:t>
            </a:r>
            <a:r>
              <a:rPr lang="en-US" sz="2400" dirty="0"/>
              <a:t> A</a:t>
            </a:r>
            <a:r>
              <a:rPr lang="en-US" sz="2400" baseline="-250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} is not in D.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Analogous to that for H</a:t>
            </a:r>
            <a:r>
              <a:rPr lang="en-US" sz="2400" baseline="-250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Theorem: 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		A</a:t>
            </a:r>
            <a:r>
              <a:rPr lang="en-US" sz="2400" baseline="-25000" dirty="0"/>
              <a:t>ANY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accepts at least one string} </a:t>
            </a:r>
          </a:p>
          <a:p>
            <a:pPr eaLnBrk="1" hangingPunct="1"/>
            <a:r>
              <a:rPr lang="en-US" sz="2400" dirty="0"/>
              <a:t>	</a:t>
            </a:r>
          </a:p>
          <a:p>
            <a:pPr eaLnBrk="1" hangingPunct="1"/>
            <a:r>
              <a:rPr lang="en-US" sz="2400" dirty="0"/>
              <a:t>			is not in D.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Analogous to that for H</a:t>
            </a:r>
            <a:r>
              <a:rPr lang="en-US" sz="2400" baseline="-25000" dirty="0"/>
              <a:t>ANY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Theorem: </a:t>
            </a:r>
            <a:r>
              <a:rPr lang="en-US" sz="2400" dirty="0"/>
              <a:t>A</a:t>
            </a:r>
            <a:r>
              <a:rPr lang="en-US" sz="2400" baseline="-25000" dirty="0"/>
              <a:t>ALL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=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 is not in D.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Analogous to that for H</a:t>
            </a:r>
            <a:r>
              <a:rPr lang="en-US" sz="2400" baseline="-25000" dirty="0"/>
              <a:t>ALL</a:t>
            </a:r>
            <a:r>
              <a:rPr lang="en-US" sz="2400" dirty="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dirty="0" smtClean="0"/>
              <a:t>Show that these languages are not in D.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</a:t>
            </a:r>
            <a:r>
              <a:rPr lang="en-US" sz="2400" baseline="-25000" dirty="0" smtClean="0"/>
              <a:t>ANY</a:t>
            </a:r>
            <a:r>
              <a:rPr lang="en-US" sz="2400" dirty="0" smtClean="0"/>
              <a:t> </a:t>
            </a:r>
            <a:r>
              <a:rPr lang="en-US" sz="2400" dirty="0"/>
              <a:t>= 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accepts at least one string} </a:t>
            </a:r>
          </a:p>
          <a:p>
            <a:pPr eaLnBrk="1" hangingPunct="1"/>
            <a:endParaRPr lang="en-US" sz="2400" b="1" i="1" dirty="0" smtClean="0"/>
          </a:p>
          <a:p>
            <a:pPr eaLnBrk="1" hangingPunct="1"/>
            <a:r>
              <a:rPr lang="en-US" sz="2400" dirty="0" smtClean="0"/>
              <a:t>A</a:t>
            </a:r>
            <a:r>
              <a:rPr lang="en-US" sz="2400" baseline="-25000" dirty="0" smtClean="0"/>
              <a:t>ALL</a:t>
            </a:r>
            <a:r>
              <a:rPr lang="en-US" sz="2400" dirty="0" smtClean="0"/>
              <a:t> </a:t>
            </a:r>
            <a:r>
              <a:rPr lang="en-US" sz="2400" dirty="0"/>
              <a:t>= {&lt;</a:t>
            </a:r>
            <a:r>
              <a:rPr lang="en-US" sz="2400" i="1" dirty="0"/>
              <a:t>M</a:t>
            </a:r>
            <a:r>
              <a:rPr lang="en-US" sz="2400" dirty="0"/>
              <a:t>&gt; : =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 is not in D.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i="1" dirty="0" smtClean="0"/>
              <a:t>REJ =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Turing machine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 smtClean="0"/>
              <a:t>w}</a:t>
            </a:r>
          </a:p>
          <a:p>
            <a:pPr eaLnBrk="1" hangingPunct="1"/>
            <a:endParaRPr lang="en-US" sz="2400" i="1" dirty="0"/>
          </a:p>
          <a:p>
            <a:pPr eaLnBrk="1" hangingPunct="1"/>
            <a:endParaRPr lang="en-US" sz="2400" b="1" i="1" dirty="0" smtClean="0"/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 smtClean="0"/>
              <a:t>Note:  </a:t>
            </a:r>
            <a:r>
              <a:rPr lang="en-US" sz="2400" i="1" dirty="0" smtClean="0"/>
              <a:t>Each can be done using a reduction from H.</a:t>
            </a:r>
            <a:endParaRPr lang="en-US" sz="2400" dirty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Practice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tx2"/>
                </a:solidFill>
              </a:rPr>
              <a:t>EqTMs</a:t>
            </a:r>
            <a:r>
              <a:rPr lang="en-US" sz="3200" b="1" dirty="0">
                <a:solidFill>
                  <a:schemeClr val="tx2"/>
                </a:solidFill>
              </a:rPr>
              <a:t>={&lt;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&gt;: 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)=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Oracle for EqTMs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  A</a:t>
            </a:r>
            <a:r>
              <a:rPr lang="en-US" sz="2000" baseline="-25000" dirty="0"/>
              <a:t>ANY</a:t>
            </a:r>
            <a:r>
              <a:rPr lang="en-US" sz="2000" dirty="0"/>
              <a:t> =    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accepts at least one string}</a:t>
            </a:r>
          </a:p>
          <a:p>
            <a:pPr eaLnBrk="1" hangingPunct="1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 smtClean="0"/>
              <a:t>Oracle?</a:t>
            </a:r>
            <a:r>
              <a:rPr lang="en-US" sz="2000" dirty="0" smtClean="0"/>
              <a:t>)      </a:t>
            </a:r>
            <a:r>
              <a:rPr lang="en-US" sz="2000" dirty="0" err="1" smtClean="0"/>
              <a:t>EqTMs</a:t>
            </a:r>
            <a:r>
              <a:rPr lang="en-US" sz="2000" dirty="0" smtClean="0"/>
              <a:t> </a:t>
            </a:r>
            <a:r>
              <a:rPr lang="en-US" sz="2000" dirty="0"/>
              <a:t>= {&lt;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&gt;: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)=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)}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the description of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):</a:t>
            </a:r>
          </a:p>
          <a:p>
            <a:pPr lvl="1" eaLnBrk="1" hangingPunct="1"/>
            <a:r>
              <a:rPr lang="en-US" sz="2000" dirty="0"/>
              <a:t>            1.1. Accept.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r>
              <a:rPr lang="en-US" sz="2000" dirty="0"/>
              <a:t>			  </a:t>
            </a:r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then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&gt;)) decides A</a:t>
            </a:r>
            <a:r>
              <a:rPr lang="en-US" sz="2000" baseline="-25000" dirty="0"/>
              <a:t>ANY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dirty="0"/>
              <a:t>        ● </a:t>
            </a:r>
            <a:r>
              <a:rPr lang="en-US" sz="2000" i="1" dirty="0"/>
              <a:t>C</a:t>
            </a:r>
            <a:r>
              <a:rPr lang="en-US" sz="2000" dirty="0"/>
              <a:t> is correct:  </a:t>
            </a:r>
            <a:r>
              <a:rPr lang="en-US" sz="2000" i="1" dirty="0"/>
              <a:t>M#</a:t>
            </a:r>
            <a:r>
              <a:rPr lang="en-US" sz="2000" dirty="0"/>
              <a:t> accepts everything.  So: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=?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?		Oops.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</a:t>
            </a:r>
            <a:r>
              <a:rPr lang="en-US" sz="2000" dirty="0">
                <a:sym typeface="Symbol" panose="05050102010706020507" pitchFamily="18" charset="2"/>
              </a:rPr>
              <a:t></a:t>
            </a: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6576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Showing that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not in D: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    (known not to be in D)     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in D          But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not in D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R</a:t>
            </a:r>
            <a:r>
              <a:rPr lang="en-US" sz="2400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   (a new language whose   if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in D         So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not in D</a:t>
            </a:r>
          </a:p>
          <a:p>
            <a:pPr eaLnBrk="1" hangingPunct="1"/>
            <a:r>
              <a:rPr lang="en-US" sz="2400"/>
              <a:t>         decidability we are</a:t>
            </a:r>
          </a:p>
          <a:p>
            <a:pPr eaLnBrk="1" hangingPunct="1"/>
            <a:r>
              <a:rPr lang="en-US" sz="240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Reduction and (Un)decidability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Wingdings" panose="05000000000000000000" pitchFamily="2" charset="2"/>
              </a:rPr>
              <a:t>1.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Choose an undecidable language to reduce from.</a:t>
            </a:r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ym typeface="Wingdings" panose="05000000000000000000" pitchFamily="2" charset="2"/>
              </a:rPr>
              <a:t>2.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Define the reduction </a:t>
            </a:r>
            <a:r>
              <a:rPr lang="en-US" sz="2400" i="1"/>
              <a:t>R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Show that </a:t>
            </a:r>
            <a:r>
              <a:rPr lang="en-US" sz="2400" i="1"/>
              <a:t>C</a:t>
            </a:r>
            <a:r>
              <a:rPr lang="en-US" sz="2400"/>
              <a:t> (the composition of </a:t>
            </a:r>
            <a:r>
              <a:rPr lang="en-US" sz="2400" i="1"/>
              <a:t>R</a:t>
            </a:r>
            <a:r>
              <a:rPr lang="en-US" sz="2400"/>
              <a:t> with </a:t>
            </a:r>
            <a:r>
              <a:rPr lang="en-US" sz="2400" i="1"/>
              <a:t>Oracle</a:t>
            </a:r>
            <a:r>
              <a:rPr lang="en-US" sz="2400"/>
              <a:t>) is   </a:t>
            </a:r>
          </a:p>
          <a:p>
            <a:pPr eaLnBrk="1" hangingPunct="1"/>
            <a:r>
              <a:rPr lang="en-US" sz="2400"/>
              <a:t>    correct.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Steps in a Reduction Proof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   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loop.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smtClean="0">
                <a:solidFill>
                  <a:schemeClr val="tx2"/>
                </a:solidFill>
              </a:rPr>
              <a:t>H</a:t>
            </a:r>
            <a:r>
              <a:rPr lang="en-US" sz="3400" b="1" baseline="-25000" smtClean="0">
                <a:solidFill>
                  <a:schemeClr val="tx2"/>
                </a:solidFill>
              </a:rPr>
              <a:t>ANY</a:t>
            </a:r>
            <a:r>
              <a:rPr lang="en-US" sz="3400" b="1" smtClean="0">
                <a:solidFill>
                  <a:schemeClr val="tx2"/>
                </a:solidFill>
              </a:rPr>
              <a:t>  </a:t>
            </a:r>
            <a:r>
              <a:rPr lang="en-US" sz="3400" b="1" dirty="0">
                <a:solidFill>
                  <a:schemeClr val="tx2"/>
                </a:solidFill>
              </a:rPr>
              <a:t>is not in D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(Another </a:t>
            </a:r>
            <a:r>
              <a:rPr lang="en-US" sz="3600" b="1" i="1" dirty="0">
                <a:solidFill>
                  <a:schemeClr val="tx2"/>
                </a:solidFill>
              </a:rPr>
              <a:t>R</a:t>
            </a:r>
            <a:r>
              <a:rPr lang="en-US" sz="3600" b="1" dirty="0">
                <a:solidFill>
                  <a:schemeClr val="tx2"/>
                </a:solidFill>
              </a:rPr>
              <a:t> That Works)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Proof:</a:t>
            </a:r>
            <a:r>
              <a:rPr lang="en-US"/>
              <a:t>  We show that H</a:t>
            </a:r>
            <a:r>
              <a:rPr lang="en-US" baseline="-25000"/>
              <a:t>ANY</a:t>
            </a:r>
            <a:r>
              <a:rPr lang="en-US"/>
              <a:t> is not in D by reduction from H: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		     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M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>							 </a:t>
            </a:r>
          </a:p>
          <a:p>
            <a:pPr eaLnBrk="1" hangingPunct="1"/>
            <a:r>
              <a:rPr lang="en-US"/>
              <a:t>		      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   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at least one string on which TM </a:t>
            </a:r>
            <a:r>
              <a:rPr lang="en-US" i="1"/>
              <a:t>M </a:t>
            </a:r>
          </a:p>
          <a:p>
            <a:pPr eaLnBrk="1" hangingPunct="1"/>
            <a:r>
              <a:rPr lang="en-US" i="1"/>
              <a:t>		                            </a:t>
            </a:r>
            <a:r>
              <a:rPr lang="en-US"/>
              <a:t>halts}</a:t>
            </a:r>
          </a:p>
          <a:p>
            <a:pPr eaLnBrk="1" hangingPunct="1"/>
            <a:endParaRPr lang="en-US" sz="8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       1.1. Erase the tape.</a:t>
            </a:r>
          </a:p>
          <a:p>
            <a:pPr lvl="1" eaLnBrk="1" hangingPunct="1"/>
            <a:r>
              <a:rPr lang="en-US"/>
              <a:t>    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halts on everything or nothing.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everything.  So it halts on at </a:t>
            </a:r>
          </a:p>
          <a:p>
            <a:pPr eaLnBrk="1" hangingPunct="1"/>
            <a:r>
              <a:rPr lang="en-US"/>
              <a:t>            least one string.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nothing. So it does not </a:t>
            </a:r>
          </a:p>
          <a:p>
            <a:pPr eaLnBrk="1" hangingPunct="1"/>
            <a:r>
              <a:rPr lang="en-US"/>
              <a:t>            halt on at least one string.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440488"/>
            <a:ext cx="838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Next: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book)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0772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H</a:t>
            </a:r>
            <a:r>
              <a:rPr lang="en-US" sz="1700" baseline="-25000"/>
              <a:t>ALL</a:t>
            </a:r>
            <a:r>
              <a:rPr lang="en-US" sz="1700"/>
              <a:t> is not in D by reduction from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H</a:t>
            </a:r>
            <a:r>
              <a:rPr lang="en-US" sz="1700" baseline="-25000"/>
              <a:t>ALL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all inputs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operates as follows:</a:t>
            </a:r>
          </a:p>
          <a:p>
            <a:pPr lvl="1" eaLnBrk="1" hangingPunct="1"/>
            <a:r>
              <a:rPr lang="en-US" sz="1700"/>
              <a:t>           1.1. Erase the tape.</a:t>
            </a:r>
          </a:p>
          <a:p>
            <a:pPr lvl="1" eaLnBrk="1" hangingPunct="1"/>
            <a:r>
              <a:rPr lang="en-US" sz="1700"/>
              <a:t>           1.2. Run </a:t>
            </a:r>
            <a:r>
              <a:rPr lang="en-US" sz="1700" i="1"/>
              <a:t>M</a:t>
            </a:r>
            <a:r>
              <a:rPr lang="en-US" sz="1700"/>
              <a:t>.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</a:t>
            </a:r>
            <a:r>
              <a:rPr lang="en-US" sz="1700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&gt;)) decides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halts on everything or nothing, depending on whether </a:t>
            </a:r>
            <a:r>
              <a:rPr lang="en-US" sz="1700" i="1"/>
              <a:t>M</a:t>
            </a:r>
            <a:r>
              <a:rPr lang="en-US" sz="1700"/>
              <a:t> </a:t>
            </a:r>
          </a:p>
          <a:p>
            <a:pPr eaLnBrk="1" hangingPunct="1"/>
            <a:r>
              <a:rPr lang="en-US" sz="1700"/>
              <a:t>       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.  So: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all inputs.  </a:t>
            </a:r>
            <a:r>
              <a:rPr lang="en-US" sz="1700" i="1"/>
              <a:t>Oracle</a:t>
            </a:r>
            <a:r>
              <a:rPr lang="en-US" sz="1700"/>
              <a:t> accepts.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But no machine to decide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halts on all inputs}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11485</TotalTime>
  <Words>644</Words>
  <Application>Microsoft Office PowerPoint</Application>
  <PresentationFormat>On-screen Show (4:3)</PresentationFormat>
  <Paragraphs>247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Symbol</vt:lpstr>
      <vt:lpstr>Wingdings</vt:lpstr>
      <vt:lpstr>Arial</vt:lpstr>
      <vt:lpstr>Times New Roman</vt:lpstr>
      <vt:lpstr>Default Design</vt:lpstr>
      <vt:lpstr>PowerPoint Presentation</vt:lpstr>
      <vt:lpstr>Your Questions?</vt:lpstr>
      <vt:lpstr>Reducing Language L1 to L2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628</cp:revision>
  <cp:lastPrinted>2014-02-14T13:21:39Z</cp:lastPrinted>
  <dcterms:created xsi:type="dcterms:W3CDTF">2007-01-18T00:38:26Z</dcterms:created>
  <dcterms:modified xsi:type="dcterms:W3CDTF">2014-02-17T12:29:05Z</dcterms:modified>
</cp:coreProperties>
</file>